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3" r:id="rId4"/>
  </p:sldMasterIdLst>
  <p:notesMasterIdLst>
    <p:notesMasterId r:id="rId12"/>
  </p:notesMasterIdLst>
  <p:handoutMasterIdLst>
    <p:handoutMasterId r:id="rId13"/>
  </p:handoutMasterIdLst>
  <p:sldIdLst>
    <p:sldId id="470" r:id="rId5"/>
    <p:sldId id="573" r:id="rId6"/>
    <p:sldId id="676" r:id="rId7"/>
    <p:sldId id="545" r:id="rId8"/>
    <p:sldId id="644" r:id="rId9"/>
    <p:sldId id="638" r:id="rId10"/>
    <p:sldId id="548" r:id="rId11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BED636"/>
    <a:srgbClr val="F4F4DC"/>
    <a:srgbClr val="99CC00"/>
    <a:srgbClr val="B9B827"/>
    <a:srgbClr val="D7D69E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28" autoAdjust="0"/>
    <p:restoredTop sz="72111" autoAdjust="0"/>
  </p:normalViewPr>
  <p:slideViewPr>
    <p:cSldViewPr snapToGrid="0">
      <p:cViewPr varScale="1">
        <p:scale>
          <a:sx n="82" d="100"/>
          <a:sy n="82" d="100"/>
        </p:scale>
        <p:origin x="13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7D59F-BF72-439B-A0A5-99690C3973D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959205-8BEF-4FBF-A608-0712BE783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622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6A68C-A3D2-4E92-9581-5BE16022A95B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76788"/>
            <a:ext cx="5335588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E8246-9DB0-4FC3-9466-48FD1F500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727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9C3250-6B3B-5E49-8010-DD707763E9F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0958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https://youtu.be/o_NbDdBq0pU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1:39 mins</a:t>
            </a:r>
          </a:p>
          <a:p>
            <a:endParaRPr lang="en-GB"/>
          </a:p>
          <a:p>
            <a:r>
              <a:rPr lang="en-GB"/>
              <a:t>Clear message that everybody wanted/ needed something different</a:t>
            </a:r>
          </a:p>
          <a:p>
            <a:endParaRPr lang="en-GB"/>
          </a:p>
          <a:p>
            <a:r>
              <a:rPr lang="en-GB"/>
              <a:t>Please ask and take time.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E8246-9DB0-4FC3-9466-48FD1F5005F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187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Visuals don’t just help with spoken communication but also with lots of other things! </a:t>
            </a:r>
          </a:p>
          <a:p>
            <a:endParaRPr lang="en-US" dirty="0"/>
          </a:p>
          <a:p>
            <a:r>
              <a:rPr lang="en-US" dirty="0"/>
              <a:t>When we say “visuals” we don’t just mean symbols on a lanyard – visual structures and supports can take a number of different forms!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E8246-9DB0-4FC3-9466-48FD1F5005F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976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Shout out activity.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visual supports do we all use in our every day lives.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Prompting questions: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en-GB" dirty="0"/>
              <a:t>How do you get to a new destination? (follow a map, use road signs etc)</a:t>
            </a:r>
          </a:p>
          <a:p>
            <a:pPr marL="228600" indent="-228600">
              <a:buAutoNum type="arabicParenR"/>
            </a:pPr>
            <a:r>
              <a:rPr lang="en-GB" dirty="0"/>
              <a:t>How do you remember what to pick up at the shops? (shopping list)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lang="en-GB" dirty="0"/>
              <a:t>How do you remember people’s birthdays? (calendar, diary etc)</a:t>
            </a:r>
          </a:p>
          <a:p>
            <a:pPr marL="228600" indent="-228600">
              <a:buAutoNum type="arabicParenR"/>
            </a:pPr>
            <a:r>
              <a:rPr lang="en-GB" dirty="0"/>
              <a:t>How do you find the toilet in a restaurant? (toilet this way sign, or symbol on door)</a:t>
            </a:r>
          </a:p>
          <a:p>
            <a:pPr marL="228600" indent="-228600">
              <a:buAutoNum type="arabicParenR"/>
            </a:pPr>
            <a:r>
              <a:rPr lang="en-GB" dirty="0"/>
              <a:t>What about a restaurant in a foreign country? (symbol on door – quite often universal)</a:t>
            </a:r>
          </a:p>
          <a:p>
            <a:pPr marL="228600" indent="-228600">
              <a:buAutoNum type="arabicParenR"/>
            </a:pPr>
            <a:r>
              <a:rPr lang="en-GB" dirty="0"/>
              <a:t>How do you find the bathroom in your friend’s house? (it has a bath or a toilet in!) </a:t>
            </a:r>
          </a:p>
          <a:p>
            <a:pPr marL="228600" indent="-228600">
              <a:buAutoNum type="arabicParenR"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r>
              <a:rPr lang="en-GB" dirty="0"/>
              <a:t>Examples of other everyday systems we use frequently: </a:t>
            </a:r>
          </a:p>
          <a:p>
            <a:r>
              <a:rPr lang="en-GB" dirty="0"/>
              <a:t>Recipe books</a:t>
            </a:r>
          </a:p>
          <a:p>
            <a:r>
              <a:rPr lang="en-GB" dirty="0"/>
              <a:t>Road signs</a:t>
            </a:r>
          </a:p>
          <a:p>
            <a:r>
              <a:rPr lang="en-GB" dirty="0"/>
              <a:t>Shopping lists</a:t>
            </a:r>
          </a:p>
          <a:p>
            <a:r>
              <a:rPr lang="en-GB" dirty="0"/>
              <a:t>Calendars</a:t>
            </a:r>
          </a:p>
          <a:p>
            <a:r>
              <a:rPr lang="en-GB" dirty="0"/>
              <a:t>Diaries</a:t>
            </a:r>
          </a:p>
          <a:p>
            <a:r>
              <a:rPr lang="en-GB" dirty="0"/>
              <a:t>To do lists</a:t>
            </a:r>
          </a:p>
          <a:p>
            <a:r>
              <a:rPr lang="en-GB" dirty="0"/>
              <a:t>Post it notes</a:t>
            </a:r>
          </a:p>
          <a:p>
            <a:r>
              <a:rPr lang="en-GB" dirty="0"/>
              <a:t>Physical markers like ‘stand here’ dots on the floor during covid </a:t>
            </a:r>
          </a:p>
          <a:p>
            <a:r>
              <a:rPr lang="en-GB" dirty="0"/>
              <a:t>Arrows (think about walking around IKEA – there is a system!)</a:t>
            </a:r>
          </a:p>
          <a:p>
            <a:r>
              <a:rPr lang="en-GB" dirty="0"/>
              <a:t>Furniture organisation </a:t>
            </a:r>
          </a:p>
          <a:p>
            <a:endParaRPr lang="en-GB" dirty="0"/>
          </a:p>
          <a:p>
            <a:r>
              <a:rPr lang="en-GB" dirty="0"/>
              <a:t>2) Why are they important? </a:t>
            </a:r>
          </a:p>
          <a:p>
            <a:endParaRPr lang="en-GB" dirty="0"/>
          </a:p>
          <a:p>
            <a:r>
              <a:rPr lang="en-GB" dirty="0"/>
              <a:t>Discuss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E8246-9DB0-4FC3-9466-48FD1F5005F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5994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Let’s think again about our own sensory profiles – which space works best?</a:t>
            </a:r>
          </a:p>
          <a:p>
            <a:endParaRPr lang="en-US" dirty="0"/>
          </a:p>
          <a:p>
            <a:r>
              <a:rPr lang="en-US" dirty="0"/>
              <a:t>Be aware of visual overload. Clear areas around displays and be thoughtful around visuals.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Which work space do you prefer? Why? Think about furniture, equipment, exclusive/designated space, </a:t>
            </a:r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Where would you be most productive? Why?</a:t>
            </a:r>
          </a:p>
          <a:p>
            <a:r>
              <a:rPr lang="en-US" dirty="0"/>
              <a:t>What might be distracting you in the first environment? E.g. wanting to tidy up, wanting to sit on sofa/watch tv? Think about comfort/ suitability of furniture etc.</a:t>
            </a:r>
            <a:endParaRPr lang="en-GB" dirty="0"/>
          </a:p>
          <a:p>
            <a:endParaRPr lang="en-GB" dirty="0"/>
          </a:p>
          <a:p>
            <a:r>
              <a:rPr lang="en-GB" dirty="0"/>
              <a:t>For some people, the first one might be more productive, people may need a comfy seat, background noise like a tv etc.</a:t>
            </a:r>
          </a:p>
          <a:p>
            <a:r>
              <a:rPr lang="en-GB" dirty="0"/>
              <a:t>What in a space might be distracting for a young person, what can be helpful for a young person? What is the most enabling environment for them as an individual?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E8246-9DB0-4FC3-9466-48FD1F5005F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611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Wider environmental systems:</a:t>
            </a:r>
          </a:p>
          <a:p>
            <a:endParaRPr lang="en-GB" dirty="0"/>
          </a:p>
          <a:p>
            <a:r>
              <a:rPr lang="en-GB" dirty="0"/>
              <a:t>How can we enable the environment to ensure processing of information …….</a:t>
            </a:r>
            <a:endParaRPr lang="en-US" dirty="0"/>
          </a:p>
          <a:p>
            <a:r>
              <a:rPr lang="en-GB" dirty="0"/>
              <a:t>Consider the physical learning environment</a:t>
            </a:r>
          </a:p>
          <a:p>
            <a:r>
              <a:rPr lang="en-GB" dirty="0"/>
              <a:t>Furniture and layout can help us know what is expected in different parts of school reducing distractions and ambiguity</a:t>
            </a:r>
          </a:p>
          <a:p>
            <a:r>
              <a:rPr lang="en-GB" dirty="0"/>
              <a:t>Think about:</a:t>
            </a:r>
          </a:p>
          <a:p>
            <a:pPr marL="171450" indent="-171450">
              <a:buFontTx/>
              <a:buChar char="-"/>
            </a:pPr>
            <a:r>
              <a:rPr lang="en-GB" dirty="0"/>
              <a:t>Independence </a:t>
            </a:r>
          </a:p>
          <a:p>
            <a:pPr marL="171450" indent="-171450">
              <a:buFontTx/>
              <a:buChar char="-"/>
            </a:pPr>
            <a:r>
              <a:rPr lang="en-GB" dirty="0"/>
              <a:t>Availability of equipment </a:t>
            </a:r>
          </a:p>
          <a:p>
            <a:pPr marL="171450" indent="-171450">
              <a:buFontTx/>
              <a:buChar char="-"/>
            </a:pPr>
            <a:r>
              <a:rPr lang="en-GB" dirty="0"/>
              <a:t>Labels</a:t>
            </a:r>
          </a:p>
          <a:p>
            <a:pPr marL="171450" indent="-171450">
              <a:buFontTx/>
              <a:buChar char="-"/>
            </a:pPr>
            <a:r>
              <a:rPr lang="en-GB" dirty="0"/>
              <a:t>Clearly organised resources</a:t>
            </a:r>
          </a:p>
          <a:p>
            <a:pPr marL="171450" indent="-171450">
              <a:buFontTx/>
              <a:buChar char="-"/>
            </a:pPr>
            <a:r>
              <a:rPr lang="en-GB" dirty="0"/>
              <a:t>Accessibility of resources</a:t>
            </a:r>
          </a:p>
          <a:p>
            <a:pPr marL="171450" indent="-171450">
              <a:buFontTx/>
              <a:buChar char="-"/>
            </a:pPr>
            <a:r>
              <a:rPr lang="en-GB" dirty="0"/>
              <a:t>Unnecessary equipment being out of sight etc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E8246-9DB0-4FC3-9466-48FD1F5005F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3227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Individual support systems: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Provide structure in lessons</a:t>
            </a:r>
          </a:p>
          <a:p>
            <a:r>
              <a:rPr lang="en-GB" dirty="0"/>
              <a:t>Give an overview of the lesson plan</a:t>
            </a:r>
          </a:p>
          <a:p>
            <a:r>
              <a:rPr lang="en-GB" dirty="0"/>
              <a:t>Manage changes and transitions – give notice </a:t>
            </a:r>
          </a:p>
          <a:p>
            <a:r>
              <a:rPr lang="en-GB" dirty="0"/>
              <a:t>Allow processing time </a:t>
            </a:r>
          </a:p>
          <a:p>
            <a:endParaRPr lang="en-GB" dirty="0"/>
          </a:p>
          <a:p>
            <a:r>
              <a:rPr lang="en-GB" dirty="0"/>
              <a:t>EMPHASISE – now/next is </a:t>
            </a:r>
            <a:r>
              <a:rPr lang="en-GB" b="1" u="sng" dirty="0"/>
              <a:t>not</a:t>
            </a:r>
            <a:r>
              <a:rPr lang="en-GB" dirty="0"/>
              <a:t> about compliance it is a tool for supporting transitions by reducing anxiety around what is happening and when </a:t>
            </a:r>
          </a:p>
          <a:p>
            <a:r>
              <a:rPr lang="en-GB" dirty="0"/>
              <a:t>It is sometimes used to say “do this thing then you get a reward”, but this isn’t what it is there for.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 works for the individual people? Can you ask them and personalise the strategies – each autistic person will have different individual preferences.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8E8246-9DB0-4FC3-9466-48FD1F5005F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093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29658-1E1A-421B-9341-C6220786B18A}" type="datetime1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69136" y="6492913"/>
            <a:ext cx="2743200" cy="365125"/>
          </a:xfrm>
        </p:spPr>
        <p:txBody>
          <a:bodyPr/>
          <a:lstStyle/>
          <a:p>
            <a:fld id="{A97568F5-243C-45F1-80A0-2106B97B04B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10391" y="-1"/>
            <a:ext cx="12192000" cy="540327"/>
          </a:xfrm>
          <a:prstGeom prst="rect">
            <a:avLst/>
          </a:prstGeom>
          <a:solidFill>
            <a:srgbClr val="BED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870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F5349-35C2-4996-97D0-F655AB85B90A}" type="datetime1">
              <a:rPr lang="en-GB" smtClean="0"/>
              <a:t>22/05/2024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6492913"/>
            <a:ext cx="2743200" cy="365125"/>
          </a:xfrm>
        </p:spPr>
        <p:txBody>
          <a:bodyPr/>
          <a:lstStyle/>
          <a:p>
            <a:fld id="{A97568F5-243C-45F1-80A0-2106B97B04B4}" type="slidenum">
              <a:rPr lang="en-GB" smtClean="0"/>
              <a:t>‹#›</a:t>
            </a:fld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0" y="2498688"/>
            <a:ext cx="12192000" cy="1605517"/>
          </a:xfrm>
          <a:prstGeom prst="rect">
            <a:avLst/>
          </a:prstGeom>
          <a:solidFill>
            <a:srgbClr val="BED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179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F6358-A8B6-4D6C-8777-79F9FDC57F43}" type="datetime1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6492913"/>
            <a:ext cx="2743200" cy="365125"/>
          </a:xfrm>
        </p:spPr>
        <p:txBody>
          <a:bodyPr/>
          <a:lstStyle/>
          <a:p>
            <a:fld id="{A97568F5-243C-45F1-80A0-2106B97B04B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10391" y="-1"/>
            <a:ext cx="12192000" cy="540327"/>
          </a:xfrm>
          <a:prstGeom prst="rect">
            <a:avLst/>
          </a:prstGeom>
          <a:solidFill>
            <a:srgbClr val="BED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50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Background colour" title="artefacts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9B8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148" y="487951"/>
            <a:ext cx="2661568" cy="9623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800" y="1807200"/>
            <a:ext cx="10515600" cy="1116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586800" y="2678400"/>
            <a:ext cx="5278438" cy="742950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Sub-heading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3911" y="3517900"/>
            <a:ext cx="11023600" cy="275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192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Background colour" title="artefacts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9B8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148" y="487951"/>
            <a:ext cx="2661568" cy="9623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800" y="1807200"/>
            <a:ext cx="10515600" cy="1116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586800" y="2678400"/>
            <a:ext cx="5278438" cy="742950"/>
          </a:xfrm>
        </p:spPr>
        <p:txBody>
          <a:bodyPr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Sub-heading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3911" y="3517900"/>
            <a:ext cx="11023600" cy="275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088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4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118BA-F2D9-4E3B-B9D6-784B73C30B47}" type="datetime1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41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4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568F5-243C-45F1-80A0-2106B97B0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215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_NbDdBq0pU?feature=oembed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6799" y="526659"/>
            <a:ext cx="10538401" cy="1228028"/>
          </a:xfrm>
        </p:spPr>
        <p:txBody>
          <a:bodyPr>
            <a:normAutofit/>
          </a:bodyPr>
          <a:lstStyle/>
          <a:p>
            <a:pPr algn="ctr"/>
            <a:r>
              <a:rPr lang="en-GB" sz="4400" dirty="0"/>
              <a:t>Greater Manchester Autism in Schools Project</a:t>
            </a:r>
            <a:endParaRPr lang="en-US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6799" y="2314576"/>
            <a:ext cx="10366951" cy="1114424"/>
          </a:xfr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693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Enabling Environments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module 2</a:t>
            </a:r>
          </a:p>
          <a:p>
            <a:endParaRPr lang="en-US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076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nline Media 4" title="Young people explain communication | Ambitious about Autism">
            <a:hlinkClick r:id="" action="ppaction://media"/>
            <a:extLst>
              <a:ext uri="{FF2B5EF4-FFF2-40B4-BE49-F238E27FC236}">
                <a16:creationId xmlns:a16="http://schemas.microsoft.com/office/drawing/2014/main" id="{42A29CD9-9669-F48F-F5E6-89C463D4ED5A}"/>
              </a:ext>
            </a:extLst>
          </p:cNvPr>
          <p:cNvPicPr>
            <a:picLocks noGrp="1" noRot="1" noChangeAspect="1"/>
          </p:cNvPicPr>
          <p:nvPr>
            <p:ph idx="4294967295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679575" y="933450"/>
            <a:ext cx="8832850" cy="4991100"/>
          </a:xfrm>
          <a:prstGeom prst="snip2DiagRect">
            <a:avLst>
              <a:gd name="adj1" fmla="val 0"/>
              <a:gd name="adj2" fmla="val 6620"/>
            </a:avLst>
          </a:prstGeom>
          <a:ln w="76200" cap="flat">
            <a:solidFill>
              <a:srgbClr val="99CC00"/>
            </a:solidFill>
          </a:ln>
          <a:effectLst>
            <a:glow rad="101600">
              <a:srgbClr val="969696">
                <a:alpha val="40000"/>
              </a:srgbClr>
            </a:glow>
          </a:effectLst>
          <a:scene3d>
            <a:camera prst="orthographicFront"/>
            <a:lightRig rig="twoPt" dir="t"/>
          </a:scene3d>
          <a:sp3d contourW="25400">
            <a:contourClr>
              <a:srgbClr val="262626"/>
            </a:contourClr>
          </a:sp3d>
        </p:spPr>
      </p:pic>
    </p:spTree>
    <p:extLst>
      <p:ext uri="{BB962C8B-B14F-4D97-AF65-F5344CB8AC3E}">
        <p14:creationId xmlns:p14="http://schemas.microsoft.com/office/powerpoint/2010/main" val="150602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5A7440D-FE48-263A-5C7A-83A0E4E2923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42" r="1880" b="2609"/>
          <a:stretch/>
        </p:blipFill>
        <p:spPr>
          <a:xfrm>
            <a:off x="2515227" y="38100"/>
            <a:ext cx="7818708" cy="6781800"/>
          </a:xfrm>
          <a:prstGeom prst="rect">
            <a:avLst/>
          </a:prstGeom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95459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3202" y="2103437"/>
            <a:ext cx="10515600" cy="1325563"/>
          </a:xfrm>
        </p:spPr>
        <p:txBody>
          <a:bodyPr/>
          <a:lstStyle/>
          <a:p>
            <a:pPr algn="ctr"/>
            <a:r>
              <a:rPr lang="en-GB" b="1"/>
              <a:t>We </a:t>
            </a:r>
            <a:r>
              <a:rPr lang="en-GB" b="1" u="sng"/>
              <a:t>all</a:t>
            </a:r>
            <a:r>
              <a:rPr lang="en-GB" b="1"/>
              <a:t> use visual supports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552889" y="4796674"/>
            <a:ext cx="5889738" cy="13743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>
                <a:solidFill>
                  <a:schemeClr val="accent1"/>
                </a:solidFill>
              </a:rPr>
              <a:t>Why do we use them?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9585199-138A-4ACF-0BCD-2C2C34B42572}"/>
              </a:ext>
            </a:extLst>
          </p:cNvPr>
          <p:cNvSpPr txBox="1"/>
          <p:nvPr/>
        </p:nvSpPr>
        <p:spPr>
          <a:xfrm>
            <a:off x="1030675" y="3854613"/>
            <a:ext cx="10515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/>
              <a:t>What visual supports do you use in your everyday lives?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F0CC6-2944-5FF1-0AFD-45D51CBE424E}"/>
              </a:ext>
            </a:extLst>
          </p:cNvPr>
          <p:cNvSpPr txBox="1">
            <a:spLocks/>
          </p:cNvSpPr>
          <p:nvPr/>
        </p:nvSpPr>
        <p:spPr>
          <a:xfrm>
            <a:off x="5131719" y="941572"/>
            <a:ext cx="1928562" cy="7362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>
                <a:solidFill>
                  <a:schemeClr val="accent1"/>
                </a:solidFill>
              </a:rPr>
              <a:t>Activity</a:t>
            </a:r>
          </a:p>
        </p:txBody>
      </p:sp>
    </p:spTree>
    <p:extLst>
      <p:ext uri="{BB962C8B-B14F-4D97-AF65-F5344CB8AC3E}">
        <p14:creationId xmlns:p14="http://schemas.microsoft.com/office/powerpoint/2010/main" val="820988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5ECB05-2D34-215C-908A-0D6730D105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131" t="11708" r="3210"/>
          <a:stretch/>
        </p:blipFill>
        <p:spPr>
          <a:xfrm>
            <a:off x="354495" y="1402063"/>
            <a:ext cx="5305187" cy="382408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2" descr="The Best Ways To Tidy Up Your Office Desk">
            <a:extLst>
              <a:ext uri="{FF2B5EF4-FFF2-40B4-BE49-F238E27FC236}">
                <a16:creationId xmlns:a16="http://schemas.microsoft.com/office/drawing/2014/main" id="{B0D98E06-7403-D9AA-917C-37F49EFC46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0" r="3437"/>
          <a:stretch/>
        </p:blipFill>
        <p:spPr bwMode="auto">
          <a:xfrm>
            <a:off x="6532320" y="2727164"/>
            <a:ext cx="5305189" cy="382408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F92356-A196-92F0-798E-9D445708A6BC}"/>
              </a:ext>
            </a:extLst>
          </p:cNvPr>
          <p:cNvSpPr txBox="1"/>
          <p:nvPr/>
        </p:nvSpPr>
        <p:spPr>
          <a:xfrm>
            <a:off x="354495" y="393271"/>
            <a:ext cx="1148300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/>
              <a:t>Which space are you more likely to be productive in? </a:t>
            </a:r>
            <a:r>
              <a:rPr lang="en-US" sz="3600" b="1" i="1"/>
              <a:t>Why? </a:t>
            </a:r>
            <a:endParaRPr lang="en-GB" sz="3600" b="1" i="1"/>
          </a:p>
        </p:txBody>
      </p:sp>
    </p:spTree>
    <p:extLst>
      <p:ext uri="{BB962C8B-B14F-4D97-AF65-F5344CB8AC3E}">
        <p14:creationId xmlns:p14="http://schemas.microsoft.com/office/powerpoint/2010/main" val="507939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 result for classroom door signs uk">
            <a:extLst>
              <a:ext uri="{FF2B5EF4-FFF2-40B4-BE49-F238E27FC236}">
                <a16:creationId xmlns:a16="http://schemas.microsoft.com/office/drawing/2014/main" id="{B1214E20-410F-1133-14F0-F11C52BC5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110" y="243839"/>
            <a:ext cx="2038768" cy="278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Image result for classroom door signs uk">
            <a:extLst>
              <a:ext uri="{FF2B5EF4-FFF2-40B4-BE49-F238E27FC236}">
                <a16:creationId xmlns:a16="http://schemas.microsoft.com/office/drawing/2014/main" id="{2228A61D-742F-E624-42A3-07040B3A7B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9"/>
          <a:stretch/>
        </p:blipFill>
        <p:spPr bwMode="auto">
          <a:xfrm>
            <a:off x="155731" y="214166"/>
            <a:ext cx="3592442" cy="2839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Image result for classroom door signs uk">
            <a:extLst>
              <a:ext uri="{FF2B5EF4-FFF2-40B4-BE49-F238E27FC236}">
                <a16:creationId xmlns:a16="http://schemas.microsoft.com/office/drawing/2014/main" id="{FC2299D9-86C1-8B0C-7852-C38C6FF47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31" y="4413189"/>
            <a:ext cx="5448648" cy="1947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65D936C-5AAE-265C-D3E0-4D4DF7B7D5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3655" y="214166"/>
            <a:ext cx="3831774" cy="2496563"/>
          </a:xfrm>
          <a:prstGeom prst="rect">
            <a:avLst/>
          </a:prstGeom>
        </p:spPr>
      </p:pic>
      <p:pic>
        <p:nvPicPr>
          <p:cNvPr id="23" name="Picture 3">
            <a:extLst>
              <a:ext uri="{FF2B5EF4-FFF2-40B4-BE49-F238E27FC236}">
                <a16:creationId xmlns:a16="http://schemas.microsoft.com/office/drawing/2014/main" id="{8D641031-DA8A-4763-F5AF-59222E658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42845" y="3200331"/>
            <a:ext cx="2834584" cy="267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4f6eb449-6b40-47de-a413-fbca9d0d0757" descr="Image">
            <a:extLst>
              <a:ext uri="{FF2B5EF4-FFF2-40B4-BE49-F238E27FC236}">
                <a16:creationId xmlns:a16="http://schemas.microsoft.com/office/drawing/2014/main" id="{92AE423E-000E-976F-5DFA-399727D6B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8849187" y="4324502"/>
            <a:ext cx="3092442" cy="2319332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8519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https://s-media-cache-ak0.pinimg.com/736x/ef/41/c4/ef41c4e7846424d7c9718b41962b4cf5.jpg">
            <a:extLst>
              <a:ext uri="{FF2B5EF4-FFF2-40B4-BE49-F238E27FC236}">
                <a16:creationId xmlns:a16="http://schemas.microsoft.com/office/drawing/2014/main" id="{6B444D13-D7C8-FE33-C4FA-782C9F1C8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l="14489"/>
          <a:stretch>
            <a:fillRect/>
          </a:stretch>
        </p:blipFill>
        <p:spPr bwMode="auto">
          <a:xfrm>
            <a:off x="8785642" y="436487"/>
            <a:ext cx="3128489" cy="488849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3A790D9-859D-E7A7-F897-23053C2DD35F}"/>
              </a:ext>
            </a:extLst>
          </p:cNvPr>
          <p:cNvPicPr/>
          <p:nvPr/>
        </p:nvPicPr>
        <p:blipFill rotWithShape="1">
          <a:blip r:embed="rId4" cstate="print"/>
          <a:srcRect l="10775" t="10809" r="11280" b="23715"/>
          <a:stretch/>
        </p:blipFill>
        <p:spPr>
          <a:xfrm>
            <a:off x="4320659" y="359229"/>
            <a:ext cx="3620043" cy="20618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27440E51-CE23-216F-64DA-50FD501A5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" r="20764" b="69244"/>
          <a:stretch>
            <a:fillRect/>
          </a:stretch>
        </p:blipFill>
        <p:spPr bwMode="auto">
          <a:xfrm>
            <a:off x="3974244" y="5401183"/>
            <a:ext cx="4366944" cy="1347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43A0B928-8A03-C6FD-2134-8157194EF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03" t="27184" r="23810" b="12939"/>
          <a:stretch>
            <a:fillRect/>
          </a:stretch>
        </p:blipFill>
        <p:spPr bwMode="auto">
          <a:xfrm>
            <a:off x="318975" y="359229"/>
            <a:ext cx="3128489" cy="47683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8" descr="Image result for 5 4 3 2 1 hands">
            <a:extLst>
              <a:ext uri="{FF2B5EF4-FFF2-40B4-BE49-F238E27FC236}">
                <a16:creationId xmlns:a16="http://schemas.microsoft.com/office/drawing/2014/main" id="{9DCE1BF8-D77E-C09E-B884-1A0E7550C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698" y="3199458"/>
            <a:ext cx="4468604" cy="134709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95454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4B19B425186474EAD72554B550FBC9B" ma:contentTypeVersion="18" ma:contentTypeDescription="Create a new document." ma:contentTypeScope="" ma:versionID="d3e70ff834f89e3a73f5cdd3b5a0b908">
  <xsd:schema xmlns:xsd="http://www.w3.org/2001/XMLSchema" xmlns:xs="http://www.w3.org/2001/XMLSchema" xmlns:p="http://schemas.microsoft.com/office/2006/metadata/properties" xmlns:ns2="08ddbdef-4679-4d9f-acc7-7cb91b2a8ce5" xmlns:ns3="c7b3529e-fc43-44c9-add6-59d54be33176" xmlns:ns4="a6e7dc0e-e468-46c5-b927-c852f1be5c6b" targetNamespace="http://schemas.microsoft.com/office/2006/metadata/properties" ma:root="true" ma:fieldsID="dec35feffd254e362bdb58b2101add8c" ns2:_="" ns3:_="" ns4:_="">
    <xsd:import namespace="08ddbdef-4679-4d9f-acc7-7cb91b2a8ce5"/>
    <xsd:import namespace="c7b3529e-fc43-44c9-add6-59d54be33176"/>
    <xsd:import namespace="a6e7dc0e-e468-46c5-b927-c852f1be5c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Location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ddbdef-4679-4d9f-acc7-7cb91b2a8c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9803200-a5eb-4841-8eb8-d63aa78f7c0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3529e-fc43-44c9-add6-59d54be3317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e7dc0e-e468-46c5-b927-c852f1be5c6b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b9c4982e-f0a1-4884-a8ce-46e207741a7d}" ma:internalName="TaxCatchAll" ma:showField="CatchAllData" ma:web="c7b3529e-fc43-44c9-add6-59d54be3317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8ddbdef-4679-4d9f-acc7-7cb91b2a8ce5">
      <Terms xmlns="http://schemas.microsoft.com/office/infopath/2007/PartnerControls"/>
    </lcf76f155ced4ddcb4097134ff3c332f>
    <TaxCatchAll xmlns="a6e7dc0e-e468-46c5-b927-c852f1be5c6b"/>
  </documentManagement>
</p:properties>
</file>

<file path=customXml/itemProps1.xml><?xml version="1.0" encoding="utf-8"?>
<ds:datastoreItem xmlns:ds="http://schemas.openxmlformats.org/officeDocument/2006/customXml" ds:itemID="{F86EEB60-75F9-4FA7-84ED-1064AE29A7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8ddbdef-4679-4d9f-acc7-7cb91b2a8ce5"/>
    <ds:schemaRef ds:uri="c7b3529e-fc43-44c9-add6-59d54be33176"/>
    <ds:schemaRef ds:uri="a6e7dc0e-e468-46c5-b927-c852f1be5c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2F0E7A1-D3F6-47B5-9744-AE46467551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E73A63-6591-4DDE-994F-7AD5859AE490}">
  <ds:schemaRefs>
    <ds:schemaRef ds:uri="c7b3529e-fc43-44c9-add6-59d54be33176"/>
    <ds:schemaRef ds:uri="http://purl.org/dc/dcmitype/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a6e7dc0e-e468-46c5-b927-c852f1be5c6b"/>
    <ds:schemaRef ds:uri="08ddbdef-4679-4d9f-acc7-7cb91b2a8ce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202</TotalTime>
  <Words>625</Words>
  <Application>Microsoft Office PowerPoint</Application>
  <PresentationFormat>Widescreen</PresentationFormat>
  <Paragraphs>92</Paragraphs>
  <Slides>7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Wingdings 3</vt:lpstr>
      <vt:lpstr>1_Office Theme</vt:lpstr>
      <vt:lpstr>Greater Manchester Autism in Schools Project</vt:lpstr>
      <vt:lpstr>PowerPoint Presentation</vt:lpstr>
      <vt:lpstr>PowerPoint Presentation</vt:lpstr>
      <vt:lpstr>We all use visual supports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Visual Support and ASD</dc:title>
  <dc:creator>Michele Davies</dc:creator>
  <cp:lastModifiedBy>C Woosnam</cp:lastModifiedBy>
  <cp:revision>8</cp:revision>
  <cp:lastPrinted>2021-03-02T14:48:19Z</cp:lastPrinted>
  <dcterms:created xsi:type="dcterms:W3CDTF">2020-02-26T16:43:11Z</dcterms:created>
  <dcterms:modified xsi:type="dcterms:W3CDTF">2024-05-22T16:29:51Z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0x010100B4B19B425186474EAD72554B550FBC9B</vt:lpwstr>
  </property>
  <property fmtid="{D5CDD505-2E9C-101B-9397-08002B2CF9AE}" pid="3" name="MediaServiceImageTags">
    <vt:lpwstr/>
  </property>
</Properties>
</file>