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7" r:id="rId1"/>
    <p:sldMasterId id="2147483844" r:id="rId2"/>
  </p:sldMasterIdLst>
  <p:notesMasterIdLst>
    <p:notesMasterId r:id="rId24"/>
  </p:notesMasterIdLst>
  <p:sldIdLst>
    <p:sldId id="256" r:id="rId3"/>
    <p:sldId id="257" r:id="rId4"/>
    <p:sldId id="268" r:id="rId5"/>
    <p:sldId id="269" r:id="rId6"/>
    <p:sldId id="273" r:id="rId7"/>
    <p:sldId id="258" r:id="rId8"/>
    <p:sldId id="259" r:id="rId9"/>
    <p:sldId id="261" r:id="rId10"/>
    <p:sldId id="262" r:id="rId11"/>
    <p:sldId id="263" r:id="rId12"/>
    <p:sldId id="264" r:id="rId13"/>
    <p:sldId id="265" r:id="rId14"/>
    <p:sldId id="266" r:id="rId15"/>
    <p:sldId id="274" r:id="rId16"/>
    <p:sldId id="275" r:id="rId17"/>
    <p:sldId id="276" r:id="rId18"/>
    <p:sldId id="277" r:id="rId19"/>
    <p:sldId id="278" r:id="rId20"/>
    <p:sldId id="260" r:id="rId21"/>
    <p:sldId id="267" r:id="rId22"/>
    <p:sldId id="272"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79851-7475-46A3-B8F9-03B2E224D477}" type="datetimeFigureOut">
              <a:rPr lang="en-GB" smtClean="0"/>
              <a:t>04/09/2024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2D1E95-E7F4-4FB7-911B-708C25DA7AA9}" type="slidenum">
              <a:rPr lang="en-GB" smtClean="0"/>
              <a:t>‹#›</a:t>
            </a:fld>
            <a:endParaRPr lang="en-GB"/>
          </a:p>
        </p:txBody>
      </p:sp>
    </p:spTree>
    <p:extLst>
      <p:ext uri="{BB962C8B-B14F-4D97-AF65-F5344CB8AC3E}">
        <p14:creationId xmlns:p14="http://schemas.microsoft.com/office/powerpoint/2010/main" val="2121623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8:notes"/>
          <p:cNvSpPr>
            <a:spLocks noGrp="1" noRot="1" noChangeAspect="1"/>
          </p:cNvSpPr>
          <p:nvPr>
            <p:ph type="sldImg" idx="2"/>
          </p:nvPr>
        </p:nvSpPr>
        <p:spPr>
          <a:xfrm>
            <a:off x="439738" y="1252538"/>
            <a:ext cx="6008687" cy="33813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8:notes"/>
          <p:cNvSpPr txBox="1">
            <a:spLocks noGrp="1"/>
          </p:cNvSpPr>
          <p:nvPr>
            <p:ph type="body" idx="1"/>
          </p:nvPr>
        </p:nvSpPr>
        <p:spPr>
          <a:xfrm>
            <a:off x="688817" y="4821506"/>
            <a:ext cx="5510530" cy="3944868"/>
          </a:xfrm>
          <a:prstGeom prst="rect">
            <a:avLst/>
          </a:prstGeom>
          <a:noFill/>
          <a:ln>
            <a:noFill/>
          </a:ln>
        </p:spPr>
        <p:txBody>
          <a:bodyPr spcFirstLastPara="1" wrap="square" lIns="96600" tIns="48300" rIns="96600" bIns="48300" anchor="t" anchorCtr="0">
            <a:noAutofit/>
          </a:bodyPr>
          <a:lstStyle/>
          <a:p>
            <a:pPr marL="0" lvl="0" indent="0" algn="l" rtl="0">
              <a:lnSpc>
                <a:spcPct val="100000"/>
              </a:lnSpc>
              <a:spcBef>
                <a:spcPts val="0"/>
              </a:spcBef>
              <a:spcAft>
                <a:spcPts val="0"/>
              </a:spcAft>
              <a:buSzPts val="1400"/>
              <a:buNone/>
            </a:pPr>
            <a:endParaRPr/>
          </a:p>
        </p:txBody>
      </p:sp>
      <p:sp>
        <p:nvSpPr>
          <p:cNvPr id="87" name="Google Shape;87;p8:notes"/>
          <p:cNvSpPr txBox="1">
            <a:spLocks noGrp="1"/>
          </p:cNvSpPr>
          <p:nvPr>
            <p:ph type="sldNum" idx="12"/>
          </p:nvPr>
        </p:nvSpPr>
        <p:spPr>
          <a:xfrm>
            <a:off x="3901698" y="9516039"/>
            <a:ext cx="2984871" cy="502674"/>
          </a:xfrm>
          <a:prstGeom prst="rect">
            <a:avLst/>
          </a:prstGeom>
          <a:noFill/>
          <a:ln>
            <a:noFill/>
          </a:ln>
        </p:spPr>
        <p:txBody>
          <a:bodyPr spcFirstLastPara="1" wrap="square" lIns="96600" tIns="48300" rIns="96600" bIns="483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15</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9:notes"/>
          <p:cNvSpPr>
            <a:spLocks noGrp="1" noRot="1" noChangeAspect="1"/>
          </p:cNvSpPr>
          <p:nvPr>
            <p:ph type="sldImg" idx="2"/>
          </p:nvPr>
        </p:nvSpPr>
        <p:spPr>
          <a:xfrm>
            <a:off x="439738" y="1252538"/>
            <a:ext cx="6008687" cy="33813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7" name="Google Shape;97;p9:notes"/>
          <p:cNvSpPr txBox="1">
            <a:spLocks noGrp="1"/>
          </p:cNvSpPr>
          <p:nvPr>
            <p:ph type="body" idx="1"/>
          </p:nvPr>
        </p:nvSpPr>
        <p:spPr>
          <a:xfrm>
            <a:off x="688817" y="4821506"/>
            <a:ext cx="5510530" cy="3944868"/>
          </a:xfrm>
          <a:prstGeom prst="rect">
            <a:avLst/>
          </a:prstGeom>
          <a:noFill/>
          <a:ln>
            <a:noFill/>
          </a:ln>
        </p:spPr>
        <p:txBody>
          <a:bodyPr spcFirstLastPara="1" wrap="square" lIns="96600" tIns="48300" rIns="96600" bIns="48300" anchor="t" anchorCtr="0">
            <a:noAutofit/>
          </a:bodyPr>
          <a:lstStyle/>
          <a:p>
            <a:pPr marL="0" lvl="0" indent="0" algn="l" rtl="0">
              <a:lnSpc>
                <a:spcPct val="100000"/>
              </a:lnSpc>
              <a:spcBef>
                <a:spcPts val="0"/>
              </a:spcBef>
              <a:spcAft>
                <a:spcPts val="0"/>
              </a:spcAft>
              <a:buSzPts val="1400"/>
              <a:buNone/>
            </a:pPr>
            <a:endParaRPr/>
          </a:p>
        </p:txBody>
      </p:sp>
      <p:sp>
        <p:nvSpPr>
          <p:cNvPr id="98" name="Google Shape;98;p9:notes"/>
          <p:cNvSpPr txBox="1">
            <a:spLocks noGrp="1"/>
          </p:cNvSpPr>
          <p:nvPr>
            <p:ph type="sldNum" idx="12"/>
          </p:nvPr>
        </p:nvSpPr>
        <p:spPr>
          <a:xfrm>
            <a:off x="3901698" y="9516039"/>
            <a:ext cx="2984871" cy="502674"/>
          </a:xfrm>
          <a:prstGeom prst="rect">
            <a:avLst/>
          </a:prstGeom>
          <a:noFill/>
          <a:ln>
            <a:noFill/>
          </a:ln>
        </p:spPr>
        <p:txBody>
          <a:bodyPr spcFirstLastPara="1" wrap="square" lIns="96600" tIns="48300" rIns="96600" bIns="483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16</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11:notes"/>
          <p:cNvSpPr>
            <a:spLocks noGrp="1" noRot="1" noChangeAspect="1"/>
          </p:cNvSpPr>
          <p:nvPr>
            <p:ph type="sldImg" idx="2"/>
          </p:nvPr>
        </p:nvSpPr>
        <p:spPr>
          <a:xfrm>
            <a:off x="439738" y="1252538"/>
            <a:ext cx="6008687" cy="33813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4" name="Google Shape;114;p11:notes"/>
          <p:cNvSpPr txBox="1">
            <a:spLocks noGrp="1"/>
          </p:cNvSpPr>
          <p:nvPr>
            <p:ph type="body" idx="1"/>
          </p:nvPr>
        </p:nvSpPr>
        <p:spPr>
          <a:xfrm>
            <a:off x="688817" y="4821506"/>
            <a:ext cx="5510530" cy="3944868"/>
          </a:xfrm>
          <a:prstGeom prst="rect">
            <a:avLst/>
          </a:prstGeom>
          <a:noFill/>
          <a:ln>
            <a:noFill/>
          </a:ln>
        </p:spPr>
        <p:txBody>
          <a:bodyPr spcFirstLastPara="1" wrap="square" lIns="96600" tIns="48300" rIns="96600" bIns="48300" anchor="t" anchorCtr="0">
            <a:noAutofit/>
          </a:bodyPr>
          <a:lstStyle/>
          <a:p>
            <a:pPr marL="0" lvl="0" indent="0" algn="l" rtl="0">
              <a:lnSpc>
                <a:spcPct val="100000"/>
              </a:lnSpc>
              <a:spcBef>
                <a:spcPts val="0"/>
              </a:spcBef>
              <a:spcAft>
                <a:spcPts val="0"/>
              </a:spcAft>
              <a:buSzPts val="1400"/>
              <a:buNone/>
            </a:pPr>
            <a:endParaRPr/>
          </a:p>
        </p:txBody>
      </p:sp>
      <p:sp>
        <p:nvSpPr>
          <p:cNvPr id="115" name="Google Shape;115;p11:notes"/>
          <p:cNvSpPr txBox="1">
            <a:spLocks noGrp="1"/>
          </p:cNvSpPr>
          <p:nvPr>
            <p:ph type="sldNum" idx="12"/>
          </p:nvPr>
        </p:nvSpPr>
        <p:spPr>
          <a:xfrm>
            <a:off x="3901698" y="9516039"/>
            <a:ext cx="2984871" cy="502674"/>
          </a:xfrm>
          <a:prstGeom prst="rect">
            <a:avLst/>
          </a:prstGeom>
          <a:noFill/>
          <a:ln>
            <a:noFill/>
          </a:ln>
        </p:spPr>
        <p:txBody>
          <a:bodyPr spcFirstLastPara="1" wrap="square" lIns="96600" tIns="48300" rIns="96600" bIns="483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17</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13:notes"/>
          <p:cNvSpPr>
            <a:spLocks noGrp="1" noRot="1" noChangeAspect="1"/>
          </p:cNvSpPr>
          <p:nvPr>
            <p:ph type="sldImg" idx="2"/>
          </p:nvPr>
        </p:nvSpPr>
        <p:spPr>
          <a:xfrm>
            <a:off x="439738" y="1252538"/>
            <a:ext cx="6008687" cy="33813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13:notes"/>
          <p:cNvSpPr txBox="1">
            <a:spLocks noGrp="1"/>
          </p:cNvSpPr>
          <p:nvPr>
            <p:ph type="body" idx="1"/>
          </p:nvPr>
        </p:nvSpPr>
        <p:spPr>
          <a:xfrm>
            <a:off x="688817" y="4821506"/>
            <a:ext cx="5510530" cy="3944868"/>
          </a:xfrm>
          <a:prstGeom prst="rect">
            <a:avLst/>
          </a:prstGeom>
          <a:noFill/>
          <a:ln>
            <a:noFill/>
          </a:ln>
        </p:spPr>
        <p:txBody>
          <a:bodyPr spcFirstLastPara="1" wrap="square" lIns="96600" tIns="48300" rIns="96600" bIns="48300" anchor="t" anchorCtr="0">
            <a:noAutofit/>
          </a:bodyPr>
          <a:lstStyle/>
          <a:p>
            <a:pPr marL="0" lvl="0" indent="0" algn="l" rtl="0">
              <a:lnSpc>
                <a:spcPct val="100000"/>
              </a:lnSpc>
              <a:spcBef>
                <a:spcPts val="0"/>
              </a:spcBef>
              <a:spcAft>
                <a:spcPts val="0"/>
              </a:spcAft>
              <a:buSzPts val="1400"/>
              <a:buNone/>
            </a:pPr>
            <a:endParaRPr/>
          </a:p>
        </p:txBody>
      </p:sp>
      <p:sp>
        <p:nvSpPr>
          <p:cNvPr id="124" name="Google Shape;124;p13:notes"/>
          <p:cNvSpPr txBox="1">
            <a:spLocks noGrp="1"/>
          </p:cNvSpPr>
          <p:nvPr>
            <p:ph type="sldNum" idx="12"/>
          </p:nvPr>
        </p:nvSpPr>
        <p:spPr>
          <a:xfrm>
            <a:off x="3901698" y="9516039"/>
            <a:ext cx="2984871" cy="502674"/>
          </a:xfrm>
          <a:prstGeom prst="rect">
            <a:avLst/>
          </a:prstGeom>
          <a:noFill/>
          <a:ln>
            <a:noFill/>
          </a:ln>
        </p:spPr>
        <p:txBody>
          <a:bodyPr spcFirstLastPara="1" wrap="square" lIns="96600" tIns="48300" rIns="96600" bIns="483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18</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14:notes"/>
          <p:cNvSpPr>
            <a:spLocks noGrp="1" noRot="1" noChangeAspect="1"/>
          </p:cNvSpPr>
          <p:nvPr>
            <p:ph type="sldImg" idx="2"/>
          </p:nvPr>
        </p:nvSpPr>
        <p:spPr>
          <a:xfrm>
            <a:off x="439738" y="1252538"/>
            <a:ext cx="6008687" cy="33813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6" name="Google Shape;136;p14:notes"/>
          <p:cNvSpPr txBox="1">
            <a:spLocks noGrp="1"/>
          </p:cNvSpPr>
          <p:nvPr>
            <p:ph type="body" idx="1"/>
          </p:nvPr>
        </p:nvSpPr>
        <p:spPr>
          <a:xfrm>
            <a:off x="688817" y="4821506"/>
            <a:ext cx="5510530" cy="3944868"/>
          </a:xfrm>
          <a:prstGeom prst="rect">
            <a:avLst/>
          </a:prstGeom>
          <a:noFill/>
          <a:ln>
            <a:noFill/>
          </a:ln>
        </p:spPr>
        <p:txBody>
          <a:bodyPr spcFirstLastPara="1" wrap="square" lIns="96600" tIns="48300" rIns="96600" bIns="48300" anchor="t" anchorCtr="0">
            <a:noAutofit/>
          </a:bodyPr>
          <a:lstStyle/>
          <a:p>
            <a:pPr marL="0" lvl="0" indent="0" algn="l" rtl="0">
              <a:lnSpc>
                <a:spcPct val="100000"/>
              </a:lnSpc>
              <a:spcBef>
                <a:spcPts val="0"/>
              </a:spcBef>
              <a:spcAft>
                <a:spcPts val="0"/>
              </a:spcAft>
              <a:buSzPts val="1400"/>
              <a:buNone/>
            </a:pPr>
            <a:endParaRPr/>
          </a:p>
        </p:txBody>
      </p:sp>
      <p:sp>
        <p:nvSpPr>
          <p:cNvPr id="137" name="Google Shape;137;p14:notes"/>
          <p:cNvSpPr txBox="1">
            <a:spLocks noGrp="1"/>
          </p:cNvSpPr>
          <p:nvPr>
            <p:ph type="sldNum" idx="12"/>
          </p:nvPr>
        </p:nvSpPr>
        <p:spPr>
          <a:xfrm>
            <a:off x="3901698" y="9516039"/>
            <a:ext cx="2984871" cy="502674"/>
          </a:xfrm>
          <a:prstGeom prst="rect">
            <a:avLst/>
          </a:prstGeom>
          <a:noFill/>
          <a:ln>
            <a:noFill/>
          </a:ln>
        </p:spPr>
        <p:txBody>
          <a:bodyPr spcFirstLastPara="1" wrap="square" lIns="96600" tIns="48300" rIns="96600" bIns="483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19</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84D0E7F-707F-4D1C-9B71-73C9A3E55AD9}" type="datetimeFigureOut">
              <a:rPr lang="en-GB" smtClean="0"/>
              <a:t>04/09/2024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3991930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4D0E7F-707F-4D1C-9B71-73C9A3E55AD9}" type="datetimeFigureOut">
              <a:rPr lang="en-GB" smtClean="0"/>
              <a:t>04/09/2024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11328541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4D0E7F-707F-4D1C-9B71-73C9A3E55AD9}" type="datetimeFigureOut">
              <a:rPr lang="en-GB" smtClean="0"/>
              <a:t>04/09/2024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3984601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84D0E7F-707F-4D1C-9B71-73C9A3E55AD9}" type="datetimeFigureOut">
              <a:rPr lang="en-GB" smtClean="0"/>
              <a:t>04/09/2024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16787214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84D0E7F-707F-4D1C-9B71-73C9A3E55AD9}" type="datetimeFigureOut">
              <a:rPr lang="en-GB" smtClean="0"/>
              <a:t>04/09/2024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27705580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84D0E7F-707F-4D1C-9B71-73C9A3E55AD9}" type="datetimeFigureOut">
              <a:rPr lang="en-GB" smtClean="0"/>
              <a:t>04/09/2024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9055216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4D0E7F-707F-4D1C-9B71-73C9A3E55AD9}" type="datetimeFigureOut">
              <a:rPr lang="en-GB" smtClean="0"/>
              <a:t>04/09/2024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74221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84D0E7F-707F-4D1C-9B71-73C9A3E55AD9}" type="datetimeFigureOut">
              <a:rPr lang="en-GB" smtClean="0"/>
              <a:t>04/09/2024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1385305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84D0E7F-707F-4D1C-9B71-73C9A3E55AD9}" type="datetimeFigureOut">
              <a:rPr lang="en-GB" smtClean="0"/>
              <a:t>04/09/2024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485889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4D0E7F-707F-4D1C-9B71-73C9A3E55AD9}" type="datetimeFigureOut">
              <a:rPr lang="en-GB" smtClean="0"/>
              <a:t>04/09/2024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32009688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4D0E7F-707F-4D1C-9B71-73C9A3E55AD9}" type="datetimeFigureOut">
              <a:rPr lang="en-GB" smtClean="0"/>
              <a:t>04/09/2024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15602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4D0E7F-707F-4D1C-9B71-73C9A3E55AD9}" type="datetimeFigureOut">
              <a:rPr lang="en-GB" smtClean="0"/>
              <a:t>04/09/2024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20024194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4D0E7F-707F-4D1C-9B71-73C9A3E55AD9}" type="datetimeFigureOut">
              <a:rPr lang="en-GB" smtClean="0"/>
              <a:t>04/09/2024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692459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4D0E7F-707F-4D1C-9B71-73C9A3E55AD9}" type="datetimeFigureOut">
              <a:rPr lang="en-GB" smtClean="0"/>
              <a:t>04/09/2024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15965556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4D0E7F-707F-4D1C-9B71-73C9A3E55AD9}" type="datetimeFigureOut">
              <a:rPr lang="en-GB" smtClean="0"/>
              <a:t>04/09/2024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8000836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4D0E7F-707F-4D1C-9B71-73C9A3E55AD9}" type="datetimeFigureOut">
              <a:rPr lang="en-GB" smtClean="0"/>
              <a:t>04/09/2024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10299252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5"/>
        <p:cNvGrpSpPr/>
        <p:nvPr/>
      </p:nvGrpSpPr>
      <p:grpSpPr>
        <a:xfrm>
          <a:off x="0" y="0"/>
          <a:ext cx="0" cy="0"/>
          <a:chOff x="0" y="0"/>
          <a:chExt cx="0" cy="0"/>
        </a:xfrm>
      </p:grpSpPr>
      <p:sp>
        <p:nvSpPr>
          <p:cNvPr id="16" name="Google Shape;16;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 name="Google Shape;18;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7192691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1"/>
        <p:cNvGrpSpPr/>
        <p:nvPr/>
      </p:nvGrpSpPr>
      <p:grpSpPr>
        <a:xfrm>
          <a:off x="0" y="0"/>
          <a:ext cx="0" cy="0"/>
          <a:chOff x="0" y="0"/>
          <a:chExt cx="0" cy="0"/>
        </a:xfrm>
      </p:grpSpPr>
      <p:sp>
        <p:nvSpPr>
          <p:cNvPr id="22" name="Google Shape;22;p2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2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4" name="Google Shape;2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9195835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7"/>
        <p:cNvGrpSpPr/>
        <p:nvPr/>
      </p:nvGrpSpPr>
      <p:grpSpPr>
        <a:xfrm>
          <a:off x="0" y="0"/>
          <a:ext cx="0" cy="0"/>
          <a:chOff x="0" y="0"/>
          <a:chExt cx="0" cy="0"/>
        </a:xfrm>
      </p:grpSpPr>
      <p:sp>
        <p:nvSpPr>
          <p:cNvPr id="28" name="Google Shape;28;p2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2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29381899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33"/>
        <p:cNvGrpSpPr/>
        <p:nvPr/>
      </p:nvGrpSpPr>
      <p:grpSpPr>
        <a:xfrm>
          <a:off x="0" y="0"/>
          <a:ext cx="0" cy="0"/>
          <a:chOff x="0" y="0"/>
          <a:chExt cx="0" cy="0"/>
        </a:xfrm>
      </p:grpSpPr>
      <p:sp>
        <p:nvSpPr>
          <p:cNvPr id="34" name="Google Shape;3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22"/>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22"/>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23906332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0"/>
        <p:cNvGrpSpPr/>
        <p:nvPr/>
      </p:nvGrpSpPr>
      <p:grpSpPr>
        <a:xfrm>
          <a:off x="0" y="0"/>
          <a:ext cx="0" cy="0"/>
          <a:chOff x="0" y="0"/>
          <a:chExt cx="0" cy="0"/>
        </a:xfrm>
      </p:grpSpPr>
      <p:sp>
        <p:nvSpPr>
          <p:cNvPr id="41" name="Google Shape;41;p23"/>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23"/>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23"/>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23"/>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23"/>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0821687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49"/>
        <p:cNvGrpSpPr/>
        <p:nvPr/>
      </p:nvGrpSpPr>
      <p:grpSpPr>
        <a:xfrm>
          <a:off x="0" y="0"/>
          <a:ext cx="0" cy="0"/>
          <a:chOff x="0" y="0"/>
          <a:chExt cx="0" cy="0"/>
        </a:xfrm>
      </p:grpSpPr>
      <p:sp>
        <p:nvSpPr>
          <p:cNvPr id="50" name="Google Shape;50;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427731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4835975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58"/>
        <p:cNvGrpSpPr/>
        <p:nvPr/>
      </p:nvGrpSpPr>
      <p:grpSpPr>
        <a:xfrm>
          <a:off x="0" y="0"/>
          <a:ext cx="0" cy="0"/>
          <a:chOff x="0" y="0"/>
          <a:chExt cx="0" cy="0"/>
        </a:xfrm>
      </p:grpSpPr>
      <p:sp>
        <p:nvSpPr>
          <p:cNvPr id="59" name="Google Shape;59;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2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7770642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5"/>
        <p:cNvGrpSpPr/>
        <p:nvPr/>
      </p:nvGrpSpPr>
      <p:grpSpPr>
        <a:xfrm>
          <a:off x="0" y="0"/>
          <a:ext cx="0" cy="0"/>
          <a:chOff x="0" y="0"/>
          <a:chExt cx="0" cy="0"/>
        </a:xfrm>
      </p:grpSpPr>
      <p:sp>
        <p:nvSpPr>
          <p:cNvPr id="66" name="Google Shape;66;p2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7"/>
          <p:cNvSpPr>
            <a:spLocks noGrp="1"/>
          </p:cNvSpPr>
          <p:nvPr>
            <p:ph type="pic" idx="2"/>
          </p:nvPr>
        </p:nvSpPr>
        <p:spPr>
          <a:xfrm>
            <a:off x="5183188" y="987425"/>
            <a:ext cx="6172200" cy="4873625"/>
          </a:xfrm>
          <a:prstGeom prst="rect">
            <a:avLst/>
          </a:prstGeom>
          <a:noFill/>
          <a:ln>
            <a:noFill/>
          </a:ln>
        </p:spPr>
      </p:sp>
      <p:sp>
        <p:nvSpPr>
          <p:cNvPr id="68" name="Google Shape;68;p2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66221614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2"/>
        <p:cNvGrpSpPr/>
        <p:nvPr/>
      </p:nvGrpSpPr>
      <p:grpSpPr>
        <a:xfrm>
          <a:off x="0" y="0"/>
          <a:ext cx="0" cy="0"/>
          <a:chOff x="0" y="0"/>
          <a:chExt cx="0" cy="0"/>
        </a:xfrm>
      </p:grpSpPr>
      <p:sp>
        <p:nvSpPr>
          <p:cNvPr id="73" name="Google Shape;73;p2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2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82894654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78"/>
        <p:cNvGrpSpPr/>
        <p:nvPr/>
      </p:nvGrpSpPr>
      <p:grpSpPr>
        <a:xfrm>
          <a:off x="0" y="0"/>
          <a:ext cx="0" cy="0"/>
          <a:chOff x="0" y="0"/>
          <a:chExt cx="0" cy="0"/>
        </a:xfrm>
      </p:grpSpPr>
      <p:sp>
        <p:nvSpPr>
          <p:cNvPr id="79" name="Google Shape;79;p2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2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5731869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84D0E7F-707F-4D1C-9B71-73C9A3E55AD9}" type="datetimeFigureOut">
              <a:rPr lang="en-GB" smtClean="0"/>
              <a:t>04/09/2024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2C763EAC-C85F-4740-8A76-CB63BF203CBF}" type="slidenum">
              <a:rPr lang="en-GB" smtClean="0"/>
              <a:t>‹#›</a:t>
            </a:fld>
            <a:endParaRPr lang="en-GB"/>
          </a:p>
        </p:txBody>
      </p:sp>
    </p:spTree>
    <p:extLst>
      <p:ext uri="{BB962C8B-B14F-4D97-AF65-F5344CB8AC3E}">
        <p14:creationId xmlns:p14="http://schemas.microsoft.com/office/powerpoint/2010/main" val="1424574658"/>
      </p:ext>
    </p:extLst>
  </p:cSld>
  <p:clrMap bg1="lt1" tx1="dk1" bg2="lt2" tx2="dk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34" r:id="rId7"/>
    <p:sldLayoutId id="2147483835" r:id="rId8"/>
    <p:sldLayoutId id="2147483836" r:id="rId9"/>
    <p:sldLayoutId id="2147483837" r:id="rId10"/>
    <p:sldLayoutId id="2147483838" r:id="rId11"/>
    <p:sldLayoutId id="2147483839" r:id="rId12"/>
    <p:sldLayoutId id="2147483840" r:id="rId13"/>
    <p:sldLayoutId id="2147483841" r:id="rId14"/>
    <p:sldLayoutId id="2147483842" r:id="rId15"/>
    <p:sldLayoutId id="214748384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818362682"/>
      </p:ext>
    </p:extLst>
  </p:cSld>
  <p:clrMap bg1="lt1" tx1="dk1" bg2="dk2" tx2="lt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xml"/><Relationship Id="rId1" Type="http://schemas.openxmlformats.org/officeDocument/2006/relationships/slideLayout" Target="../slideLayouts/slideLayout17.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4.xml"/><Relationship Id="rId1" Type="http://schemas.openxmlformats.org/officeDocument/2006/relationships/slideLayout" Target="../slideLayouts/slideLayout17.xml"/><Relationship Id="rId5" Type="http://schemas.openxmlformats.org/officeDocument/2006/relationships/image" Target="../media/image21.png"/><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5.xml"/><Relationship Id="rId1" Type="http://schemas.openxmlformats.org/officeDocument/2006/relationships/slideLayout" Target="../slideLayouts/slideLayout17.xml"/><Relationship Id="rId5" Type="http://schemas.openxmlformats.org/officeDocument/2006/relationships/image" Target="../media/image23.png"/><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hyperlink" Target="mailto:renate.bristow@ladybrook-primary.co.uk" TargetMode="External"/><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324981" y="867749"/>
            <a:ext cx="5786428" cy="3249131"/>
          </a:xfrm>
        </p:spPr>
        <p:txBody>
          <a:bodyPr>
            <a:noAutofit/>
          </a:bodyPr>
          <a:lstStyle/>
          <a:p>
            <a:pPr algn="ctr"/>
            <a:r>
              <a:rPr lang="en-GB" sz="9600" b="1" dirty="0"/>
              <a:t>Welcome to Year 4!</a:t>
            </a:r>
          </a:p>
        </p:txBody>
      </p:sp>
      <p:sp>
        <p:nvSpPr>
          <p:cNvPr id="3" name="Subtitle 2"/>
          <p:cNvSpPr>
            <a:spLocks noGrp="1"/>
          </p:cNvSpPr>
          <p:nvPr>
            <p:ph type="subTitle" idx="1"/>
          </p:nvPr>
        </p:nvSpPr>
        <p:spPr>
          <a:xfrm>
            <a:off x="4453741" y="4563873"/>
            <a:ext cx="5528907" cy="871042"/>
          </a:xfrm>
        </p:spPr>
        <p:txBody>
          <a:bodyPr>
            <a:noAutofit/>
          </a:bodyPr>
          <a:lstStyle/>
          <a:p>
            <a:pPr algn="ctr"/>
            <a:endParaRPr lang="en-GB" sz="3600" dirty="0">
              <a:solidFill>
                <a:schemeClr val="accent6">
                  <a:lumMod val="75000"/>
                </a:schemeClr>
              </a:solidFill>
            </a:endParaRPr>
          </a:p>
        </p:txBody>
      </p:sp>
      <p:sp>
        <p:nvSpPr>
          <p:cNvPr id="13" name="Isosceles Triangle 11">
            <a:extLst>
              <a:ext uri="{FF2B5EF4-FFF2-40B4-BE49-F238E27FC236}">
                <a16:creationId xmlns:a16="http://schemas.microsoft.com/office/drawing/2014/main" id="{ADC5C86B-28CE-4597-97B7-4C09E20141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7" name="Graphic 6" descr="Shooting star">
            <a:extLst>
              <a:ext uri="{FF2B5EF4-FFF2-40B4-BE49-F238E27FC236}">
                <a16:creationId xmlns:a16="http://schemas.microsoft.com/office/drawing/2014/main" id="{51F03AC7-C8A6-4FF7-87A0-3B177DC5D26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88604" y="1550139"/>
            <a:ext cx="3765692" cy="3765692"/>
          </a:xfrm>
          <a:prstGeom prst="rect">
            <a:avLst/>
          </a:prstGeom>
        </p:spPr>
      </p:pic>
    </p:spTree>
    <p:extLst>
      <p:ext uri="{BB962C8B-B14F-4D97-AF65-F5344CB8AC3E}">
        <p14:creationId xmlns:p14="http://schemas.microsoft.com/office/powerpoint/2010/main" val="3497314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pPr algn="ctr"/>
            <a:r>
              <a:rPr lang="en-GB" sz="8900" b="1" dirty="0"/>
              <a:t>Meet the team…</a:t>
            </a:r>
            <a:br>
              <a:rPr lang="en-GB" sz="8900" b="1" dirty="0"/>
            </a:br>
            <a:br>
              <a:rPr lang="en-GB" sz="8900" b="1" dirty="0"/>
            </a:br>
            <a:r>
              <a:rPr lang="en-GB" sz="10700" dirty="0">
                <a:solidFill>
                  <a:schemeClr val="accent6">
                    <a:lumMod val="75000"/>
                  </a:schemeClr>
                </a:solidFill>
              </a:rPr>
              <a:t>Mrs Draper</a:t>
            </a:r>
            <a:br>
              <a:rPr lang="en-GB" sz="6700" dirty="0">
                <a:solidFill>
                  <a:schemeClr val="accent6">
                    <a:lumMod val="75000"/>
                  </a:schemeClr>
                </a:solidFill>
              </a:rPr>
            </a:br>
            <a:r>
              <a:rPr lang="en-GB" sz="4000" dirty="0">
                <a:solidFill>
                  <a:schemeClr val="accent6">
                    <a:lumMod val="75000"/>
                  </a:schemeClr>
                </a:solidFill>
              </a:rPr>
              <a:t>Class teacher – Monday, Tuesday, Wednesday am</a:t>
            </a:r>
            <a:br>
              <a:rPr lang="en-GB" dirty="0"/>
            </a:br>
            <a:endParaRPr lang="en-GB" dirty="0"/>
          </a:p>
        </p:txBody>
      </p:sp>
    </p:spTree>
    <p:extLst>
      <p:ext uri="{BB962C8B-B14F-4D97-AF65-F5344CB8AC3E}">
        <p14:creationId xmlns:p14="http://schemas.microsoft.com/office/powerpoint/2010/main" val="3294485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pPr algn="ctr"/>
            <a:r>
              <a:rPr lang="en-GB" sz="8900" b="1" dirty="0"/>
              <a:t>Meet the team…</a:t>
            </a:r>
            <a:br>
              <a:rPr lang="en-GB" sz="8900" b="1" dirty="0"/>
            </a:br>
            <a:br>
              <a:rPr lang="en-GB" sz="8900" b="1" dirty="0"/>
            </a:br>
            <a:r>
              <a:rPr lang="en-GB" sz="10700" dirty="0">
                <a:solidFill>
                  <a:schemeClr val="accent6">
                    <a:lumMod val="75000"/>
                  </a:schemeClr>
                </a:solidFill>
              </a:rPr>
              <a:t>Mrs Gadd</a:t>
            </a:r>
            <a:br>
              <a:rPr lang="en-GB" sz="6700" dirty="0">
                <a:solidFill>
                  <a:schemeClr val="accent6">
                    <a:lumMod val="75000"/>
                  </a:schemeClr>
                </a:solidFill>
              </a:rPr>
            </a:br>
            <a:r>
              <a:rPr lang="en-GB" sz="4000" dirty="0">
                <a:solidFill>
                  <a:schemeClr val="accent6">
                    <a:lumMod val="75000"/>
                  </a:schemeClr>
                </a:solidFill>
              </a:rPr>
              <a:t>Class teacher - Wednesday pm, Thursday, Friday</a:t>
            </a:r>
            <a:br>
              <a:rPr lang="en-GB" dirty="0"/>
            </a:br>
            <a:endParaRPr lang="en-GB" dirty="0"/>
          </a:p>
        </p:txBody>
      </p:sp>
    </p:spTree>
    <p:extLst>
      <p:ext uri="{BB962C8B-B14F-4D97-AF65-F5344CB8AC3E}">
        <p14:creationId xmlns:p14="http://schemas.microsoft.com/office/powerpoint/2010/main" val="23039108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en-GB" sz="8900" b="1" dirty="0"/>
              <a:t>Meet the team…</a:t>
            </a:r>
            <a:br>
              <a:rPr lang="en-GB" sz="8900" b="1" dirty="0"/>
            </a:br>
            <a:r>
              <a:rPr lang="en-GB" sz="6000" dirty="0">
                <a:solidFill>
                  <a:schemeClr val="accent6">
                    <a:lumMod val="75000"/>
                  </a:schemeClr>
                </a:solidFill>
              </a:rPr>
              <a:t>Mrs Lockett</a:t>
            </a:r>
            <a:br>
              <a:rPr lang="en-GB" sz="6700" dirty="0">
                <a:solidFill>
                  <a:schemeClr val="accent6">
                    <a:lumMod val="75000"/>
                  </a:schemeClr>
                </a:solidFill>
              </a:rPr>
            </a:br>
            <a:r>
              <a:rPr lang="en-GB" dirty="0">
                <a:solidFill>
                  <a:schemeClr val="accent6">
                    <a:lumMod val="75000"/>
                  </a:schemeClr>
                </a:solidFill>
              </a:rPr>
              <a:t>Teaching assistant</a:t>
            </a:r>
            <a:br>
              <a:rPr lang="en-GB" sz="4000" dirty="0">
                <a:solidFill>
                  <a:schemeClr val="accent6">
                    <a:lumMod val="75000"/>
                  </a:schemeClr>
                </a:solidFill>
              </a:rPr>
            </a:br>
            <a:br>
              <a:rPr lang="en-GB" sz="4000" dirty="0">
                <a:solidFill>
                  <a:schemeClr val="accent6">
                    <a:lumMod val="75000"/>
                  </a:schemeClr>
                </a:solidFill>
              </a:rPr>
            </a:br>
            <a:r>
              <a:rPr lang="en-GB" sz="6000" dirty="0">
                <a:solidFill>
                  <a:schemeClr val="accent6">
                    <a:lumMod val="75000"/>
                  </a:schemeClr>
                </a:solidFill>
              </a:rPr>
              <a:t>Mrs Lewis</a:t>
            </a:r>
            <a:br>
              <a:rPr lang="en-GB" sz="6000" dirty="0">
                <a:solidFill>
                  <a:schemeClr val="accent6">
                    <a:lumMod val="75000"/>
                  </a:schemeClr>
                </a:solidFill>
              </a:rPr>
            </a:br>
            <a:r>
              <a:rPr lang="en-GB" dirty="0">
                <a:solidFill>
                  <a:schemeClr val="accent6">
                    <a:lumMod val="75000"/>
                  </a:schemeClr>
                </a:solidFill>
              </a:rPr>
              <a:t>Teaching assistant</a:t>
            </a:r>
            <a:br>
              <a:rPr lang="en-GB" dirty="0"/>
            </a:br>
            <a:br>
              <a:rPr lang="en-GB" dirty="0"/>
            </a:br>
            <a:br>
              <a:rPr lang="en-GB" dirty="0"/>
            </a:br>
            <a:endParaRPr lang="en-GB" dirty="0"/>
          </a:p>
        </p:txBody>
      </p:sp>
    </p:spTree>
    <p:extLst>
      <p:ext uri="{BB962C8B-B14F-4D97-AF65-F5344CB8AC3E}">
        <p14:creationId xmlns:p14="http://schemas.microsoft.com/office/powerpoint/2010/main" val="34391708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B0D08-948D-4742-9D28-F9E6647AEAD8}"/>
              </a:ext>
            </a:extLst>
          </p:cNvPr>
          <p:cNvSpPr>
            <a:spLocks noGrp="1"/>
          </p:cNvSpPr>
          <p:nvPr>
            <p:ph type="title"/>
          </p:nvPr>
        </p:nvSpPr>
        <p:spPr/>
        <p:txBody>
          <a:bodyPr>
            <a:normAutofit fontScale="90000"/>
          </a:bodyPr>
          <a:lstStyle/>
          <a:p>
            <a:r>
              <a:rPr lang="en-GB" sz="8900" b="1" dirty="0"/>
              <a:t>Reminders</a:t>
            </a:r>
            <a:br>
              <a:rPr lang="en-GB" sz="8000" b="1" dirty="0"/>
            </a:br>
            <a:br>
              <a:rPr lang="en-GB" sz="4000" dirty="0"/>
            </a:br>
            <a:br>
              <a:rPr lang="en-GB" sz="4000" dirty="0"/>
            </a:br>
            <a:endParaRPr lang="en-GB" sz="8000" dirty="0"/>
          </a:p>
        </p:txBody>
      </p:sp>
      <p:sp>
        <p:nvSpPr>
          <p:cNvPr id="3" name="Content Placeholder 2">
            <a:extLst>
              <a:ext uri="{FF2B5EF4-FFF2-40B4-BE49-F238E27FC236}">
                <a16:creationId xmlns:a16="http://schemas.microsoft.com/office/drawing/2014/main" id="{DB79DCB9-1615-40C5-A24B-C98D8B859B2E}"/>
              </a:ext>
            </a:extLst>
          </p:cNvPr>
          <p:cNvSpPr>
            <a:spLocks noGrp="1"/>
          </p:cNvSpPr>
          <p:nvPr>
            <p:ph idx="1"/>
          </p:nvPr>
        </p:nvSpPr>
        <p:spPr/>
        <p:txBody>
          <a:bodyPr>
            <a:normAutofit fontScale="92500" lnSpcReduction="10000"/>
          </a:bodyPr>
          <a:lstStyle/>
          <a:p>
            <a:pPr marL="0" indent="0">
              <a:buNone/>
            </a:pPr>
            <a:r>
              <a:rPr kumimoji="0" lang="en-GB" sz="3200" b="0" i="0" u="none" strike="noStrike" kern="1200" cap="none" spc="0" normalizeH="0" baseline="0" noProof="0" dirty="0">
                <a:ln>
                  <a:noFill/>
                </a:ln>
                <a:solidFill>
                  <a:schemeClr val="accent6">
                    <a:lumMod val="75000"/>
                  </a:schemeClr>
                </a:solidFill>
                <a:effectLst/>
                <a:uLnTx/>
                <a:uFillTx/>
                <a:latin typeface="Trebuchet MS" panose="020B0603020202020204"/>
                <a:ea typeface="+mj-ea"/>
                <a:cs typeface="+mj-cs"/>
              </a:rPr>
              <a:t>* All uniform, PE kit and wellies should be labelled.</a:t>
            </a:r>
            <a:br>
              <a:rPr kumimoji="0" lang="en-GB" sz="3200" b="0" i="0" u="none" strike="noStrike" kern="1200" cap="none" spc="0" normalizeH="0" baseline="0" noProof="0" dirty="0">
                <a:ln>
                  <a:noFill/>
                </a:ln>
                <a:solidFill>
                  <a:schemeClr val="accent6">
                    <a:lumMod val="75000"/>
                  </a:schemeClr>
                </a:solidFill>
                <a:effectLst/>
                <a:uLnTx/>
                <a:uFillTx/>
                <a:latin typeface="Trebuchet MS" panose="020B0603020202020204"/>
                <a:ea typeface="+mj-ea"/>
                <a:cs typeface="+mj-cs"/>
              </a:rPr>
            </a:br>
            <a:r>
              <a:rPr kumimoji="0" lang="en-GB" sz="3200" b="0" i="0" u="none" strike="noStrike" kern="1200" cap="none" spc="0" normalizeH="0" baseline="0" noProof="0" dirty="0">
                <a:ln>
                  <a:noFill/>
                </a:ln>
                <a:solidFill>
                  <a:schemeClr val="accent6">
                    <a:lumMod val="75000"/>
                  </a:schemeClr>
                </a:solidFill>
                <a:effectLst/>
                <a:uLnTx/>
                <a:uFillTx/>
                <a:latin typeface="Trebuchet MS" panose="020B0603020202020204"/>
                <a:ea typeface="+mj-ea"/>
                <a:cs typeface="+mj-cs"/>
              </a:rPr>
              <a:t>* Coats, filled water bottles and book bags should be in school everyday.</a:t>
            </a:r>
            <a:br>
              <a:rPr kumimoji="0" lang="en-GB" sz="3200" b="0" i="0" u="none" strike="noStrike" kern="1200" cap="none" spc="0" normalizeH="0" baseline="0" noProof="0" dirty="0">
                <a:ln>
                  <a:noFill/>
                </a:ln>
                <a:solidFill>
                  <a:schemeClr val="accent6">
                    <a:lumMod val="75000"/>
                  </a:schemeClr>
                </a:solidFill>
                <a:effectLst/>
                <a:uLnTx/>
                <a:uFillTx/>
                <a:latin typeface="Trebuchet MS" panose="020B0603020202020204"/>
                <a:ea typeface="+mj-ea"/>
                <a:cs typeface="+mj-cs"/>
              </a:rPr>
            </a:br>
            <a:r>
              <a:rPr kumimoji="0" lang="en-GB" sz="3200" b="0" i="0" u="none" strike="noStrike" kern="1200" cap="none" spc="0" normalizeH="0" baseline="0" noProof="0" dirty="0">
                <a:ln>
                  <a:noFill/>
                </a:ln>
                <a:solidFill>
                  <a:schemeClr val="accent6">
                    <a:lumMod val="75000"/>
                  </a:schemeClr>
                </a:solidFill>
                <a:effectLst/>
                <a:uLnTx/>
                <a:uFillTx/>
                <a:latin typeface="Trebuchet MS" panose="020B0603020202020204"/>
                <a:ea typeface="+mj-ea"/>
                <a:cs typeface="+mj-cs"/>
              </a:rPr>
              <a:t>* </a:t>
            </a:r>
            <a:r>
              <a:rPr lang="en-GB" sz="3200" dirty="0">
                <a:solidFill>
                  <a:schemeClr val="accent6">
                    <a:lumMod val="75000"/>
                  </a:schemeClr>
                </a:solidFill>
                <a:latin typeface="Trebuchet MS" panose="020B0603020202020204"/>
                <a:ea typeface="+mj-ea"/>
                <a:cs typeface="+mj-cs"/>
              </a:rPr>
              <a:t>Children may bring money for the </a:t>
            </a:r>
            <a:r>
              <a:rPr kumimoji="0" lang="en-GB" sz="3200" b="0" i="0" u="none" strike="noStrike" kern="1200" cap="none" spc="0" normalizeH="0" baseline="0" noProof="0" dirty="0">
                <a:ln>
                  <a:noFill/>
                </a:ln>
                <a:solidFill>
                  <a:schemeClr val="accent6">
                    <a:lumMod val="75000"/>
                  </a:schemeClr>
                </a:solidFill>
                <a:effectLst/>
                <a:uLnTx/>
                <a:uFillTx/>
                <a:latin typeface="Trebuchet MS" panose="020B0603020202020204"/>
                <a:ea typeface="+mj-ea"/>
                <a:cs typeface="+mj-cs"/>
              </a:rPr>
              <a:t>tuck shop or bring a healthy snack from home for playtimes- no nuts please.</a:t>
            </a:r>
          </a:p>
          <a:p>
            <a:pPr marL="0" indent="0">
              <a:buNone/>
            </a:pPr>
            <a:br>
              <a:rPr kumimoji="0" lang="en-GB" sz="3200" b="0" i="0" u="none" strike="noStrike" kern="1200" cap="none" spc="0" normalizeH="0" baseline="0" noProof="0" dirty="0">
                <a:ln>
                  <a:noFill/>
                </a:ln>
                <a:solidFill>
                  <a:schemeClr val="accent6">
                    <a:lumMod val="75000"/>
                  </a:schemeClr>
                </a:solidFill>
                <a:effectLst/>
                <a:uLnTx/>
                <a:uFillTx/>
                <a:latin typeface="Trebuchet MS" panose="020B0603020202020204"/>
                <a:ea typeface="+mj-ea"/>
                <a:cs typeface="+mj-cs"/>
              </a:rPr>
            </a:br>
            <a:endParaRPr lang="en-GB" sz="1600" dirty="0">
              <a:solidFill>
                <a:schemeClr val="accent6">
                  <a:lumMod val="75000"/>
                </a:schemeClr>
              </a:solidFill>
            </a:endParaRPr>
          </a:p>
        </p:txBody>
      </p:sp>
      <p:pic>
        <p:nvPicPr>
          <p:cNvPr id="4" name="Picture 3"/>
          <p:cNvPicPr>
            <a:picLocks noChangeAspect="1"/>
          </p:cNvPicPr>
          <p:nvPr/>
        </p:nvPicPr>
        <p:blipFill>
          <a:blip r:embed="rId2"/>
          <a:stretch>
            <a:fillRect/>
          </a:stretch>
        </p:blipFill>
        <p:spPr>
          <a:xfrm rot="20572922">
            <a:off x="6896898" y="352395"/>
            <a:ext cx="1504950" cy="1504950"/>
          </a:xfrm>
          <a:prstGeom prst="rect">
            <a:avLst/>
          </a:prstGeom>
        </p:spPr>
      </p:pic>
      <p:pic>
        <p:nvPicPr>
          <p:cNvPr id="5" name="Picture 4"/>
          <p:cNvPicPr>
            <a:picLocks noChangeAspect="1"/>
          </p:cNvPicPr>
          <p:nvPr/>
        </p:nvPicPr>
        <p:blipFill>
          <a:blip r:embed="rId3"/>
          <a:stretch>
            <a:fillRect/>
          </a:stretch>
        </p:blipFill>
        <p:spPr>
          <a:xfrm rot="1555135">
            <a:off x="8972549" y="1861249"/>
            <a:ext cx="1438275" cy="1438275"/>
          </a:xfrm>
          <a:prstGeom prst="rect">
            <a:avLst/>
          </a:prstGeom>
        </p:spPr>
      </p:pic>
      <p:pic>
        <p:nvPicPr>
          <p:cNvPr id="6" name="Picture 5"/>
          <p:cNvPicPr>
            <a:picLocks noChangeAspect="1"/>
          </p:cNvPicPr>
          <p:nvPr/>
        </p:nvPicPr>
        <p:blipFill>
          <a:blip r:embed="rId4"/>
          <a:stretch>
            <a:fillRect/>
          </a:stretch>
        </p:blipFill>
        <p:spPr>
          <a:xfrm>
            <a:off x="8609748" y="5143499"/>
            <a:ext cx="1894739" cy="1419225"/>
          </a:xfrm>
          <a:prstGeom prst="rect">
            <a:avLst/>
          </a:prstGeom>
        </p:spPr>
      </p:pic>
    </p:spTree>
    <p:extLst>
      <p:ext uri="{BB962C8B-B14F-4D97-AF65-F5344CB8AC3E}">
        <p14:creationId xmlns:p14="http://schemas.microsoft.com/office/powerpoint/2010/main" val="33547026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77334" y="609600"/>
            <a:ext cx="9235292" cy="1320800"/>
          </a:xfrm>
        </p:spPr>
        <p:txBody>
          <a:bodyPr>
            <a:noAutofit/>
          </a:bodyPr>
          <a:lstStyle/>
          <a:p>
            <a:r>
              <a:rPr lang="en-GB" sz="8000" b="1" dirty="0"/>
              <a:t>Weekly timetable</a:t>
            </a:r>
            <a:br>
              <a:rPr lang="en-GB" sz="4400" b="1" dirty="0"/>
            </a:br>
            <a:br>
              <a:rPr lang="en-GB" sz="2400" b="1" dirty="0"/>
            </a:br>
            <a:r>
              <a:rPr lang="en-GB" sz="2000" b="1" dirty="0"/>
              <a:t>Monday- Mrs Draper</a:t>
            </a:r>
            <a:br>
              <a:rPr lang="en-GB" sz="2000" b="1" dirty="0"/>
            </a:br>
            <a:br>
              <a:rPr lang="en-GB" sz="2000" dirty="0">
                <a:effectLst/>
              </a:rPr>
            </a:br>
            <a:r>
              <a:rPr lang="en-GB" sz="2000" b="1" dirty="0"/>
              <a:t>Tuesday- Mrs Draper and Mrs Lockett</a:t>
            </a:r>
            <a:br>
              <a:rPr lang="en-GB" sz="2000" dirty="0">
                <a:effectLst/>
              </a:rPr>
            </a:br>
            <a:r>
              <a:rPr lang="en-GB" sz="2000" dirty="0"/>
              <a:t>Swimming – Autumn Term</a:t>
            </a:r>
            <a:br>
              <a:rPr lang="en-GB" sz="2000" dirty="0"/>
            </a:br>
            <a:r>
              <a:rPr lang="en-GB" sz="2000" dirty="0"/>
              <a:t>Outdoor PE – Spring/Summer Term</a:t>
            </a:r>
            <a:br>
              <a:rPr lang="en-GB" sz="2000" dirty="0">
                <a:effectLst/>
              </a:rPr>
            </a:br>
            <a:br>
              <a:rPr lang="en-GB" sz="2000" dirty="0">
                <a:effectLst/>
              </a:rPr>
            </a:br>
            <a:r>
              <a:rPr lang="en-GB" sz="2000" b="1" dirty="0"/>
              <a:t>Wednesday- </a:t>
            </a:r>
            <a:r>
              <a:rPr lang="en-GB" sz="2000" dirty="0"/>
              <a:t>Mrs Draper am</a:t>
            </a:r>
            <a:br>
              <a:rPr lang="en-GB" sz="2000" b="1" dirty="0"/>
            </a:br>
            <a:r>
              <a:rPr lang="en-GB" sz="2000" b="1" dirty="0"/>
              <a:t>			 </a:t>
            </a:r>
            <a:r>
              <a:rPr lang="en-GB" sz="2000" dirty="0"/>
              <a:t>Mrs Gadd pm</a:t>
            </a:r>
            <a:br>
              <a:rPr lang="en-GB" sz="2000" dirty="0">
                <a:effectLst/>
              </a:rPr>
            </a:br>
            <a:br>
              <a:rPr lang="en-GB" sz="2000" dirty="0">
                <a:effectLst/>
              </a:rPr>
            </a:br>
            <a:r>
              <a:rPr lang="en-GB" sz="2000" b="1" dirty="0"/>
              <a:t>Thursday- Mrs Gadd and Mrs Lockett</a:t>
            </a:r>
            <a:br>
              <a:rPr lang="en-GB" sz="2000" b="1" dirty="0"/>
            </a:br>
            <a:r>
              <a:rPr lang="en-GB" sz="2000" dirty="0"/>
              <a:t>Indoor PE (not Autumn 1)</a:t>
            </a:r>
            <a:br>
              <a:rPr lang="en-GB" sz="2000" dirty="0">
                <a:effectLst/>
              </a:rPr>
            </a:br>
            <a:br>
              <a:rPr lang="en-GB" sz="2000" dirty="0">
                <a:effectLst/>
              </a:rPr>
            </a:br>
            <a:r>
              <a:rPr lang="en-GB" sz="2000" b="1" dirty="0"/>
              <a:t>Friday- Mrs Gadd</a:t>
            </a:r>
            <a:br>
              <a:rPr lang="en-GB" sz="2000" dirty="0">
                <a:effectLst/>
              </a:rPr>
            </a:br>
            <a:r>
              <a:rPr lang="en-GB" sz="2000" dirty="0">
                <a:effectLst/>
              </a:rPr>
              <a:t>H</a:t>
            </a:r>
            <a:r>
              <a:rPr lang="en-GB" sz="2000" dirty="0"/>
              <a:t>omework set, Enrichment afternoon</a:t>
            </a:r>
            <a:br>
              <a:rPr lang="en-GB" sz="2400" b="1" dirty="0"/>
            </a:br>
            <a:br>
              <a:rPr lang="en-GB" sz="2400" b="1" dirty="0"/>
            </a:br>
            <a:endParaRPr lang="en-GB" sz="2400" dirty="0"/>
          </a:p>
        </p:txBody>
      </p:sp>
      <p:pic>
        <p:nvPicPr>
          <p:cNvPr id="5" name="Picture 4"/>
          <p:cNvPicPr>
            <a:picLocks noChangeAspect="1"/>
          </p:cNvPicPr>
          <p:nvPr/>
        </p:nvPicPr>
        <p:blipFill>
          <a:blip r:embed="rId2"/>
          <a:stretch>
            <a:fillRect/>
          </a:stretch>
        </p:blipFill>
        <p:spPr>
          <a:xfrm>
            <a:off x="7546863" y="2367095"/>
            <a:ext cx="2152381" cy="2123810"/>
          </a:xfrm>
          <a:prstGeom prst="rect">
            <a:avLst/>
          </a:prstGeom>
        </p:spPr>
      </p:pic>
    </p:spTree>
    <p:extLst>
      <p:ext uri="{BB962C8B-B14F-4D97-AF65-F5344CB8AC3E}">
        <p14:creationId xmlns:p14="http://schemas.microsoft.com/office/powerpoint/2010/main" val="39012481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77334" y="609600"/>
            <a:ext cx="10772544" cy="1320800"/>
          </a:xfrm>
        </p:spPr>
        <p:txBody>
          <a:bodyPr>
            <a:noAutofit/>
          </a:bodyPr>
          <a:lstStyle/>
          <a:p>
            <a:r>
              <a:rPr lang="en-GB" sz="8000" b="1" dirty="0"/>
              <a:t>Curriculum overview</a:t>
            </a:r>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3563276925"/>
              </p:ext>
            </p:extLst>
          </p:nvPr>
        </p:nvGraphicFramePr>
        <p:xfrm>
          <a:off x="677863" y="2160588"/>
          <a:ext cx="8596314" cy="4056191"/>
        </p:xfrm>
        <a:graphic>
          <a:graphicData uri="http://schemas.openxmlformats.org/drawingml/2006/table">
            <a:tbl>
              <a:tblPr firstRow="1" bandRow="1">
                <a:tableStyleId>{5C22544A-7EE6-4342-B048-85BDC9FD1C3A}</a:tableStyleId>
              </a:tblPr>
              <a:tblGrid>
                <a:gridCol w="2865438">
                  <a:extLst>
                    <a:ext uri="{9D8B030D-6E8A-4147-A177-3AD203B41FA5}">
                      <a16:colId xmlns:a16="http://schemas.microsoft.com/office/drawing/2014/main" val="20000"/>
                    </a:ext>
                  </a:extLst>
                </a:gridCol>
                <a:gridCol w="2865438">
                  <a:extLst>
                    <a:ext uri="{9D8B030D-6E8A-4147-A177-3AD203B41FA5}">
                      <a16:colId xmlns:a16="http://schemas.microsoft.com/office/drawing/2014/main" val="20001"/>
                    </a:ext>
                  </a:extLst>
                </a:gridCol>
                <a:gridCol w="2865438">
                  <a:extLst>
                    <a:ext uri="{9D8B030D-6E8A-4147-A177-3AD203B41FA5}">
                      <a16:colId xmlns:a16="http://schemas.microsoft.com/office/drawing/2014/main" val="20002"/>
                    </a:ext>
                  </a:extLst>
                </a:gridCol>
              </a:tblGrid>
              <a:tr h="469258">
                <a:tc>
                  <a:txBody>
                    <a:bodyPr/>
                    <a:lstStyle/>
                    <a:p>
                      <a:r>
                        <a:rPr lang="en-GB" dirty="0"/>
                        <a:t>Autumn</a:t>
                      </a:r>
                    </a:p>
                  </a:txBody>
                  <a:tcPr marL="74750" marR="74750"/>
                </a:tc>
                <a:tc>
                  <a:txBody>
                    <a:bodyPr/>
                    <a:lstStyle/>
                    <a:p>
                      <a:r>
                        <a:rPr lang="en-GB" dirty="0"/>
                        <a:t>Spring</a:t>
                      </a:r>
                    </a:p>
                  </a:txBody>
                  <a:tcPr marL="74750" marR="74750"/>
                </a:tc>
                <a:tc>
                  <a:txBody>
                    <a:bodyPr/>
                    <a:lstStyle/>
                    <a:p>
                      <a:r>
                        <a:rPr lang="en-GB" dirty="0"/>
                        <a:t>Summer</a:t>
                      </a:r>
                    </a:p>
                  </a:txBody>
                  <a:tcPr marL="74750" marR="74750"/>
                </a:tc>
                <a:extLst>
                  <a:ext uri="{0D108BD9-81ED-4DB2-BD59-A6C34878D82A}">
                    <a16:rowId xmlns:a16="http://schemas.microsoft.com/office/drawing/2014/main" val="10000"/>
                  </a:ext>
                </a:extLst>
              </a:tr>
              <a:tr h="3586933">
                <a:tc>
                  <a:txBody>
                    <a:bodyPr/>
                    <a:lstStyle/>
                    <a:p>
                      <a:r>
                        <a:rPr lang="en-GB" dirty="0"/>
                        <a:t>Going for Gold!</a:t>
                      </a:r>
                    </a:p>
                    <a:p>
                      <a:endParaRPr lang="en-GB" dirty="0"/>
                    </a:p>
                    <a:p>
                      <a:r>
                        <a:rPr lang="en-GB" dirty="0"/>
                        <a:t>The Ancient Greeks and how their achievements influenced the Western World.</a:t>
                      </a:r>
                    </a:p>
                    <a:p>
                      <a:endParaRPr lang="en-GB" dirty="0"/>
                    </a:p>
                  </a:txBody>
                  <a:tcPr marL="74750" marR="74750"/>
                </a:tc>
                <a:tc>
                  <a:txBody>
                    <a:bodyPr/>
                    <a:lstStyle/>
                    <a:p>
                      <a:r>
                        <a:rPr lang="en-GB" dirty="0"/>
                        <a:t>Angry Planet!</a:t>
                      </a:r>
                    </a:p>
                    <a:p>
                      <a:endParaRPr lang="en-GB" dirty="0"/>
                    </a:p>
                    <a:p>
                      <a:r>
                        <a:rPr lang="en-GB" dirty="0"/>
                        <a:t>We will be looking at Natural Disasters - earthquakes, volcanic eruptions, flooding </a:t>
                      </a:r>
                      <a:r>
                        <a:rPr lang="en-GB" dirty="0" err="1"/>
                        <a:t>etc</a:t>
                      </a:r>
                      <a:endParaRPr lang="en-GB" dirty="0"/>
                    </a:p>
                    <a:p>
                      <a:endParaRPr lang="en-GB" dirty="0"/>
                    </a:p>
                  </a:txBody>
                  <a:tcPr marL="74750" marR="74750"/>
                </a:tc>
                <a:tc>
                  <a:txBody>
                    <a:bodyPr/>
                    <a:lstStyle/>
                    <a:p>
                      <a:r>
                        <a:rPr lang="en-GB" dirty="0"/>
                        <a:t>Survivors!</a:t>
                      </a:r>
                    </a:p>
                    <a:p>
                      <a:endParaRPr lang="en-GB" dirty="0"/>
                    </a:p>
                    <a:p>
                      <a:r>
                        <a:rPr lang="en-GB" dirty="0"/>
                        <a:t>We will be looking at many aspects of Ancient Egypt, particularly how the River Nile helped the people survive.</a:t>
                      </a:r>
                    </a:p>
                  </a:txBody>
                  <a:tcPr marL="74750" marR="74750"/>
                </a:tc>
                <a:extLst>
                  <a:ext uri="{0D108BD9-81ED-4DB2-BD59-A6C34878D82A}">
                    <a16:rowId xmlns:a16="http://schemas.microsoft.com/office/drawing/2014/main" val="10001"/>
                  </a:ext>
                </a:extLst>
              </a:tr>
            </a:tbl>
          </a:graphicData>
        </a:graphic>
      </p:graphicFrame>
      <p:sp>
        <p:nvSpPr>
          <p:cNvPr id="2" name="Rectangle 1">
            <a:extLst>
              <a:ext uri="{FF2B5EF4-FFF2-40B4-BE49-F238E27FC236}">
                <a16:creationId xmlns:a16="http://schemas.microsoft.com/office/drawing/2014/main" id="{9FB1B1A2-3346-41AC-8E97-86C4D73D8824}"/>
              </a:ext>
            </a:extLst>
          </p:cNvPr>
          <p:cNvSpPr/>
          <p:nvPr/>
        </p:nvSpPr>
        <p:spPr>
          <a:xfrm>
            <a:off x="2093868" y="5053042"/>
            <a:ext cx="6811861" cy="92333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093868" y="5053042"/>
            <a:ext cx="7269207" cy="923330"/>
          </a:xfrm>
          <a:prstGeom prst="rect">
            <a:avLst/>
          </a:prstGeom>
        </p:spPr>
        <p:txBody>
          <a:bodyPr wrap="square">
            <a:spAutoFit/>
          </a:bodyPr>
          <a:lstStyle/>
          <a:p>
            <a:r>
              <a:rPr lang="en-GB" dirty="0"/>
              <a:t>Updates throughout the year will be posted in Google Classroom.</a:t>
            </a:r>
          </a:p>
          <a:p>
            <a:r>
              <a:rPr lang="en-GB" dirty="0"/>
              <a:t>Photographs will be added to Google Classroom and the Year 4 section of the school webpage.</a:t>
            </a:r>
          </a:p>
        </p:txBody>
      </p:sp>
    </p:spTree>
    <p:extLst>
      <p:ext uri="{BB962C8B-B14F-4D97-AF65-F5344CB8AC3E}">
        <p14:creationId xmlns:p14="http://schemas.microsoft.com/office/powerpoint/2010/main" val="1734971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5861" y="246465"/>
            <a:ext cx="8693426" cy="6032421"/>
          </a:xfrm>
          <a:prstGeom prst="rect">
            <a:avLst/>
          </a:prstGeom>
        </p:spPr>
        <p:txBody>
          <a:bodyPr wrap="square">
            <a:spAutoFit/>
          </a:bodyPr>
          <a:lstStyle/>
          <a:p>
            <a:r>
              <a:rPr lang="en-GB" sz="8000" b="1" dirty="0">
                <a:solidFill>
                  <a:schemeClr val="accent1">
                    <a:lumMod val="75000"/>
                  </a:schemeClr>
                </a:solidFill>
              </a:rPr>
              <a:t>Times Tables</a:t>
            </a:r>
          </a:p>
          <a:p>
            <a:r>
              <a:rPr lang="en-GB" dirty="0">
                <a:solidFill>
                  <a:schemeClr val="accent1">
                    <a:lumMod val="75000"/>
                  </a:schemeClr>
                </a:solidFill>
              </a:rPr>
              <a:t> </a:t>
            </a:r>
          </a:p>
          <a:p>
            <a:r>
              <a:rPr lang="en-GB" sz="2400" dirty="0">
                <a:solidFill>
                  <a:schemeClr val="accent1">
                    <a:lumMod val="75000"/>
                  </a:schemeClr>
                </a:solidFill>
              </a:rPr>
              <a:t>All primary school-aged children are expected to know their times tables up to </a:t>
            </a:r>
            <a:r>
              <a:rPr lang="en-GB" sz="2400" b="1" dirty="0">
                <a:solidFill>
                  <a:schemeClr val="accent1">
                    <a:lumMod val="75000"/>
                  </a:schemeClr>
                </a:solidFill>
              </a:rPr>
              <a:t>12 x 12 by heart by the end of Year 4</a:t>
            </a:r>
            <a:r>
              <a:rPr lang="en-GB" sz="2400" dirty="0">
                <a:solidFill>
                  <a:schemeClr val="accent1">
                    <a:lumMod val="75000"/>
                  </a:schemeClr>
                </a:solidFill>
              </a:rPr>
              <a:t>. </a:t>
            </a:r>
          </a:p>
          <a:p>
            <a:endParaRPr lang="en-GB" sz="2400" dirty="0">
              <a:solidFill>
                <a:schemeClr val="accent1">
                  <a:lumMod val="75000"/>
                </a:schemeClr>
              </a:solidFill>
            </a:endParaRPr>
          </a:p>
          <a:p>
            <a:r>
              <a:rPr lang="en-GB" sz="2400" dirty="0">
                <a:solidFill>
                  <a:schemeClr val="accent1">
                    <a:lumMod val="75000"/>
                  </a:schemeClr>
                </a:solidFill>
              </a:rPr>
              <a:t>Times tables will be taught and practised throughout the year in a variety of ways. </a:t>
            </a:r>
          </a:p>
          <a:p>
            <a:r>
              <a:rPr lang="en-GB" sz="2400" dirty="0">
                <a:solidFill>
                  <a:schemeClr val="accent1">
                    <a:lumMod val="75000"/>
                  </a:schemeClr>
                </a:solidFill>
              </a:rPr>
              <a:t>To monitor children's recall they will continue to complete short tests each morning in school. Children are expected to answer 30 questions in 2 minutes. Children will complete multiplication tests for all times tables before progressing to divisions and then mastery questions. </a:t>
            </a:r>
          </a:p>
          <a:p>
            <a:r>
              <a:rPr lang="en-GB" sz="2400" dirty="0">
                <a:solidFill>
                  <a:schemeClr val="accent1">
                    <a:lumMod val="75000"/>
                  </a:schemeClr>
                </a:solidFill>
              </a:rPr>
              <a:t>We will continue to use Times Tables </a:t>
            </a:r>
            <a:r>
              <a:rPr lang="en-GB" sz="2400" dirty="0" err="1">
                <a:solidFill>
                  <a:schemeClr val="accent1">
                    <a:lumMod val="75000"/>
                  </a:schemeClr>
                </a:solidFill>
              </a:rPr>
              <a:t>Rockstars</a:t>
            </a:r>
            <a:r>
              <a:rPr lang="en-GB" sz="2400" dirty="0">
                <a:solidFill>
                  <a:schemeClr val="accent1">
                    <a:lumMod val="75000"/>
                  </a:schemeClr>
                </a:solidFill>
              </a:rPr>
              <a:t> alongside these tests this year. </a:t>
            </a:r>
          </a:p>
        </p:txBody>
      </p:sp>
      <p:pic>
        <p:nvPicPr>
          <p:cNvPr id="3" name="Picture 2"/>
          <p:cNvPicPr>
            <a:picLocks noChangeAspect="1"/>
          </p:cNvPicPr>
          <p:nvPr/>
        </p:nvPicPr>
        <p:blipFill>
          <a:blip r:embed="rId2"/>
          <a:stretch>
            <a:fillRect/>
          </a:stretch>
        </p:blipFill>
        <p:spPr>
          <a:xfrm>
            <a:off x="7862838" y="425055"/>
            <a:ext cx="1171832" cy="1171832"/>
          </a:xfrm>
          <a:prstGeom prst="rect">
            <a:avLst/>
          </a:prstGeom>
        </p:spPr>
      </p:pic>
      <p:pic>
        <p:nvPicPr>
          <p:cNvPr id="4" name="Picture 3"/>
          <p:cNvPicPr>
            <a:picLocks noChangeAspect="1"/>
          </p:cNvPicPr>
          <p:nvPr/>
        </p:nvPicPr>
        <p:blipFill>
          <a:blip r:embed="rId3"/>
          <a:stretch>
            <a:fillRect/>
          </a:stretch>
        </p:blipFill>
        <p:spPr>
          <a:xfrm>
            <a:off x="10566400" y="5321300"/>
            <a:ext cx="1312862" cy="1312862"/>
          </a:xfrm>
          <a:prstGeom prst="rect">
            <a:avLst/>
          </a:prstGeom>
        </p:spPr>
      </p:pic>
      <p:pic>
        <p:nvPicPr>
          <p:cNvPr id="5" name="Picture 4"/>
          <p:cNvPicPr>
            <a:picLocks noChangeAspect="1"/>
          </p:cNvPicPr>
          <p:nvPr/>
        </p:nvPicPr>
        <p:blipFill>
          <a:blip r:embed="rId4"/>
          <a:stretch>
            <a:fillRect/>
          </a:stretch>
        </p:blipFill>
        <p:spPr>
          <a:xfrm>
            <a:off x="9672319" y="1282140"/>
            <a:ext cx="2206943" cy="1194920"/>
          </a:xfrm>
          <a:prstGeom prst="rect">
            <a:avLst/>
          </a:prstGeom>
        </p:spPr>
      </p:pic>
    </p:spTree>
    <p:extLst>
      <p:ext uri="{BB962C8B-B14F-4D97-AF65-F5344CB8AC3E}">
        <p14:creationId xmlns:p14="http://schemas.microsoft.com/office/powerpoint/2010/main" val="2127261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5543" y="361027"/>
            <a:ext cx="9130748" cy="5940088"/>
          </a:xfrm>
          <a:prstGeom prst="rect">
            <a:avLst/>
          </a:prstGeom>
        </p:spPr>
        <p:txBody>
          <a:bodyPr wrap="square">
            <a:spAutoFit/>
          </a:bodyPr>
          <a:lstStyle/>
          <a:p>
            <a:r>
              <a:rPr lang="en-GB" sz="2000" b="1" dirty="0">
                <a:solidFill>
                  <a:schemeClr val="accent1">
                    <a:lumMod val="75000"/>
                  </a:schemeClr>
                </a:solidFill>
              </a:rPr>
              <a:t>Multiplication Tables Check (MTC)</a:t>
            </a:r>
          </a:p>
          <a:p>
            <a:endParaRPr lang="en-GB" sz="2000" dirty="0">
              <a:solidFill>
                <a:schemeClr val="accent1">
                  <a:lumMod val="75000"/>
                </a:schemeClr>
              </a:solidFill>
            </a:endParaRPr>
          </a:p>
          <a:p>
            <a:r>
              <a:rPr lang="en-GB" sz="2000" dirty="0">
                <a:solidFill>
                  <a:schemeClr val="accent1">
                    <a:lumMod val="75000"/>
                  </a:schemeClr>
                </a:solidFill>
              </a:rPr>
              <a:t>- During the summer term, Year 4 will take part in the Year 4 times tables check (MTC). </a:t>
            </a:r>
          </a:p>
          <a:p>
            <a:r>
              <a:rPr lang="en-GB" sz="2000" dirty="0">
                <a:solidFill>
                  <a:schemeClr val="accent1">
                    <a:lumMod val="75000"/>
                  </a:schemeClr>
                </a:solidFill>
              </a:rPr>
              <a:t>- The times tables test will be timed, with the entire assessment lasting approximately 5 minutes in total. </a:t>
            </a:r>
          </a:p>
          <a:p>
            <a:pPr marL="342900" indent="-342900">
              <a:buFontTx/>
              <a:buChar char="-"/>
            </a:pPr>
            <a:r>
              <a:rPr lang="en-GB" sz="2000" dirty="0">
                <a:solidFill>
                  <a:schemeClr val="accent1">
                    <a:lumMod val="75000"/>
                  </a:schemeClr>
                </a:solidFill>
              </a:rPr>
              <a:t>The children will be set a handful of practice questions to begin with. </a:t>
            </a:r>
          </a:p>
          <a:p>
            <a:pPr marL="342900" indent="-342900">
              <a:buFontTx/>
              <a:buChar char="-"/>
            </a:pPr>
            <a:r>
              <a:rPr lang="en-GB" sz="2000" dirty="0">
                <a:solidFill>
                  <a:schemeClr val="accent1">
                    <a:lumMod val="75000"/>
                  </a:schemeClr>
                </a:solidFill>
              </a:rPr>
              <a:t>Following the practice questions, the test itself will comprise of 25 questions, for example, 2 x 5 = with the child required to input the answer. </a:t>
            </a:r>
          </a:p>
          <a:p>
            <a:r>
              <a:rPr lang="en-GB" sz="2000" dirty="0">
                <a:solidFill>
                  <a:schemeClr val="accent1">
                    <a:lumMod val="75000"/>
                  </a:schemeClr>
                </a:solidFill>
              </a:rPr>
              <a:t>- Children will be given six seconds to answer each of the questions, with a three second blank gap between each question.   </a:t>
            </a:r>
          </a:p>
          <a:p>
            <a:pPr marL="342900" indent="-342900">
              <a:buFontTx/>
              <a:buChar char="-"/>
            </a:pPr>
            <a:r>
              <a:rPr lang="en-GB" sz="2000" dirty="0">
                <a:solidFill>
                  <a:schemeClr val="accent1">
                    <a:lumMod val="75000"/>
                  </a:schemeClr>
                </a:solidFill>
              </a:rPr>
              <a:t>The questions will be randomly selected ranging from 2 x 2 up to 12 x 12.</a:t>
            </a:r>
          </a:p>
          <a:p>
            <a:pPr marL="342900" indent="-342900">
              <a:buFontTx/>
              <a:buChar char="-"/>
            </a:pPr>
            <a:r>
              <a:rPr lang="en-GB" sz="2000" dirty="0">
                <a:solidFill>
                  <a:schemeClr val="accent1">
                    <a:lumMod val="75000"/>
                  </a:schemeClr>
                </a:solidFill>
              </a:rPr>
              <a:t>There will be more questions from the 6, 7, 8, 9 and 12 times tables, as these are focused on more in Years 3 and 4.  </a:t>
            </a:r>
          </a:p>
          <a:p>
            <a:r>
              <a:rPr lang="en-GB" sz="2000" dirty="0">
                <a:solidFill>
                  <a:schemeClr val="accent1">
                    <a:lumMod val="75000"/>
                  </a:schemeClr>
                </a:solidFill>
              </a:rPr>
              <a:t>- We will provide plenty of opportunities for children to practise in this way.  Please support your child by helping them to practise their times tables at home.</a:t>
            </a:r>
          </a:p>
          <a:p>
            <a:endParaRPr lang="en-GB" sz="2000" dirty="0">
              <a:solidFill>
                <a:schemeClr val="accent1">
                  <a:lumMod val="75000"/>
                </a:schemeClr>
              </a:solidFill>
            </a:endParaRPr>
          </a:p>
          <a:p>
            <a:r>
              <a:rPr lang="en-GB" sz="2000" dirty="0">
                <a:solidFill>
                  <a:schemeClr val="accent1">
                    <a:lumMod val="75000"/>
                  </a:schemeClr>
                </a:solidFill>
              </a:rPr>
              <a:t>SOUND CHECK game on TTRS is very similar to the actual test.</a:t>
            </a:r>
          </a:p>
        </p:txBody>
      </p:sp>
      <p:pic>
        <p:nvPicPr>
          <p:cNvPr id="3" name="Picture 2"/>
          <p:cNvPicPr>
            <a:picLocks noChangeAspect="1"/>
          </p:cNvPicPr>
          <p:nvPr/>
        </p:nvPicPr>
        <p:blipFill>
          <a:blip r:embed="rId2"/>
          <a:stretch>
            <a:fillRect/>
          </a:stretch>
        </p:blipFill>
        <p:spPr>
          <a:xfrm>
            <a:off x="9732963" y="246727"/>
            <a:ext cx="1836738" cy="1260639"/>
          </a:xfrm>
          <a:prstGeom prst="rect">
            <a:avLst/>
          </a:prstGeom>
        </p:spPr>
      </p:pic>
      <p:pic>
        <p:nvPicPr>
          <p:cNvPr id="4" name="Picture 3"/>
          <p:cNvPicPr>
            <a:picLocks noChangeAspect="1"/>
          </p:cNvPicPr>
          <p:nvPr/>
        </p:nvPicPr>
        <p:blipFill>
          <a:blip r:embed="rId3"/>
          <a:stretch>
            <a:fillRect/>
          </a:stretch>
        </p:blipFill>
        <p:spPr>
          <a:xfrm>
            <a:off x="9365915" y="5549900"/>
            <a:ext cx="2203786" cy="1192212"/>
          </a:xfrm>
          <a:prstGeom prst="rect">
            <a:avLst/>
          </a:prstGeom>
        </p:spPr>
      </p:pic>
      <p:sp>
        <p:nvSpPr>
          <p:cNvPr id="5" name="AutoShape 2" descr="Hit the Button Math - Apps on Google Pla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4"/>
          <a:stretch>
            <a:fillRect/>
          </a:stretch>
        </p:blipFill>
        <p:spPr>
          <a:xfrm>
            <a:off x="9977439" y="3657600"/>
            <a:ext cx="1592262" cy="1592262"/>
          </a:xfrm>
          <a:prstGeom prst="rect">
            <a:avLst/>
          </a:prstGeom>
        </p:spPr>
      </p:pic>
    </p:spTree>
    <p:extLst>
      <p:ext uri="{BB962C8B-B14F-4D97-AF65-F5344CB8AC3E}">
        <p14:creationId xmlns:p14="http://schemas.microsoft.com/office/powerpoint/2010/main" val="33502088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744206" y="1486314"/>
            <a:ext cx="3285606" cy="654554"/>
          </a:xfrm>
          <a:prstGeom prst="rect">
            <a:avLst/>
          </a:prstGeom>
        </p:spPr>
      </p:pic>
      <p:sp>
        <p:nvSpPr>
          <p:cNvPr id="2" name="Title 1"/>
          <p:cNvSpPr>
            <a:spLocks noGrp="1"/>
          </p:cNvSpPr>
          <p:nvPr>
            <p:ph type="ctrTitle"/>
          </p:nvPr>
        </p:nvSpPr>
        <p:spPr>
          <a:xfrm>
            <a:off x="-964387" y="739150"/>
            <a:ext cx="12407716" cy="1646302"/>
          </a:xfrm>
        </p:spPr>
        <p:txBody>
          <a:bodyPr/>
          <a:lstStyle/>
          <a:p>
            <a:pPr algn="ctr"/>
            <a:br>
              <a:rPr lang="en-GB" dirty="0"/>
            </a:br>
            <a:br>
              <a:rPr lang="en-GB" dirty="0"/>
            </a:br>
            <a:br>
              <a:rPr lang="en-GB" b="1" dirty="0"/>
            </a:br>
            <a:r>
              <a:rPr lang="en-GB" b="1" dirty="0"/>
              <a:t>Supporting your </a:t>
            </a:r>
            <a:br>
              <a:rPr lang="en-GB" b="1" dirty="0"/>
            </a:br>
            <a:r>
              <a:rPr lang="en-GB" b="1" dirty="0"/>
              <a:t>child’s learning at home</a:t>
            </a:r>
            <a:br>
              <a:rPr lang="en-GB" b="1" dirty="0"/>
            </a:br>
            <a:endParaRPr lang="en-GB" b="1" dirty="0"/>
          </a:p>
        </p:txBody>
      </p:sp>
      <p:sp>
        <p:nvSpPr>
          <p:cNvPr id="3" name="Subtitle 2"/>
          <p:cNvSpPr>
            <a:spLocks noGrp="1"/>
          </p:cNvSpPr>
          <p:nvPr>
            <p:ph type="subTitle" idx="1"/>
          </p:nvPr>
        </p:nvSpPr>
        <p:spPr>
          <a:xfrm>
            <a:off x="425467" y="1714711"/>
            <a:ext cx="10429887" cy="1096899"/>
          </a:xfrm>
        </p:spPr>
        <p:txBody>
          <a:bodyPr>
            <a:noAutofit/>
          </a:bodyPr>
          <a:lstStyle/>
          <a:p>
            <a:pPr algn="l"/>
            <a:r>
              <a:rPr lang="en-GB" sz="1700" b="1" dirty="0">
                <a:solidFill>
                  <a:schemeClr val="accent1">
                    <a:lumMod val="75000"/>
                  </a:schemeClr>
                </a:solidFill>
              </a:rPr>
              <a:t>Reading Books</a:t>
            </a:r>
          </a:p>
          <a:p>
            <a:pPr algn="l"/>
            <a:r>
              <a:rPr lang="en-GB" sz="1700" dirty="0">
                <a:solidFill>
                  <a:schemeClr val="accent6">
                    <a:lumMod val="75000"/>
                  </a:schemeClr>
                </a:solidFill>
              </a:rPr>
              <a:t>Children change their own book once they have completed it - either from the scheme or from the free choice reading book shelves outside our classroom.  This will be monitored daily during ERIC time.  Please sign diaries at home.  </a:t>
            </a:r>
          </a:p>
          <a:p>
            <a:pPr algn="l"/>
            <a:r>
              <a:rPr lang="en-GB" sz="1700" b="1" dirty="0">
                <a:solidFill>
                  <a:schemeClr val="accent1">
                    <a:lumMod val="75000"/>
                  </a:schemeClr>
                </a:solidFill>
              </a:rPr>
              <a:t>Mathletics </a:t>
            </a:r>
          </a:p>
          <a:p>
            <a:pPr algn="l"/>
            <a:r>
              <a:rPr lang="en-GB" sz="1700" dirty="0">
                <a:solidFill>
                  <a:schemeClr val="accent6">
                    <a:lumMod val="75000"/>
                  </a:schemeClr>
                </a:solidFill>
              </a:rPr>
              <a:t>Tasks will be set regularly. Children can also select and complete their own tasks.</a:t>
            </a:r>
          </a:p>
          <a:p>
            <a:pPr algn="l"/>
            <a:r>
              <a:rPr lang="en-GB" sz="1700" b="1" dirty="0">
                <a:solidFill>
                  <a:schemeClr val="accent1">
                    <a:lumMod val="75000"/>
                  </a:schemeClr>
                </a:solidFill>
              </a:rPr>
              <a:t>Google Classroom</a:t>
            </a:r>
          </a:p>
          <a:p>
            <a:pPr algn="l"/>
            <a:r>
              <a:rPr lang="en-GB" sz="1700" dirty="0">
                <a:solidFill>
                  <a:schemeClr val="accent6">
                    <a:lumMod val="75000"/>
                  </a:schemeClr>
                </a:solidFill>
              </a:rPr>
              <a:t>Google Classroom will be used as a hub for homework this year.</a:t>
            </a:r>
          </a:p>
          <a:p>
            <a:pPr algn="l"/>
            <a:r>
              <a:rPr lang="en-GB" sz="1700" b="1" dirty="0">
                <a:solidFill>
                  <a:schemeClr val="accent1">
                    <a:lumMod val="75000"/>
                  </a:schemeClr>
                </a:solidFill>
              </a:rPr>
              <a:t>Spellings</a:t>
            </a:r>
          </a:p>
          <a:p>
            <a:pPr algn="l"/>
            <a:r>
              <a:rPr lang="en-GB" sz="1700" dirty="0">
                <a:solidFill>
                  <a:schemeClr val="accent6">
                    <a:lumMod val="75000"/>
                  </a:schemeClr>
                </a:solidFill>
              </a:rPr>
              <a:t>We will continue to follow Spelling Shed.  New spelling lists will be sent home each week and will be tested in school the following Tuesday.  After Christmas children will be expected to write 2 of the spellings in sentences. </a:t>
            </a:r>
          </a:p>
          <a:p>
            <a:pPr algn="l"/>
            <a:r>
              <a:rPr lang="en-GB" sz="1700" dirty="0">
                <a:solidFill>
                  <a:schemeClr val="accent6">
                    <a:lumMod val="75000"/>
                  </a:schemeClr>
                </a:solidFill>
              </a:rPr>
              <a:t>Any other homework will also be set on Google Classroom on Fridays and children will have one week to complete it unless stated otherwise. </a:t>
            </a:r>
          </a:p>
          <a:p>
            <a:pPr algn="l"/>
            <a:r>
              <a:rPr lang="en-GB" sz="1600" b="1" dirty="0">
                <a:solidFill>
                  <a:srgbClr val="FF0000"/>
                </a:solidFill>
              </a:rPr>
              <a:t>LOOK OUT FOR THE WEEKLY HOMEWORK NOTE POSTED IN GOOGLE CLASSROOM EVERY FRIDAY AFTERNOON.</a:t>
            </a:r>
          </a:p>
        </p:txBody>
      </p:sp>
    </p:spTree>
    <p:extLst>
      <p:ext uri="{BB962C8B-B14F-4D97-AF65-F5344CB8AC3E}">
        <p14:creationId xmlns:p14="http://schemas.microsoft.com/office/powerpoint/2010/main" val="1576034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6096000" y="273878"/>
            <a:ext cx="2961905" cy="1542857"/>
          </a:xfrm>
          <a:prstGeom prst="rect">
            <a:avLst/>
          </a:prstGeom>
        </p:spPr>
      </p:pic>
      <p:sp>
        <p:nvSpPr>
          <p:cNvPr id="2" name="Title 1"/>
          <p:cNvSpPr>
            <a:spLocks noGrp="1"/>
          </p:cNvSpPr>
          <p:nvPr>
            <p:ph type="title"/>
          </p:nvPr>
        </p:nvSpPr>
        <p:spPr>
          <a:xfrm>
            <a:off x="665555" y="159026"/>
            <a:ext cx="8596668" cy="1320800"/>
          </a:xfrm>
        </p:spPr>
        <p:txBody>
          <a:bodyPr>
            <a:normAutofit/>
          </a:bodyPr>
          <a:lstStyle/>
          <a:p>
            <a:r>
              <a:rPr lang="en-GB" sz="8000" b="1" dirty="0"/>
              <a:t>PE</a:t>
            </a:r>
          </a:p>
        </p:txBody>
      </p:sp>
      <p:sp>
        <p:nvSpPr>
          <p:cNvPr id="3" name="Content Placeholder 2"/>
          <p:cNvSpPr>
            <a:spLocks noGrp="1"/>
          </p:cNvSpPr>
          <p:nvPr>
            <p:ph idx="1"/>
          </p:nvPr>
        </p:nvSpPr>
        <p:spPr>
          <a:xfrm>
            <a:off x="452046" y="1479826"/>
            <a:ext cx="9897901" cy="2039205"/>
          </a:xfrm>
        </p:spPr>
        <p:txBody>
          <a:bodyPr>
            <a:noAutofit/>
          </a:bodyPr>
          <a:lstStyle/>
          <a:p>
            <a:pPr marL="0" indent="0">
              <a:buNone/>
            </a:pPr>
            <a:r>
              <a:rPr lang="en-GB" sz="4400" b="1" dirty="0">
                <a:solidFill>
                  <a:schemeClr val="accent1">
                    <a:lumMod val="75000"/>
                  </a:schemeClr>
                </a:solidFill>
              </a:rPr>
              <a:t>Tuesday</a:t>
            </a:r>
          </a:p>
          <a:p>
            <a:pPr marL="0" indent="0">
              <a:buNone/>
            </a:pPr>
            <a:r>
              <a:rPr lang="en-GB" sz="2800" dirty="0">
                <a:solidFill>
                  <a:schemeClr val="accent6">
                    <a:lumMod val="75000"/>
                  </a:schemeClr>
                </a:solidFill>
              </a:rPr>
              <a:t>Swimming (Autumn term only)</a:t>
            </a:r>
          </a:p>
          <a:p>
            <a:pPr marL="0" indent="0">
              <a:buNone/>
            </a:pPr>
            <a:r>
              <a:rPr lang="en-GB" sz="2800" dirty="0">
                <a:solidFill>
                  <a:schemeClr val="accent6">
                    <a:lumMod val="75000"/>
                  </a:schemeClr>
                </a:solidFill>
              </a:rPr>
              <a:t>Children need their swimming costume, towel and swimming cap for children with long hair please.</a:t>
            </a:r>
          </a:p>
          <a:p>
            <a:pPr marL="0" indent="0">
              <a:buNone/>
            </a:pPr>
            <a:r>
              <a:rPr lang="en-GB" sz="4400" b="1" dirty="0">
                <a:solidFill>
                  <a:schemeClr val="accent1">
                    <a:lumMod val="75000"/>
                  </a:schemeClr>
                </a:solidFill>
              </a:rPr>
              <a:t>Thursday</a:t>
            </a:r>
          </a:p>
          <a:p>
            <a:pPr marL="0" indent="0">
              <a:buNone/>
            </a:pPr>
            <a:r>
              <a:rPr lang="en-GB" sz="2800" dirty="0">
                <a:solidFill>
                  <a:schemeClr val="accent6">
                    <a:lumMod val="75000"/>
                  </a:schemeClr>
                </a:solidFill>
              </a:rPr>
              <a:t>Indoor PE (not Autumn 1 - Dance on Fri afternoons instead) </a:t>
            </a:r>
          </a:p>
          <a:p>
            <a:pPr marL="0" indent="0">
              <a:buNone/>
            </a:pPr>
            <a:r>
              <a:rPr lang="en-GB" sz="2800" dirty="0">
                <a:solidFill>
                  <a:schemeClr val="accent6">
                    <a:lumMod val="75000"/>
                  </a:schemeClr>
                </a:solidFill>
              </a:rPr>
              <a:t>Children need white t-shirt and black shorts. No trainers </a:t>
            </a:r>
          </a:p>
          <a:p>
            <a:pPr marL="0" indent="0">
              <a:buNone/>
            </a:pPr>
            <a:r>
              <a:rPr lang="en-GB" sz="2800" dirty="0">
                <a:solidFill>
                  <a:schemeClr val="accent6">
                    <a:lumMod val="75000"/>
                  </a:schemeClr>
                </a:solidFill>
              </a:rPr>
              <a:t>Indoors. (Special socks if necessary)</a:t>
            </a:r>
          </a:p>
          <a:p>
            <a:pPr marL="0" indent="0">
              <a:buNone/>
            </a:pPr>
            <a:r>
              <a:rPr lang="en-GB" sz="2800" dirty="0">
                <a:solidFill>
                  <a:srgbClr val="00B050"/>
                </a:solidFill>
              </a:rPr>
              <a:t>Children need trainers in school all the time please.</a:t>
            </a:r>
          </a:p>
          <a:p>
            <a:endParaRPr lang="en-GB" sz="3600" dirty="0">
              <a:solidFill>
                <a:schemeClr val="accent1">
                  <a:lumMod val="75000"/>
                </a:schemeClr>
              </a:solidFill>
            </a:endParaRPr>
          </a:p>
        </p:txBody>
      </p:sp>
    </p:spTree>
    <p:extLst>
      <p:ext uri="{BB962C8B-B14F-4D97-AF65-F5344CB8AC3E}">
        <p14:creationId xmlns:p14="http://schemas.microsoft.com/office/powerpoint/2010/main" val="36389392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316" y="156238"/>
            <a:ext cx="8596668" cy="1320800"/>
          </a:xfrm>
        </p:spPr>
        <p:txBody>
          <a:bodyPr>
            <a:normAutofit/>
          </a:bodyPr>
          <a:lstStyle/>
          <a:p>
            <a:r>
              <a:rPr lang="en-GB" sz="8000" b="1" dirty="0"/>
              <a:t>Enrichment</a:t>
            </a:r>
          </a:p>
        </p:txBody>
      </p:sp>
      <p:sp>
        <p:nvSpPr>
          <p:cNvPr id="3" name="Content Placeholder 2"/>
          <p:cNvSpPr>
            <a:spLocks noGrp="1"/>
          </p:cNvSpPr>
          <p:nvPr>
            <p:ph idx="1"/>
          </p:nvPr>
        </p:nvSpPr>
        <p:spPr/>
        <p:txBody>
          <a:bodyPr>
            <a:normAutofit/>
          </a:bodyPr>
          <a:lstStyle/>
          <a:p>
            <a:pPr marL="0" indent="0">
              <a:buNone/>
            </a:pPr>
            <a:r>
              <a:rPr lang="en-GB" sz="3600" dirty="0">
                <a:solidFill>
                  <a:schemeClr val="accent6">
                    <a:lumMod val="75000"/>
                  </a:schemeClr>
                </a:solidFill>
              </a:rPr>
              <a:t>Autumn 1 - Dance</a:t>
            </a:r>
          </a:p>
        </p:txBody>
      </p:sp>
      <p:pic>
        <p:nvPicPr>
          <p:cNvPr id="4" name="Picture 3"/>
          <p:cNvPicPr>
            <a:picLocks noChangeAspect="1"/>
          </p:cNvPicPr>
          <p:nvPr/>
        </p:nvPicPr>
        <p:blipFill>
          <a:blip r:embed="rId2"/>
          <a:stretch>
            <a:fillRect/>
          </a:stretch>
        </p:blipFill>
        <p:spPr>
          <a:xfrm>
            <a:off x="8201323" y="275568"/>
            <a:ext cx="1212731" cy="1442326"/>
          </a:xfrm>
          <a:prstGeom prst="rect">
            <a:avLst/>
          </a:prstGeom>
        </p:spPr>
      </p:pic>
      <p:pic>
        <p:nvPicPr>
          <p:cNvPr id="5" name="Picture 4"/>
          <p:cNvPicPr>
            <a:picLocks noChangeAspect="1"/>
          </p:cNvPicPr>
          <p:nvPr/>
        </p:nvPicPr>
        <p:blipFill>
          <a:blip r:embed="rId3"/>
          <a:stretch>
            <a:fillRect/>
          </a:stretch>
        </p:blipFill>
        <p:spPr>
          <a:xfrm>
            <a:off x="7960237" y="2305204"/>
            <a:ext cx="1694905" cy="1123796"/>
          </a:xfrm>
          <a:prstGeom prst="rect">
            <a:avLst/>
          </a:prstGeom>
        </p:spPr>
      </p:pic>
      <p:pic>
        <p:nvPicPr>
          <p:cNvPr id="6" name="Picture 5"/>
          <p:cNvPicPr>
            <a:picLocks noChangeAspect="1"/>
          </p:cNvPicPr>
          <p:nvPr/>
        </p:nvPicPr>
        <p:blipFill>
          <a:blip r:embed="rId4"/>
          <a:stretch>
            <a:fillRect/>
          </a:stretch>
        </p:blipFill>
        <p:spPr>
          <a:xfrm>
            <a:off x="6622035" y="360269"/>
            <a:ext cx="960275" cy="912737"/>
          </a:xfrm>
          <a:prstGeom prst="rect">
            <a:avLst/>
          </a:prstGeom>
        </p:spPr>
      </p:pic>
    </p:spTree>
    <p:extLst>
      <p:ext uri="{BB962C8B-B14F-4D97-AF65-F5344CB8AC3E}">
        <p14:creationId xmlns:p14="http://schemas.microsoft.com/office/powerpoint/2010/main" val="14780343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07029" y="461434"/>
            <a:ext cx="7766936" cy="5503138"/>
          </a:xfrm>
        </p:spPr>
        <p:txBody>
          <a:bodyPr/>
          <a:lstStyle/>
          <a:p>
            <a:pPr algn="l"/>
            <a:r>
              <a:rPr lang="en-GB" sz="8000" b="1" dirty="0"/>
              <a:t>Buttons!</a:t>
            </a:r>
            <a:br>
              <a:rPr lang="en-GB" sz="8000" b="1" dirty="0"/>
            </a:br>
            <a:br>
              <a:rPr lang="en-GB" sz="8000" b="1" dirty="0"/>
            </a:br>
            <a:r>
              <a:rPr lang="en-GB" sz="3600" b="1" dirty="0"/>
              <a:t>- reward system</a:t>
            </a:r>
            <a:br>
              <a:rPr lang="en-GB" sz="3600" b="1" dirty="0"/>
            </a:br>
            <a:r>
              <a:rPr lang="en-GB" sz="3600" b="1" dirty="0"/>
              <a:t>- earn as a team</a:t>
            </a:r>
            <a:br>
              <a:rPr lang="en-GB" sz="3600" b="1" dirty="0"/>
            </a:br>
            <a:r>
              <a:rPr lang="en-GB" sz="3600" b="1" dirty="0"/>
              <a:t>- team with most buttons is the VIP table the following week</a:t>
            </a:r>
            <a:br>
              <a:rPr lang="en-GB" sz="3600" b="1" dirty="0"/>
            </a:br>
            <a:r>
              <a:rPr lang="en-GB" sz="3600" b="1" dirty="0"/>
              <a:t>- cushions and VIP pencil pot!</a:t>
            </a:r>
          </a:p>
        </p:txBody>
      </p:sp>
    </p:spTree>
    <p:extLst>
      <p:ext uri="{BB962C8B-B14F-4D97-AF65-F5344CB8AC3E}">
        <p14:creationId xmlns:p14="http://schemas.microsoft.com/office/powerpoint/2010/main" val="27952805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84C705-0FB7-4114-8987-9624D0297AC0}"/>
              </a:ext>
            </a:extLst>
          </p:cNvPr>
          <p:cNvSpPr txBox="1"/>
          <p:nvPr/>
        </p:nvSpPr>
        <p:spPr>
          <a:xfrm>
            <a:off x="1770077" y="1417739"/>
            <a:ext cx="6744749" cy="3785652"/>
          </a:xfrm>
          <a:prstGeom prst="rect">
            <a:avLst/>
          </a:prstGeom>
          <a:noFill/>
        </p:spPr>
        <p:txBody>
          <a:bodyPr wrap="square" rtlCol="0">
            <a:spAutoFit/>
          </a:bodyPr>
          <a:lstStyle/>
          <a:p>
            <a:r>
              <a:rPr lang="en-GB" sz="8000" dirty="0">
                <a:solidFill>
                  <a:schemeClr val="tx2"/>
                </a:solidFill>
              </a:rPr>
              <a:t>Information from Mrs. </a:t>
            </a:r>
            <a:r>
              <a:rPr lang="en-GB" sz="8000" dirty="0" err="1">
                <a:solidFill>
                  <a:schemeClr val="tx2"/>
                </a:solidFill>
              </a:rPr>
              <a:t>Presswood</a:t>
            </a:r>
            <a:endParaRPr lang="en-GB" sz="8000" dirty="0">
              <a:solidFill>
                <a:schemeClr val="tx2"/>
              </a:solidFill>
            </a:endParaRPr>
          </a:p>
        </p:txBody>
      </p:sp>
    </p:spTree>
    <p:extLst>
      <p:ext uri="{BB962C8B-B14F-4D97-AF65-F5344CB8AC3E}">
        <p14:creationId xmlns:p14="http://schemas.microsoft.com/office/powerpoint/2010/main" val="12214445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88"/>
        <p:cNvGrpSpPr/>
        <p:nvPr/>
      </p:nvGrpSpPr>
      <p:grpSpPr>
        <a:xfrm>
          <a:off x="0" y="0"/>
          <a:ext cx="0" cy="0"/>
          <a:chOff x="0" y="0"/>
          <a:chExt cx="0" cy="0"/>
        </a:xfrm>
      </p:grpSpPr>
      <p:sp>
        <p:nvSpPr>
          <p:cNvPr id="89" name="Google Shape;89;p8"/>
          <p:cNvSpPr txBox="1">
            <a:spLocks noGrp="1"/>
          </p:cNvSpPr>
          <p:nvPr>
            <p:ph type="title"/>
          </p:nvPr>
        </p:nvSpPr>
        <p:spPr>
          <a:xfrm>
            <a:off x="939675" y="147650"/>
            <a:ext cx="10515600" cy="13257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alibri"/>
              <a:buNone/>
            </a:pPr>
            <a:r>
              <a:rPr lang="en-GB" b="1"/>
              <a:t>Uniform</a:t>
            </a:r>
            <a:endParaRPr/>
          </a:p>
        </p:txBody>
      </p:sp>
      <p:pic>
        <p:nvPicPr>
          <p:cNvPr id="90" name="Google Shape;90;p8"/>
          <p:cNvPicPr preferRelativeResize="0">
            <a:picLocks noGrp="1"/>
          </p:cNvPicPr>
          <p:nvPr>
            <p:ph type="body" idx="1"/>
          </p:nvPr>
        </p:nvPicPr>
        <p:blipFill rotWithShape="1">
          <a:blip r:embed="rId3">
            <a:alphaModFix/>
          </a:blip>
          <a:srcRect/>
          <a:stretch/>
        </p:blipFill>
        <p:spPr>
          <a:xfrm>
            <a:off x="243794" y="247189"/>
            <a:ext cx="864458" cy="679911"/>
          </a:xfrm>
          <a:prstGeom prst="round2DiagRect">
            <a:avLst>
              <a:gd name="adj1" fmla="val 16667"/>
              <a:gd name="adj2" fmla="val 0"/>
            </a:avLst>
          </a:prstGeom>
          <a:noFill/>
          <a:ln w="88900" cap="sq" cmpd="sng">
            <a:solidFill>
              <a:srgbClr val="FFFFFF"/>
            </a:solidFill>
            <a:prstDash val="solid"/>
            <a:miter lim="800000"/>
            <a:headEnd type="none" w="sm" len="sm"/>
            <a:tailEnd type="none" w="sm" len="sm"/>
          </a:ln>
          <a:effectLst>
            <a:outerShdw blurRad="254000" algn="tl" rotWithShape="0">
              <a:srgbClr val="000000">
                <a:alpha val="42352"/>
              </a:srgbClr>
            </a:outerShdw>
          </a:effectLst>
        </p:spPr>
      </p:pic>
      <p:grpSp>
        <p:nvGrpSpPr>
          <p:cNvPr id="91" name="Google Shape;91;p8"/>
          <p:cNvGrpSpPr/>
          <p:nvPr/>
        </p:nvGrpSpPr>
        <p:grpSpPr>
          <a:xfrm>
            <a:off x="1021389" y="1133575"/>
            <a:ext cx="10149222" cy="5223236"/>
            <a:chOff x="658319" y="-148625"/>
            <a:chExt cx="10149222" cy="5223236"/>
          </a:xfrm>
        </p:grpSpPr>
        <p:sp>
          <p:nvSpPr>
            <p:cNvPr id="92" name="Google Shape;92;p8"/>
            <p:cNvSpPr/>
            <p:nvPr/>
          </p:nvSpPr>
          <p:spPr>
            <a:xfrm>
              <a:off x="658319" y="0"/>
              <a:ext cx="10149222" cy="5074611"/>
            </a:xfrm>
            <a:prstGeom prst="roundRect">
              <a:avLst>
                <a:gd name="adj" fmla="val 10000"/>
              </a:avLst>
            </a:prstGeom>
            <a:solidFill>
              <a:srgbClr val="933EE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93" name="Google Shape;93;p8"/>
            <p:cNvSpPr txBox="1"/>
            <p:nvPr/>
          </p:nvSpPr>
          <p:spPr>
            <a:xfrm>
              <a:off x="806955" y="-148625"/>
              <a:ext cx="9852000" cy="5074500"/>
            </a:xfrm>
            <a:prstGeom prst="rect">
              <a:avLst/>
            </a:prstGeom>
            <a:noFill/>
            <a:ln>
              <a:noFill/>
            </a:ln>
          </p:spPr>
          <p:txBody>
            <a:bodyPr spcFirstLastPara="1" wrap="square" lIns="18400" tIns="18400" rIns="18400" bIns="18400" anchor="ctr" anchorCtr="0">
              <a:noAutofit/>
            </a:bodyPr>
            <a:lstStyle/>
            <a:p>
              <a:pPr marL="0" marR="0" lvl="0" indent="0" algn="ctr" defTabSz="914400" rtl="0" eaLnBrk="1" fontAlgn="auto" latinLnBrk="0" hangingPunct="1">
                <a:lnSpc>
                  <a:spcPct val="90000"/>
                </a:lnSpc>
                <a:spcBef>
                  <a:spcPts val="0"/>
                </a:spcBef>
                <a:spcAft>
                  <a:spcPts val="0"/>
                </a:spcAft>
                <a:buClr>
                  <a:srgbClr val="FFFFFF"/>
                </a:buClr>
                <a:buSzPts val="2900"/>
                <a:buFont typeface="Calibri"/>
                <a:buNone/>
                <a:tabLst/>
                <a:defRPr/>
              </a:pPr>
              <a:r>
                <a:rPr kumimoji="0" lang="en-GB" sz="2900" b="0" i="0" u="none" strike="noStrike" kern="0" cap="none" spc="0" normalizeH="0" baseline="0" noProof="0">
                  <a:ln>
                    <a:noFill/>
                  </a:ln>
                  <a:solidFill>
                    <a:srgbClr val="FFFFFF"/>
                  </a:solidFill>
                  <a:effectLst/>
                  <a:uLnTx/>
                  <a:uFillTx/>
                  <a:latin typeface="Calibri"/>
                  <a:ea typeface="Calibri"/>
                  <a:cs typeface="Calibri"/>
                  <a:sym typeface="Calibri"/>
                </a:rPr>
                <a:t> Please label all uniform (shoes/coat)</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1015"/>
                </a:spcBef>
                <a:spcAft>
                  <a:spcPts val="0"/>
                </a:spcAft>
                <a:buClr>
                  <a:srgbClr val="FFFFFF"/>
                </a:buClr>
                <a:buSzPts val="2900"/>
                <a:buFont typeface="Calibri"/>
                <a:buNone/>
                <a:tabLst/>
                <a:defRPr/>
              </a:pPr>
              <a:r>
                <a:rPr kumimoji="0" lang="en-GB" sz="2900" b="0" i="0" u="none" strike="noStrike" kern="0" cap="none" spc="0" normalizeH="0" baseline="0" noProof="0">
                  <a:ln>
                    <a:noFill/>
                  </a:ln>
                  <a:solidFill>
                    <a:srgbClr val="FFFFFF"/>
                  </a:solidFill>
                  <a:effectLst/>
                  <a:uLnTx/>
                  <a:uFillTx/>
                  <a:latin typeface="Calibri"/>
                  <a:ea typeface="Calibri"/>
                  <a:cs typeface="Calibri"/>
                  <a:sym typeface="Calibri"/>
                </a:rPr>
                <a:t>Coat needed EVERY DAY</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1015"/>
                </a:spcBef>
                <a:spcAft>
                  <a:spcPts val="0"/>
                </a:spcAft>
                <a:buClr>
                  <a:srgbClr val="FFFFFF"/>
                </a:buClr>
                <a:buSzPts val="2900"/>
                <a:buFont typeface="Calibri"/>
                <a:buNone/>
                <a:tabLst/>
                <a:defRPr/>
              </a:pPr>
              <a:r>
                <a:rPr kumimoji="0" lang="en-GB" sz="2900" b="0" i="0" u="none" strike="noStrike" kern="0" cap="none" spc="0" normalizeH="0" baseline="0" noProof="0">
                  <a:ln>
                    <a:noFill/>
                  </a:ln>
                  <a:solidFill>
                    <a:srgbClr val="FFFFFF"/>
                  </a:solidFill>
                  <a:effectLst/>
                  <a:uLnTx/>
                  <a:uFillTx/>
                  <a:latin typeface="Calibri"/>
                  <a:ea typeface="Calibri"/>
                  <a:cs typeface="Calibri"/>
                  <a:sym typeface="Calibri"/>
                </a:rPr>
                <a:t>Pump bags – drawstring fo a plain white t shirt and black shorts</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1015"/>
                </a:spcBef>
                <a:spcAft>
                  <a:spcPts val="0"/>
                </a:spcAft>
                <a:buClr>
                  <a:srgbClr val="FFFFFF"/>
                </a:buClr>
                <a:buSzPts val="2900"/>
                <a:buFont typeface="Calibri"/>
                <a:buNone/>
                <a:tabLst/>
                <a:defRPr/>
              </a:pPr>
              <a:r>
                <a:rPr kumimoji="0" lang="en-GB" sz="2900" b="0" i="0" u="none" strike="noStrike" kern="0" cap="none" spc="0" normalizeH="0" baseline="0" noProof="0">
                  <a:ln>
                    <a:noFill/>
                  </a:ln>
                  <a:solidFill>
                    <a:srgbClr val="FFFFFF"/>
                  </a:solidFill>
                  <a:effectLst/>
                  <a:uLnTx/>
                  <a:uFillTx/>
                  <a:latin typeface="Calibri"/>
                  <a:ea typeface="Calibri"/>
                  <a:cs typeface="Calibri"/>
                  <a:sym typeface="Calibri"/>
                </a:rPr>
                <a:t>No huge bags please; we have no space!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1015"/>
                </a:spcBef>
                <a:spcAft>
                  <a:spcPts val="0"/>
                </a:spcAft>
                <a:buClr>
                  <a:srgbClr val="FFFFFF"/>
                </a:buClr>
                <a:buSzPts val="2900"/>
                <a:buFont typeface="Calibri"/>
                <a:buNone/>
                <a:tabLst/>
                <a:defRPr/>
              </a:pPr>
              <a:r>
                <a:rPr kumimoji="0" lang="en-GB" sz="2900" b="0" i="0" u="none" strike="noStrike" kern="0" cap="none" spc="0" normalizeH="0" baseline="0" noProof="0">
                  <a:ln>
                    <a:noFill/>
                  </a:ln>
                  <a:solidFill>
                    <a:srgbClr val="FFFFFF"/>
                  </a:solidFill>
                  <a:effectLst/>
                  <a:uLnTx/>
                  <a:uFillTx/>
                  <a:latin typeface="Calibri"/>
                  <a:ea typeface="Calibri"/>
                  <a:cs typeface="Calibri"/>
                  <a:sym typeface="Calibri"/>
                </a:rPr>
                <a:t>No jewellery – earrings must be plain, small studs (children to bring own tape to cover for PE) </a:t>
              </a:r>
              <a:r>
                <a:rPr kumimoji="0" lang="en-GB" sz="2900" b="1" i="0" u="none" strike="noStrike" kern="0" cap="none" spc="0" normalizeH="0" baseline="0" noProof="0">
                  <a:ln>
                    <a:noFill/>
                  </a:ln>
                  <a:solidFill>
                    <a:srgbClr val="FFFFFF"/>
                  </a:solidFill>
                  <a:effectLst/>
                  <a:uLnTx/>
                  <a:uFillTx/>
                  <a:latin typeface="Calibri"/>
                  <a:ea typeface="Calibri"/>
                  <a:cs typeface="Calibri"/>
                  <a:sym typeface="Calibri"/>
                </a:rPr>
                <a:t>NB SWIMMING TERM AND NEW PIERCED EARS</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1015"/>
                </a:spcBef>
                <a:spcAft>
                  <a:spcPts val="0"/>
                </a:spcAft>
                <a:buClr>
                  <a:srgbClr val="FFFFFF"/>
                </a:buClr>
                <a:buSzPts val="2900"/>
                <a:buFont typeface="Calibri"/>
                <a:buNone/>
                <a:tabLst/>
                <a:defRPr/>
              </a:pPr>
              <a:r>
                <a:rPr kumimoji="0" lang="en-GB" sz="2900" b="0" i="0" u="none" strike="noStrike" kern="0" cap="none" spc="0" normalizeH="0" baseline="0" noProof="0">
                  <a:ln>
                    <a:noFill/>
                  </a:ln>
                  <a:solidFill>
                    <a:srgbClr val="FFFFFF"/>
                  </a:solidFill>
                  <a:effectLst/>
                  <a:uLnTx/>
                  <a:uFillTx/>
                  <a:latin typeface="Calibri"/>
                  <a:ea typeface="Calibri"/>
                  <a:cs typeface="Calibri"/>
                  <a:sym typeface="Calibri"/>
                </a:rPr>
                <a:t>No nail varnish / make-up</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1015"/>
                </a:spcBef>
                <a:spcAft>
                  <a:spcPts val="0"/>
                </a:spcAft>
                <a:buClr>
                  <a:srgbClr val="FFFFFF"/>
                </a:buClr>
                <a:buSzPts val="2900"/>
                <a:buFont typeface="Calibri"/>
                <a:buNone/>
                <a:tabLst/>
                <a:defRPr/>
              </a:pPr>
              <a:r>
                <a:rPr kumimoji="0" lang="en-GB" sz="2900" b="0" i="0" u="none" strike="noStrike" kern="0" cap="none" spc="0" normalizeH="0" baseline="0" noProof="0">
                  <a:ln>
                    <a:noFill/>
                  </a:ln>
                  <a:solidFill>
                    <a:srgbClr val="FFFFFF"/>
                  </a:solidFill>
                  <a:effectLst/>
                  <a:uLnTx/>
                  <a:uFillTx/>
                  <a:latin typeface="Calibri"/>
                  <a:ea typeface="Calibri"/>
                  <a:cs typeface="Calibri"/>
                  <a:sym typeface="Calibri"/>
                </a:rPr>
                <a:t>All long hair – tied back – its own colour please</a:t>
              </a:r>
              <a:endParaRPr kumimoji="0" sz="29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94" name="Google Shape;94;p8"/>
          <p:cNvSpPr txBox="1"/>
          <p:nvPr/>
        </p:nvSpPr>
        <p:spPr>
          <a:xfrm>
            <a:off x="3232215" y="6262042"/>
            <a:ext cx="6253214" cy="46166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GB" sz="2400" b="1" i="1" u="none" strike="noStrike" kern="0" cap="none" spc="0" normalizeH="0" baseline="0" noProof="0">
                <a:ln>
                  <a:noFill/>
                </a:ln>
                <a:solidFill>
                  <a:srgbClr val="BE8AF2"/>
                </a:solidFill>
                <a:effectLst/>
                <a:uLnTx/>
                <a:uFillTx/>
                <a:latin typeface="Calibri"/>
                <a:ea typeface="Calibri"/>
                <a:cs typeface="Calibri"/>
                <a:sym typeface="Calibri"/>
              </a:rPr>
              <a:t>Ladybrook - Learning without Limits</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99"/>
        <p:cNvGrpSpPr/>
        <p:nvPr/>
      </p:nvGrpSpPr>
      <p:grpSpPr>
        <a:xfrm>
          <a:off x="0" y="0"/>
          <a:ext cx="0" cy="0"/>
          <a:chOff x="0" y="0"/>
          <a:chExt cx="0" cy="0"/>
        </a:xfrm>
      </p:grpSpPr>
      <p:sp>
        <p:nvSpPr>
          <p:cNvPr id="100" name="Google Shape;100;p9"/>
          <p:cNvSpPr txBox="1">
            <a:spLocks noGrp="1"/>
          </p:cNvSpPr>
          <p:nvPr>
            <p:ph type="title"/>
          </p:nvPr>
        </p:nvSpPr>
        <p:spPr>
          <a:xfrm>
            <a:off x="838200" y="137560"/>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alibri"/>
              <a:buNone/>
            </a:pPr>
            <a:r>
              <a:rPr lang="en-GB" b="1"/>
              <a:t>Communication</a:t>
            </a:r>
            <a:endParaRPr/>
          </a:p>
        </p:txBody>
      </p:sp>
      <p:pic>
        <p:nvPicPr>
          <p:cNvPr id="101" name="Google Shape;101;p9"/>
          <p:cNvPicPr preferRelativeResize="0">
            <a:picLocks noGrp="1"/>
          </p:cNvPicPr>
          <p:nvPr>
            <p:ph type="body" idx="1"/>
          </p:nvPr>
        </p:nvPicPr>
        <p:blipFill rotWithShape="1">
          <a:blip r:embed="rId3">
            <a:alphaModFix/>
          </a:blip>
          <a:srcRect/>
          <a:stretch/>
        </p:blipFill>
        <p:spPr>
          <a:xfrm>
            <a:off x="243794" y="247189"/>
            <a:ext cx="864458" cy="679911"/>
          </a:xfrm>
          <a:prstGeom prst="round2DiagRect">
            <a:avLst>
              <a:gd name="adj1" fmla="val 16667"/>
              <a:gd name="adj2" fmla="val 0"/>
            </a:avLst>
          </a:prstGeom>
          <a:noFill/>
          <a:ln w="88900" cap="sq" cmpd="sng">
            <a:solidFill>
              <a:srgbClr val="FFFFFF"/>
            </a:solidFill>
            <a:prstDash val="solid"/>
            <a:miter lim="800000"/>
            <a:headEnd type="none" w="sm" len="sm"/>
            <a:tailEnd type="none" w="sm" len="sm"/>
          </a:ln>
          <a:effectLst>
            <a:outerShdw blurRad="254000" algn="tl" rotWithShape="0">
              <a:srgbClr val="000000">
                <a:alpha val="42352"/>
              </a:srgbClr>
            </a:outerShdw>
          </a:effectLst>
        </p:spPr>
      </p:pic>
      <p:grpSp>
        <p:nvGrpSpPr>
          <p:cNvPr id="102" name="Google Shape;102;p9"/>
          <p:cNvGrpSpPr/>
          <p:nvPr/>
        </p:nvGrpSpPr>
        <p:grpSpPr>
          <a:xfrm>
            <a:off x="1366906" y="1536200"/>
            <a:ext cx="8814220" cy="4386853"/>
            <a:chOff x="1003836" y="0"/>
            <a:chExt cx="8814220" cy="4386853"/>
          </a:xfrm>
        </p:grpSpPr>
        <p:sp>
          <p:nvSpPr>
            <p:cNvPr id="103" name="Google Shape;103;p9"/>
            <p:cNvSpPr/>
            <p:nvPr/>
          </p:nvSpPr>
          <p:spPr>
            <a:xfrm>
              <a:off x="1427344" y="0"/>
              <a:ext cx="8110883" cy="1310319"/>
            </a:xfrm>
            <a:prstGeom prst="roundRect">
              <a:avLst>
                <a:gd name="adj" fmla="val 10000"/>
              </a:avLst>
            </a:prstGeom>
            <a:solidFill>
              <a:srgbClr val="BE8AF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04" name="Google Shape;104;p9"/>
            <p:cNvSpPr txBox="1"/>
            <p:nvPr/>
          </p:nvSpPr>
          <p:spPr>
            <a:xfrm>
              <a:off x="1465722" y="38378"/>
              <a:ext cx="8034127" cy="1233563"/>
            </a:xfrm>
            <a:prstGeom prst="rect">
              <a:avLst/>
            </a:prstGeom>
            <a:noFill/>
            <a:ln>
              <a:noFill/>
            </a:ln>
          </p:spPr>
          <p:txBody>
            <a:bodyPr spcFirstLastPara="1" wrap="square" lIns="41275" tIns="41275" rIns="41275" bIns="41275" anchor="ctr" anchorCtr="0">
              <a:noAutofit/>
            </a:bodyPr>
            <a:lstStyle/>
            <a:p>
              <a:pPr marL="0" marR="0" lvl="0" indent="0" algn="ctr" defTabSz="914400" rtl="0" eaLnBrk="1" fontAlgn="auto" latinLnBrk="0" hangingPunct="1">
                <a:lnSpc>
                  <a:spcPct val="90000"/>
                </a:lnSpc>
                <a:spcBef>
                  <a:spcPts val="0"/>
                </a:spcBef>
                <a:spcAft>
                  <a:spcPts val="0"/>
                </a:spcAft>
                <a:buClr>
                  <a:srgbClr val="FFFFFF"/>
                </a:buClr>
                <a:buSzPts val="6500"/>
                <a:buFont typeface="Calibri"/>
                <a:buNone/>
                <a:tabLst/>
                <a:defRPr/>
              </a:pPr>
              <a:r>
                <a:rPr kumimoji="0" lang="en-GB" sz="6500" b="0" i="0" u="none" strike="noStrike" kern="0" cap="none" spc="0" normalizeH="0" baseline="0" noProof="0">
                  <a:ln>
                    <a:noFill/>
                  </a:ln>
                  <a:solidFill>
                    <a:srgbClr val="FFFFFF"/>
                  </a:solidFill>
                  <a:effectLst/>
                  <a:uLnTx/>
                  <a:uFillTx/>
                  <a:latin typeface="Calibri"/>
                  <a:ea typeface="Calibri"/>
                  <a:cs typeface="Calibri"/>
                  <a:sym typeface="Calibri"/>
                </a:rPr>
                <a:t> School lunches</a:t>
              </a:r>
              <a:endParaRPr kumimoji="0" sz="65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5" name="Google Shape;105;p9"/>
            <p:cNvSpPr/>
            <p:nvPr/>
          </p:nvSpPr>
          <p:spPr>
            <a:xfrm>
              <a:off x="1367592" y="1529830"/>
              <a:ext cx="8450464" cy="1310319"/>
            </a:xfrm>
            <a:prstGeom prst="roundRect">
              <a:avLst>
                <a:gd name="adj" fmla="val 10000"/>
              </a:avLst>
            </a:prstGeom>
            <a:solidFill>
              <a:srgbClr val="943EE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06" name="Google Shape;106;p9"/>
            <p:cNvSpPr txBox="1"/>
            <p:nvPr/>
          </p:nvSpPr>
          <p:spPr>
            <a:xfrm>
              <a:off x="1405970" y="1568208"/>
              <a:ext cx="8373600" cy="1233600"/>
            </a:xfrm>
            <a:prstGeom prst="rect">
              <a:avLst/>
            </a:prstGeom>
            <a:noFill/>
            <a:ln>
              <a:noFill/>
            </a:ln>
          </p:spPr>
          <p:txBody>
            <a:bodyPr spcFirstLastPara="1" wrap="square" lIns="17775" tIns="17775" rIns="17775" bIns="17775" anchor="ctr" anchorCtr="0">
              <a:noAutofit/>
            </a:bodyPr>
            <a:lstStyle/>
            <a:p>
              <a:pPr marL="0" marR="0" lvl="0" indent="0" algn="ctr" defTabSz="914400" rtl="0" eaLnBrk="1" fontAlgn="auto" latinLnBrk="0" hangingPunct="1">
                <a:lnSpc>
                  <a:spcPct val="90000"/>
                </a:lnSpc>
                <a:spcBef>
                  <a:spcPts val="0"/>
                </a:spcBef>
                <a:spcAft>
                  <a:spcPts val="0"/>
                </a:spcAft>
                <a:buClr>
                  <a:srgbClr val="FFFFFF"/>
                </a:buClr>
                <a:buSzPts val="2800"/>
                <a:buFont typeface="Calibri"/>
                <a:buNone/>
                <a:tabLst/>
                <a:defRPr/>
              </a:pPr>
              <a:r>
                <a:rPr kumimoji="0" lang="en-GB" sz="2800" b="0" i="0" u="none" strike="noStrike" kern="0" cap="none" spc="0" normalizeH="0" baseline="0" noProof="0">
                  <a:ln>
                    <a:noFill/>
                  </a:ln>
                  <a:solidFill>
                    <a:srgbClr val="FFFFFF"/>
                  </a:solidFill>
                  <a:effectLst/>
                  <a:uLnTx/>
                  <a:uFillTx/>
                  <a:latin typeface="Calibri"/>
                  <a:ea typeface="Calibri"/>
                  <a:cs typeface="Calibri"/>
                  <a:sym typeface="Calibri"/>
                </a:rPr>
                <a:t> </a:t>
              </a:r>
              <a:r>
                <a:rPr kumimoji="0" lang="en-GB" sz="4000" b="0" i="0" u="none" strike="noStrike" kern="0" cap="none" spc="0" normalizeH="0" baseline="0" noProof="0">
                  <a:ln>
                    <a:noFill/>
                  </a:ln>
                  <a:solidFill>
                    <a:srgbClr val="FFFFFF"/>
                  </a:solidFill>
                  <a:effectLst/>
                  <a:uLnTx/>
                  <a:uFillTx/>
                  <a:latin typeface="Calibri"/>
                  <a:ea typeface="Calibri"/>
                  <a:cs typeface="Calibri"/>
                  <a:sym typeface="Calibri"/>
                </a:rPr>
                <a:t>Please: Choose lunches with your child</a:t>
              </a:r>
              <a:endParaRPr kumimoji="0" sz="40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7" name="Google Shape;107;p9"/>
            <p:cNvSpPr/>
            <p:nvPr/>
          </p:nvSpPr>
          <p:spPr>
            <a:xfrm>
              <a:off x="1003836" y="3076534"/>
              <a:ext cx="8220048" cy="1310319"/>
            </a:xfrm>
            <a:prstGeom prst="roundRect">
              <a:avLst>
                <a:gd name="adj" fmla="val 10000"/>
              </a:avLst>
            </a:prstGeom>
            <a:solidFill>
              <a:srgbClr val="943EE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08" name="Google Shape;108;p9"/>
            <p:cNvSpPr txBox="1"/>
            <p:nvPr/>
          </p:nvSpPr>
          <p:spPr>
            <a:xfrm>
              <a:off x="1042214" y="3114912"/>
              <a:ext cx="8143292" cy="1233563"/>
            </a:xfrm>
            <a:prstGeom prst="rect">
              <a:avLst/>
            </a:prstGeom>
            <a:noFill/>
            <a:ln>
              <a:noFill/>
            </a:ln>
          </p:spPr>
          <p:txBody>
            <a:bodyPr spcFirstLastPara="1" wrap="square" lIns="20300" tIns="20300" rIns="20300" bIns="20300" anchor="ctr" anchorCtr="0">
              <a:noAutofit/>
            </a:bodyPr>
            <a:lstStyle/>
            <a:p>
              <a:pPr marL="0" marR="0" lvl="0" indent="0" algn="ctr" defTabSz="914400" rtl="0" eaLnBrk="1" fontAlgn="auto" latinLnBrk="0" hangingPunct="1">
                <a:lnSpc>
                  <a:spcPct val="90000"/>
                </a:lnSpc>
                <a:spcBef>
                  <a:spcPts val="0"/>
                </a:spcBef>
                <a:spcAft>
                  <a:spcPts val="0"/>
                </a:spcAft>
                <a:buClr>
                  <a:srgbClr val="FFFFFF"/>
                </a:buClr>
                <a:buSzPts val="3200"/>
                <a:buFont typeface="Calibri"/>
                <a:buNone/>
                <a:tabLst/>
                <a:defRPr/>
              </a:pPr>
              <a:r>
                <a:rPr kumimoji="0" lang="en-GB" sz="3200" b="0" i="0" u="none" strike="noStrike" kern="0" cap="none" spc="0" normalizeH="0" baseline="0" noProof="0">
                  <a:ln>
                    <a:noFill/>
                  </a:ln>
                  <a:solidFill>
                    <a:srgbClr val="FFFFFF"/>
                  </a:solidFill>
                  <a:effectLst/>
                  <a:uLnTx/>
                  <a:uFillTx/>
                  <a:latin typeface="Calibri"/>
                  <a:ea typeface="Calibri"/>
                  <a:cs typeface="Calibri"/>
                  <a:sym typeface="Calibri"/>
                </a:rPr>
                <a:t> Please: (Years 3-6) keep your lunch account in credit – or lunch choices are lost</a:t>
              </a:r>
              <a:endParaRPr kumimoji="0" sz="32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109" name="Google Shape;109;p9"/>
          <p:cNvSpPr txBox="1"/>
          <p:nvPr/>
        </p:nvSpPr>
        <p:spPr>
          <a:xfrm>
            <a:off x="3232215" y="6262042"/>
            <a:ext cx="6253214" cy="46166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GB" sz="2400" b="1" i="1" u="none" strike="noStrike" kern="0" cap="none" spc="0" normalizeH="0" baseline="0" noProof="0">
                <a:ln>
                  <a:noFill/>
                </a:ln>
                <a:solidFill>
                  <a:srgbClr val="BE8AF2"/>
                </a:solidFill>
                <a:effectLst/>
                <a:uLnTx/>
                <a:uFillTx/>
                <a:latin typeface="Calibri"/>
                <a:ea typeface="Calibri"/>
                <a:cs typeface="Calibri"/>
                <a:sym typeface="Calibri"/>
              </a:rPr>
              <a:t>Ladybrook - Learning without Limits</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110" name="Google Shape;110;p9"/>
          <p:cNvPicPr preferRelativeResize="0"/>
          <p:nvPr/>
        </p:nvPicPr>
        <p:blipFill rotWithShape="1">
          <a:blip r:embed="rId4">
            <a:alphaModFix/>
          </a:blip>
          <a:srcRect/>
          <a:stretch/>
        </p:blipFill>
        <p:spPr>
          <a:xfrm>
            <a:off x="9485429" y="4528618"/>
            <a:ext cx="2251075" cy="1428874"/>
          </a:xfrm>
          <a:prstGeom prst="rect">
            <a:avLst/>
          </a:prstGeom>
          <a:noFill/>
          <a:ln>
            <a:noFill/>
          </a:ln>
        </p:spPr>
      </p:pic>
      <p:sp>
        <p:nvSpPr>
          <p:cNvPr id="111" name="Google Shape;111;p9"/>
          <p:cNvSpPr txBox="1"/>
          <p:nvPr/>
        </p:nvSpPr>
        <p:spPr>
          <a:xfrm rot="1519725">
            <a:off x="9336863" y="541455"/>
            <a:ext cx="2250992" cy="1200240"/>
          </a:xfrm>
          <a:prstGeom prst="rect">
            <a:avLst/>
          </a:prstGeom>
          <a:solidFill>
            <a:schemeClr val="accent4"/>
          </a:solid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GB" sz="1800" b="1" i="0" u="none" strike="noStrike" kern="0" cap="none" spc="0" normalizeH="0" baseline="0" noProof="0">
                <a:ln>
                  <a:noFill/>
                </a:ln>
                <a:solidFill>
                  <a:srgbClr val="000000"/>
                </a:solidFill>
                <a:effectLst/>
                <a:uLnTx/>
                <a:uFillTx/>
                <a:latin typeface="Calibri"/>
                <a:ea typeface="Calibri"/>
                <a:cs typeface="Calibri"/>
                <a:sym typeface="Calibri"/>
              </a:rPr>
              <a:t>NO NUT RELATED PRODUCTS OR  CEREAL BARS in lunch boxes</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16"/>
        <p:cNvGrpSpPr/>
        <p:nvPr/>
      </p:nvGrpSpPr>
      <p:grpSpPr>
        <a:xfrm>
          <a:off x="0" y="0"/>
          <a:ext cx="0" cy="0"/>
          <a:chOff x="0" y="0"/>
          <a:chExt cx="0" cy="0"/>
        </a:xfrm>
      </p:grpSpPr>
      <p:sp>
        <p:nvSpPr>
          <p:cNvPr id="117" name="Google Shape;117;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alibri"/>
              <a:buNone/>
            </a:pPr>
            <a:r>
              <a:rPr lang="en-GB" b="1"/>
              <a:t>Communication: Class Assemblies</a:t>
            </a:r>
            <a:endParaRPr/>
          </a:p>
        </p:txBody>
      </p:sp>
      <p:pic>
        <p:nvPicPr>
          <p:cNvPr id="118" name="Google Shape;118;p11"/>
          <p:cNvPicPr preferRelativeResize="0">
            <a:picLocks noGrp="1"/>
          </p:cNvPicPr>
          <p:nvPr>
            <p:ph type="body" idx="1"/>
          </p:nvPr>
        </p:nvPicPr>
        <p:blipFill rotWithShape="1">
          <a:blip r:embed="rId3">
            <a:alphaModFix/>
          </a:blip>
          <a:srcRect/>
          <a:stretch/>
        </p:blipFill>
        <p:spPr>
          <a:xfrm>
            <a:off x="243794" y="247189"/>
            <a:ext cx="864458" cy="679911"/>
          </a:xfrm>
          <a:prstGeom prst="round2DiagRect">
            <a:avLst>
              <a:gd name="adj1" fmla="val 16667"/>
              <a:gd name="adj2" fmla="val 0"/>
            </a:avLst>
          </a:prstGeom>
          <a:noFill/>
          <a:ln w="88900" cap="sq" cmpd="sng">
            <a:solidFill>
              <a:srgbClr val="FFFFFF"/>
            </a:solidFill>
            <a:prstDash val="solid"/>
            <a:miter lim="800000"/>
            <a:headEnd type="none" w="sm" len="sm"/>
            <a:tailEnd type="none" w="sm" len="sm"/>
          </a:ln>
          <a:effectLst>
            <a:outerShdw blurRad="254000" algn="tl" rotWithShape="0">
              <a:srgbClr val="000000">
                <a:alpha val="42352"/>
              </a:srgbClr>
            </a:outerShdw>
          </a:effectLst>
        </p:spPr>
      </p:pic>
      <p:sp>
        <p:nvSpPr>
          <p:cNvPr id="119" name="Google Shape;119;p11"/>
          <p:cNvSpPr txBox="1"/>
          <p:nvPr/>
        </p:nvSpPr>
        <p:spPr>
          <a:xfrm>
            <a:off x="3232215" y="6262042"/>
            <a:ext cx="6253214" cy="46166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GB" sz="2400" b="1" i="1" u="none" strike="noStrike" kern="0" cap="none" spc="0" normalizeH="0" baseline="0" noProof="0">
                <a:ln>
                  <a:noFill/>
                </a:ln>
                <a:solidFill>
                  <a:srgbClr val="BE8AF2"/>
                </a:solidFill>
                <a:effectLst/>
                <a:uLnTx/>
                <a:uFillTx/>
                <a:latin typeface="Calibri"/>
                <a:ea typeface="Calibri"/>
                <a:cs typeface="Calibri"/>
                <a:sym typeface="Calibri"/>
              </a:rPr>
              <a:t>Ladybrook - Learning without Limits</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graphicFrame>
        <p:nvGraphicFramePr>
          <p:cNvPr id="120" name="Google Shape;120;p11"/>
          <p:cNvGraphicFramePr/>
          <p:nvPr/>
        </p:nvGraphicFramePr>
        <p:xfrm>
          <a:off x="1488842" y="1337977"/>
          <a:ext cx="8953025" cy="4954205"/>
        </p:xfrm>
        <a:graphic>
          <a:graphicData uri="http://schemas.openxmlformats.org/drawingml/2006/table">
            <a:tbl>
              <a:tblPr firstRow="1" bandRow="1">
                <a:noFill/>
              </a:tblPr>
              <a:tblGrid>
                <a:gridCol w="3736300">
                  <a:extLst>
                    <a:ext uri="{9D8B030D-6E8A-4147-A177-3AD203B41FA5}">
                      <a16:colId xmlns:a16="http://schemas.microsoft.com/office/drawing/2014/main" val="20000"/>
                    </a:ext>
                  </a:extLst>
                </a:gridCol>
                <a:gridCol w="2217875">
                  <a:extLst>
                    <a:ext uri="{9D8B030D-6E8A-4147-A177-3AD203B41FA5}">
                      <a16:colId xmlns:a16="http://schemas.microsoft.com/office/drawing/2014/main" val="20001"/>
                    </a:ext>
                  </a:extLst>
                </a:gridCol>
                <a:gridCol w="2998850">
                  <a:extLst>
                    <a:ext uri="{9D8B030D-6E8A-4147-A177-3AD203B41FA5}">
                      <a16:colId xmlns:a16="http://schemas.microsoft.com/office/drawing/2014/main" val="20002"/>
                    </a:ext>
                  </a:extLst>
                </a:gridCol>
              </a:tblGrid>
              <a:tr h="841225">
                <a:tc>
                  <a:txBody>
                    <a:bodyPr/>
                    <a:lstStyle/>
                    <a:p>
                      <a:pPr marL="0" marR="0" lvl="0" indent="0" algn="l" rtl="0">
                        <a:lnSpc>
                          <a:spcPct val="100000"/>
                        </a:lnSpc>
                        <a:spcBef>
                          <a:spcPts val="0"/>
                        </a:spcBef>
                        <a:spcAft>
                          <a:spcPts val="0"/>
                        </a:spcAft>
                        <a:buClr>
                          <a:srgbClr val="000000"/>
                        </a:buClr>
                        <a:buSzPts val="2400"/>
                        <a:buFont typeface="Arial"/>
                        <a:buNone/>
                      </a:pPr>
                      <a:r>
                        <a:rPr lang="en-GB" sz="2400" u="none" strike="noStrike" cap="none"/>
                        <a:t>DATE</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en-GB" sz="2400" u="none" strike="noStrike" cap="none"/>
                        <a:t>TIME</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chemeClr val="dk1"/>
                        </a:buClr>
                        <a:buSzPts val="2400"/>
                        <a:buFont typeface="Calibri"/>
                        <a:buNone/>
                      </a:pPr>
                      <a:r>
                        <a:rPr lang="en-GB" sz="2400" u="none" strike="noStrike" cap="none"/>
                        <a:t>YEAR GROUP</a:t>
                      </a:r>
                      <a:endParaRPr sz="1400" u="none" strike="noStrike" cap="none"/>
                    </a:p>
                  </a:txBody>
                  <a:tcPr marL="91450" marR="91450" marT="45725" marB="45725"/>
                </a:tc>
                <a:extLst>
                  <a:ext uri="{0D108BD9-81ED-4DB2-BD59-A6C34878D82A}">
                    <a16:rowId xmlns:a16="http://schemas.microsoft.com/office/drawing/2014/main" val="10000"/>
                  </a:ext>
                </a:extLst>
              </a:tr>
              <a:tr h="487375">
                <a:tc>
                  <a:txBody>
                    <a:bodyPr/>
                    <a:lstStyle/>
                    <a:p>
                      <a:pPr marL="0" marR="0" lvl="0" indent="0" algn="l" rtl="0">
                        <a:lnSpc>
                          <a:spcPct val="100000"/>
                        </a:lnSpc>
                        <a:spcBef>
                          <a:spcPts val="0"/>
                        </a:spcBef>
                        <a:spcAft>
                          <a:spcPts val="0"/>
                        </a:spcAft>
                        <a:buClr>
                          <a:srgbClr val="000000"/>
                        </a:buClr>
                        <a:buSzPts val="2400"/>
                        <a:buFont typeface="Arial"/>
                        <a:buNone/>
                      </a:pPr>
                      <a:r>
                        <a:rPr lang="en-GB" sz="2400" b="1" u="none" strike="noStrike" cap="none"/>
                        <a:t>Wednesday </a:t>
                      </a:r>
                      <a:r>
                        <a:rPr lang="en-GB" sz="2400" b="1"/>
                        <a:t>26th March</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en-GB" sz="2400" u="none" strike="noStrike" cap="none"/>
                        <a:t>2.30pm</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en-GB" sz="2400" u="none" strike="noStrike" cap="none"/>
                        <a:t>Year 4</a:t>
                      </a:r>
                      <a:endParaRPr sz="1400" u="none" strike="noStrike" cap="none"/>
                    </a:p>
                  </a:txBody>
                  <a:tcPr marL="91450" marR="91450" marT="45725" marB="45725"/>
                </a:tc>
                <a:extLst>
                  <a:ext uri="{0D108BD9-81ED-4DB2-BD59-A6C34878D82A}">
                    <a16:rowId xmlns:a16="http://schemas.microsoft.com/office/drawing/2014/main" val="10001"/>
                  </a:ext>
                </a:extLst>
              </a:tr>
              <a:tr h="487375">
                <a:tc>
                  <a:txBody>
                    <a:bodyPr/>
                    <a:lstStyle/>
                    <a:p>
                      <a:pPr marL="0" marR="0" lvl="0" indent="0" algn="l" rtl="0">
                        <a:lnSpc>
                          <a:spcPct val="100000"/>
                        </a:lnSpc>
                        <a:spcBef>
                          <a:spcPts val="0"/>
                        </a:spcBef>
                        <a:spcAft>
                          <a:spcPts val="0"/>
                        </a:spcAft>
                        <a:buClr>
                          <a:srgbClr val="000000"/>
                        </a:buClr>
                        <a:buSzPts val="2400"/>
                        <a:buFont typeface="Arial"/>
                        <a:buNone/>
                      </a:pPr>
                      <a:r>
                        <a:rPr lang="en-GB" sz="2400" b="0" u="none" strike="noStrike" cap="none"/>
                        <a:t>Thursday </a:t>
                      </a:r>
                      <a:r>
                        <a:rPr lang="en-GB" sz="2400"/>
                        <a:t>28th November</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chemeClr val="dk1"/>
                        </a:buClr>
                        <a:buSzPts val="2400"/>
                        <a:buFont typeface="Calibri"/>
                        <a:buNone/>
                      </a:pPr>
                      <a:r>
                        <a:rPr lang="en-GB" sz="2400" u="none" strike="noStrike" cap="none"/>
                        <a:t>2.30pm</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en-GB" sz="2400" u="none" strike="noStrike" cap="none"/>
                        <a:t>Year 5</a:t>
                      </a:r>
                      <a:endParaRPr sz="1400" u="none" strike="noStrike" cap="none"/>
                    </a:p>
                  </a:txBody>
                  <a:tcPr marL="91450" marR="91450" marT="45725" marB="45725"/>
                </a:tc>
                <a:extLst>
                  <a:ext uri="{0D108BD9-81ED-4DB2-BD59-A6C34878D82A}">
                    <a16:rowId xmlns:a16="http://schemas.microsoft.com/office/drawing/2014/main" val="10002"/>
                  </a:ext>
                </a:extLst>
              </a:tr>
              <a:tr h="487375">
                <a:tc>
                  <a:txBody>
                    <a:bodyPr/>
                    <a:lstStyle/>
                    <a:p>
                      <a:pPr marL="0" marR="0" lvl="0" indent="0" algn="l" rtl="0">
                        <a:lnSpc>
                          <a:spcPct val="100000"/>
                        </a:lnSpc>
                        <a:spcBef>
                          <a:spcPts val="0"/>
                        </a:spcBef>
                        <a:spcAft>
                          <a:spcPts val="0"/>
                        </a:spcAft>
                        <a:buClr>
                          <a:srgbClr val="000000"/>
                        </a:buClr>
                        <a:buSzPts val="2400"/>
                        <a:buFont typeface="Arial"/>
                        <a:buNone/>
                      </a:pPr>
                      <a:r>
                        <a:rPr lang="en-GB" sz="2400" u="none" strike="noStrike" cap="none"/>
                        <a:t>Thursday </a:t>
                      </a:r>
                      <a:r>
                        <a:rPr lang="en-GB" sz="2400"/>
                        <a:t>30th January</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chemeClr val="dk1"/>
                        </a:buClr>
                        <a:buSzPts val="2400"/>
                        <a:buFont typeface="Calibri"/>
                        <a:buNone/>
                      </a:pPr>
                      <a:r>
                        <a:rPr lang="en-GB" sz="2400" u="none" strike="noStrike" cap="none"/>
                        <a:t>2.30pm</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en-GB" sz="2400" u="none" strike="noStrike" cap="none"/>
                        <a:t>Year 2</a:t>
                      </a:r>
                      <a:endParaRPr sz="1400" u="none" strike="noStrike" cap="none"/>
                    </a:p>
                  </a:txBody>
                  <a:tcPr marL="91450" marR="91450" marT="45725" marB="45725"/>
                </a:tc>
                <a:extLst>
                  <a:ext uri="{0D108BD9-81ED-4DB2-BD59-A6C34878D82A}">
                    <a16:rowId xmlns:a16="http://schemas.microsoft.com/office/drawing/2014/main" val="10003"/>
                  </a:ext>
                </a:extLst>
              </a:tr>
              <a:tr h="487375">
                <a:tc>
                  <a:txBody>
                    <a:bodyPr/>
                    <a:lstStyle/>
                    <a:p>
                      <a:pPr marL="0" marR="0" lvl="0" indent="0" algn="l" rtl="0">
                        <a:lnSpc>
                          <a:spcPct val="100000"/>
                        </a:lnSpc>
                        <a:spcBef>
                          <a:spcPts val="0"/>
                        </a:spcBef>
                        <a:spcAft>
                          <a:spcPts val="0"/>
                        </a:spcAft>
                        <a:buClr>
                          <a:srgbClr val="000000"/>
                        </a:buClr>
                        <a:buSzPts val="2400"/>
                        <a:buFont typeface="Arial"/>
                        <a:buNone/>
                      </a:pPr>
                      <a:r>
                        <a:rPr lang="en-GB" sz="2400" u="none" strike="noStrike" cap="none"/>
                        <a:t>Thursday </a:t>
                      </a:r>
                      <a:r>
                        <a:rPr lang="en-GB" sz="2400"/>
                        <a:t>22nd May</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chemeClr val="dk1"/>
                        </a:buClr>
                        <a:buSzPts val="2400"/>
                        <a:buFont typeface="Calibri"/>
                        <a:buNone/>
                      </a:pPr>
                      <a:r>
                        <a:rPr lang="en-GB" sz="2400" u="none" strike="noStrike" cap="none"/>
                        <a:t>2.30pm</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en-GB" sz="2400" u="none" strike="noStrike" cap="none"/>
                        <a:t>Year 1</a:t>
                      </a:r>
                      <a:endParaRPr sz="1400" u="none" strike="noStrike" cap="none"/>
                    </a:p>
                  </a:txBody>
                  <a:tcPr marL="91450" marR="91450" marT="45725" marB="45725"/>
                </a:tc>
                <a:extLst>
                  <a:ext uri="{0D108BD9-81ED-4DB2-BD59-A6C34878D82A}">
                    <a16:rowId xmlns:a16="http://schemas.microsoft.com/office/drawing/2014/main" val="10004"/>
                  </a:ext>
                </a:extLst>
              </a:tr>
              <a:tr h="487375">
                <a:tc>
                  <a:txBody>
                    <a:bodyPr/>
                    <a:lstStyle/>
                    <a:p>
                      <a:pPr marL="0" marR="0" lvl="0" indent="0" algn="l" rtl="0">
                        <a:lnSpc>
                          <a:spcPct val="100000"/>
                        </a:lnSpc>
                        <a:spcBef>
                          <a:spcPts val="0"/>
                        </a:spcBef>
                        <a:spcAft>
                          <a:spcPts val="0"/>
                        </a:spcAft>
                        <a:buClr>
                          <a:srgbClr val="000000"/>
                        </a:buClr>
                        <a:buSzPts val="2400"/>
                        <a:buFont typeface="Arial"/>
                        <a:buNone/>
                      </a:pPr>
                      <a:r>
                        <a:rPr lang="en-GB" sz="2400" u="none" strike="noStrike" cap="none"/>
                        <a:t>Thursday </a:t>
                      </a:r>
                      <a:r>
                        <a:rPr lang="en-GB" sz="2400"/>
                        <a:t>26th June</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chemeClr val="dk1"/>
                        </a:buClr>
                        <a:buSzPts val="2400"/>
                        <a:buFont typeface="Calibri"/>
                        <a:buNone/>
                      </a:pPr>
                      <a:r>
                        <a:rPr lang="en-GB" sz="2400" u="none" strike="noStrike" cap="none"/>
                        <a:t>2.30pm</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en-GB" sz="2400" u="none" strike="noStrike" cap="none"/>
                        <a:t>Year 3</a:t>
                      </a:r>
                      <a:endParaRPr sz="1400" u="none" strike="noStrike" cap="none"/>
                    </a:p>
                  </a:txBody>
                  <a:tcPr marL="91450" marR="91450" marT="45725" marB="45725"/>
                </a:tc>
                <a:extLst>
                  <a:ext uri="{0D108BD9-81ED-4DB2-BD59-A6C34878D82A}">
                    <a16:rowId xmlns:a16="http://schemas.microsoft.com/office/drawing/2014/main" val="10005"/>
                  </a:ext>
                </a:extLst>
              </a:tr>
              <a:tr h="487375">
                <a:tc>
                  <a:txBody>
                    <a:bodyPr/>
                    <a:lstStyle/>
                    <a:p>
                      <a:pPr marL="0" marR="0" lvl="0" indent="0" algn="l" rtl="0">
                        <a:lnSpc>
                          <a:spcPct val="100000"/>
                        </a:lnSpc>
                        <a:spcBef>
                          <a:spcPts val="0"/>
                        </a:spcBef>
                        <a:spcAft>
                          <a:spcPts val="0"/>
                        </a:spcAft>
                        <a:buClr>
                          <a:srgbClr val="000000"/>
                        </a:buClr>
                        <a:buSzPts val="2400"/>
                        <a:buFont typeface="Arial"/>
                        <a:buNone/>
                      </a:pPr>
                      <a:r>
                        <a:rPr lang="en-GB" sz="2400"/>
                        <a:t>Wednesday 2nd July</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chemeClr val="dk1"/>
                        </a:buClr>
                        <a:buSzPts val="2400"/>
                        <a:buFont typeface="Calibri"/>
                        <a:buNone/>
                      </a:pPr>
                      <a:r>
                        <a:rPr lang="en-GB" sz="2400" u="none" strike="noStrike" cap="none"/>
                        <a:t>2.30pm</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en-GB" sz="2400" u="none" strike="noStrike" cap="none"/>
                        <a:t>Reception</a:t>
                      </a:r>
                      <a:endParaRPr sz="1400" u="none" strike="noStrike" cap="none"/>
                    </a:p>
                  </a:txBody>
                  <a:tcPr marL="91450" marR="91450" marT="45725" marB="45725"/>
                </a:tc>
                <a:extLst>
                  <a:ext uri="{0D108BD9-81ED-4DB2-BD59-A6C34878D82A}">
                    <a16:rowId xmlns:a16="http://schemas.microsoft.com/office/drawing/2014/main" val="10006"/>
                  </a:ext>
                </a:extLst>
              </a:tr>
              <a:tr h="487375">
                <a:tc>
                  <a:txBody>
                    <a:bodyPr/>
                    <a:lstStyle/>
                    <a:p>
                      <a:pPr marL="0" marR="0" lvl="0" indent="0" algn="l" rtl="0">
                        <a:lnSpc>
                          <a:spcPct val="100000"/>
                        </a:lnSpc>
                        <a:spcBef>
                          <a:spcPts val="0"/>
                        </a:spcBef>
                        <a:spcAft>
                          <a:spcPts val="0"/>
                        </a:spcAft>
                        <a:buClr>
                          <a:srgbClr val="000000"/>
                        </a:buClr>
                        <a:buSzPts val="2400"/>
                        <a:buFont typeface="Arial"/>
                        <a:buNone/>
                      </a:pPr>
                      <a:r>
                        <a:rPr lang="en-GB" sz="2400" b="1" u="none" strike="noStrike" cap="none"/>
                        <a:t>Thursday </a:t>
                      </a:r>
                      <a:r>
                        <a:rPr lang="en-GB" sz="2400" b="0" u="none" strike="noStrike" cap="none"/>
                        <a:t>2</a:t>
                      </a:r>
                      <a:r>
                        <a:rPr lang="en-GB" sz="2400"/>
                        <a:t>4</a:t>
                      </a:r>
                      <a:r>
                        <a:rPr lang="en-GB" sz="2400" b="0" u="none" strike="noStrike" cap="none" baseline="30000"/>
                        <a:t>th</a:t>
                      </a:r>
                      <a:r>
                        <a:rPr lang="en-GB" sz="2400" b="0" u="none" strike="noStrike" cap="none"/>
                        <a:t> July</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en-GB" sz="2400" b="1" u="none" strike="noStrike" cap="none"/>
                        <a:t>9.30am + coffee / </a:t>
                      </a:r>
                      <a:r>
                        <a:rPr lang="en-GB" sz="2400" b="1"/>
                        <a:t>O</a:t>
                      </a:r>
                      <a:r>
                        <a:rPr lang="en-GB" sz="2400" b="1" u="none" strike="noStrike" cap="none"/>
                        <a:t>pen </a:t>
                      </a:r>
                      <a:r>
                        <a:rPr lang="en-GB" sz="2400" b="1"/>
                        <a:t>morning</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en-GB" sz="2400" u="none" strike="noStrike" cap="none"/>
                        <a:t>Year 6</a:t>
                      </a:r>
                      <a:endParaRPr sz="1400" u="none" strike="noStrike" cap="none"/>
                    </a:p>
                  </a:txBody>
                  <a:tcPr marL="91450" marR="91450" marT="45725" marB="45725"/>
                </a:tc>
                <a:extLst>
                  <a:ext uri="{0D108BD9-81ED-4DB2-BD59-A6C34878D82A}">
                    <a16:rowId xmlns:a16="http://schemas.microsoft.com/office/drawing/2014/main" val="10007"/>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25"/>
        <p:cNvGrpSpPr/>
        <p:nvPr/>
      </p:nvGrpSpPr>
      <p:grpSpPr>
        <a:xfrm>
          <a:off x="0" y="0"/>
          <a:ext cx="0" cy="0"/>
          <a:chOff x="0" y="0"/>
          <a:chExt cx="0" cy="0"/>
        </a:xfrm>
      </p:grpSpPr>
      <p:sp>
        <p:nvSpPr>
          <p:cNvPr id="126" name="Google Shape;126;p13"/>
          <p:cNvSpPr txBox="1">
            <a:spLocks noGrp="1"/>
          </p:cNvSpPr>
          <p:nvPr>
            <p:ph type="title"/>
          </p:nvPr>
        </p:nvSpPr>
        <p:spPr>
          <a:xfrm>
            <a:off x="1062107" y="14056"/>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alibri"/>
              <a:buNone/>
            </a:pPr>
            <a:r>
              <a:rPr lang="en-GB" b="1"/>
              <a:t>Additional Opportunities for juniors</a:t>
            </a:r>
            <a:endParaRPr/>
          </a:p>
        </p:txBody>
      </p:sp>
      <p:pic>
        <p:nvPicPr>
          <p:cNvPr id="127" name="Google Shape;127;p13"/>
          <p:cNvPicPr preferRelativeResize="0">
            <a:picLocks noGrp="1"/>
          </p:cNvPicPr>
          <p:nvPr>
            <p:ph type="body" idx="1"/>
          </p:nvPr>
        </p:nvPicPr>
        <p:blipFill rotWithShape="1">
          <a:blip r:embed="rId3">
            <a:alphaModFix/>
          </a:blip>
          <a:srcRect/>
          <a:stretch/>
        </p:blipFill>
        <p:spPr>
          <a:xfrm>
            <a:off x="243794" y="247189"/>
            <a:ext cx="864458" cy="679911"/>
          </a:xfrm>
          <a:prstGeom prst="round2DiagRect">
            <a:avLst>
              <a:gd name="adj1" fmla="val 16667"/>
              <a:gd name="adj2" fmla="val 0"/>
            </a:avLst>
          </a:prstGeom>
          <a:noFill/>
          <a:ln w="88900" cap="sq" cmpd="sng">
            <a:solidFill>
              <a:srgbClr val="FFFFFF"/>
            </a:solidFill>
            <a:prstDash val="solid"/>
            <a:miter lim="800000"/>
            <a:headEnd type="none" w="sm" len="sm"/>
            <a:tailEnd type="none" w="sm" len="sm"/>
          </a:ln>
          <a:effectLst>
            <a:outerShdw blurRad="254000" algn="tl" rotWithShape="0">
              <a:srgbClr val="000000">
                <a:alpha val="42352"/>
              </a:srgbClr>
            </a:outerShdw>
          </a:effectLst>
        </p:spPr>
      </p:pic>
      <p:sp>
        <p:nvSpPr>
          <p:cNvPr id="128" name="Google Shape;128;p13"/>
          <p:cNvSpPr txBox="1"/>
          <p:nvPr/>
        </p:nvSpPr>
        <p:spPr>
          <a:xfrm>
            <a:off x="3232215" y="6262042"/>
            <a:ext cx="6253214" cy="46166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GB" sz="2400" b="1" i="1" u="none" strike="noStrike" kern="0" cap="none" spc="0" normalizeH="0" baseline="0" noProof="0">
                <a:ln>
                  <a:noFill/>
                </a:ln>
                <a:solidFill>
                  <a:srgbClr val="BE8AF2"/>
                </a:solidFill>
                <a:effectLst/>
                <a:uLnTx/>
                <a:uFillTx/>
                <a:latin typeface="Calibri"/>
                <a:ea typeface="Calibri"/>
                <a:cs typeface="Calibri"/>
                <a:sym typeface="Calibri"/>
              </a:rPr>
              <a:t>Ladybrook - Learning without Limits</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129" name="Google Shape;129;p13"/>
          <p:cNvPicPr preferRelativeResize="0"/>
          <p:nvPr/>
        </p:nvPicPr>
        <p:blipFill rotWithShape="1">
          <a:blip r:embed="rId4">
            <a:alphaModFix/>
          </a:blip>
          <a:srcRect/>
          <a:stretch/>
        </p:blipFill>
        <p:spPr>
          <a:xfrm>
            <a:off x="8396357" y="1510250"/>
            <a:ext cx="3181350" cy="3181350"/>
          </a:xfrm>
          <a:prstGeom prst="rect">
            <a:avLst/>
          </a:prstGeom>
          <a:noFill/>
          <a:ln>
            <a:noFill/>
          </a:ln>
        </p:spPr>
      </p:pic>
      <p:pic>
        <p:nvPicPr>
          <p:cNvPr id="130" name="Google Shape;130;p13"/>
          <p:cNvPicPr preferRelativeResize="0"/>
          <p:nvPr/>
        </p:nvPicPr>
        <p:blipFill rotWithShape="1">
          <a:blip r:embed="rId5">
            <a:alphaModFix/>
          </a:blip>
          <a:srcRect/>
          <a:stretch/>
        </p:blipFill>
        <p:spPr>
          <a:xfrm>
            <a:off x="5408612" y="2312179"/>
            <a:ext cx="2847975" cy="3781425"/>
          </a:xfrm>
          <a:prstGeom prst="rect">
            <a:avLst/>
          </a:prstGeom>
          <a:noFill/>
          <a:ln>
            <a:noFill/>
          </a:ln>
        </p:spPr>
      </p:pic>
      <p:grpSp>
        <p:nvGrpSpPr>
          <p:cNvPr id="131" name="Google Shape;131;p13"/>
          <p:cNvGrpSpPr/>
          <p:nvPr/>
        </p:nvGrpSpPr>
        <p:grpSpPr>
          <a:xfrm>
            <a:off x="801258" y="1268362"/>
            <a:ext cx="4154198" cy="5219234"/>
            <a:chOff x="6680" y="0"/>
            <a:chExt cx="4154198" cy="5219234"/>
          </a:xfrm>
        </p:grpSpPr>
        <p:sp>
          <p:nvSpPr>
            <p:cNvPr id="132" name="Google Shape;132;p13"/>
            <p:cNvSpPr/>
            <p:nvPr/>
          </p:nvSpPr>
          <p:spPr>
            <a:xfrm flipH="1">
              <a:off x="6680" y="0"/>
              <a:ext cx="4154198" cy="5219234"/>
            </a:xfrm>
            <a:prstGeom prst="roundRect">
              <a:avLst>
                <a:gd name="adj" fmla="val 10000"/>
              </a:avLst>
            </a:prstGeom>
            <a:solidFill>
              <a:srgbClr val="933EE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33" name="Google Shape;133;p13"/>
            <p:cNvSpPr txBox="1"/>
            <p:nvPr/>
          </p:nvSpPr>
          <p:spPr>
            <a:xfrm>
              <a:off x="128352" y="121672"/>
              <a:ext cx="3910854" cy="4975890"/>
            </a:xfrm>
            <a:prstGeom prst="rect">
              <a:avLst/>
            </a:prstGeom>
            <a:noFill/>
            <a:ln>
              <a:noFill/>
            </a:ln>
          </p:spPr>
          <p:txBody>
            <a:bodyPr spcFirstLastPara="1" wrap="square" lIns="15225" tIns="15225" rIns="15225" bIns="15225" anchor="ctr" anchorCtr="0">
              <a:noAutofit/>
            </a:bodyPr>
            <a:lstStyle/>
            <a:p>
              <a:pPr marL="0" marR="0" lvl="0" indent="0" algn="ctr" defTabSz="914400" rtl="0" eaLnBrk="1" fontAlgn="auto" latinLnBrk="0" hangingPunct="1">
                <a:lnSpc>
                  <a:spcPct val="90000"/>
                </a:lnSpc>
                <a:spcBef>
                  <a:spcPts val="0"/>
                </a:spcBef>
                <a:spcAft>
                  <a:spcPts val="0"/>
                </a:spcAft>
                <a:buClr>
                  <a:srgbClr val="FFFFFF"/>
                </a:buClr>
                <a:buSzPts val="2400"/>
                <a:buFont typeface="Calibri"/>
                <a:buNone/>
                <a:tabLst/>
                <a:defRPr/>
              </a:pPr>
              <a:r>
                <a:rPr kumimoji="0" lang="en-GB" sz="2400" b="1" i="0" u="none" strike="noStrike" kern="0" cap="none" spc="0" normalizeH="0" baseline="0" noProof="0">
                  <a:ln>
                    <a:noFill/>
                  </a:ln>
                  <a:solidFill>
                    <a:srgbClr val="FFFFFF"/>
                  </a:solidFill>
                  <a:effectLst/>
                  <a:uLnTx/>
                  <a:uFillTx/>
                  <a:latin typeface="Calibri"/>
                  <a:ea typeface="Calibri"/>
                  <a:cs typeface="Calibri"/>
                  <a:sym typeface="Calibri"/>
                </a:rPr>
                <a:t>Cross Country</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840"/>
                </a:spcBef>
                <a:spcAft>
                  <a:spcPts val="0"/>
                </a:spcAft>
                <a:buClr>
                  <a:srgbClr val="FFFFFF"/>
                </a:buClr>
                <a:buSzPts val="2400"/>
                <a:buFont typeface="Calibri"/>
                <a:buNone/>
                <a:tabLst/>
                <a:defRPr/>
              </a:pPr>
              <a:r>
                <a:rPr kumimoji="0" lang="en-GB" sz="2400" b="1" i="0" u="none" strike="noStrike" kern="0" cap="none" spc="0" normalizeH="0" baseline="0" noProof="0">
                  <a:ln>
                    <a:noFill/>
                  </a:ln>
                  <a:solidFill>
                    <a:srgbClr val="FFFFFF"/>
                  </a:solidFill>
                  <a:effectLst/>
                  <a:uLnTx/>
                  <a:uFillTx/>
                  <a:latin typeface="Calibri"/>
                  <a:ea typeface="Calibri"/>
                  <a:cs typeface="Calibri"/>
                  <a:sym typeface="Calibri"/>
                </a:rPr>
                <a:t>Woodbank Park</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840"/>
                </a:spcBef>
                <a:spcAft>
                  <a:spcPts val="0"/>
                </a:spcAft>
                <a:buClr>
                  <a:srgbClr val="FFFFFF"/>
                </a:buClr>
                <a:buSzPts val="2400"/>
                <a:buFont typeface="Calibri"/>
                <a:buNone/>
                <a:tabLst/>
                <a:defRPr/>
              </a:pPr>
              <a:r>
                <a:rPr kumimoji="0" lang="en-GB" sz="2400" b="0" i="0" u="none" strike="noStrike" kern="0" cap="none" spc="0" normalizeH="0" baseline="0" noProof="0">
                  <a:ln>
                    <a:noFill/>
                  </a:ln>
                  <a:solidFill>
                    <a:srgbClr val="FFFFFF"/>
                  </a:solidFill>
                  <a:effectLst/>
                  <a:uLnTx/>
                  <a:uFillTx/>
                  <a:latin typeface="Calibri"/>
                  <a:ea typeface="Calibri"/>
                  <a:cs typeface="Calibri"/>
                  <a:sym typeface="Calibri"/>
                </a:rPr>
                <a:t>Monthly (Sept – March)</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840"/>
                </a:spcBef>
                <a:spcAft>
                  <a:spcPts val="0"/>
                </a:spcAft>
                <a:buClr>
                  <a:srgbClr val="FFFFFF"/>
                </a:buClr>
                <a:buSzPts val="2400"/>
                <a:buFont typeface="Calibri"/>
                <a:buNone/>
                <a:tabLst/>
                <a:defRPr/>
              </a:pPr>
              <a:r>
                <a:rPr kumimoji="0" lang="en-GB" sz="2400" b="0" i="0" u="none" strike="noStrike" kern="0" cap="none" spc="0" normalizeH="0" baseline="0" noProof="0">
                  <a:ln>
                    <a:noFill/>
                  </a:ln>
                  <a:solidFill>
                    <a:srgbClr val="FFFFFF"/>
                  </a:solidFill>
                  <a:effectLst/>
                  <a:uLnTx/>
                  <a:uFillTx/>
                  <a:latin typeface="Calibri"/>
                  <a:ea typeface="Calibri"/>
                  <a:cs typeface="Calibri"/>
                  <a:sym typeface="Calibri"/>
                </a:rPr>
                <a:t>Starts Saturday 21st September </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840"/>
                </a:spcBef>
                <a:spcAft>
                  <a:spcPts val="0"/>
                </a:spcAft>
                <a:buClr>
                  <a:srgbClr val="FFFFFF"/>
                </a:buClr>
                <a:buSzPts val="2400"/>
                <a:buFont typeface="Calibri"/>
                <a:buNone/>
                <a:tabLst/>
                <a:defRPr/>
              </a:pPr>
              <a:r>
                <a:rPr kumimoji="0" lang="en-GB" sz="2400" b="0" i="0" u="none" strike="noStrike" kern="0" cap="none" spc="0" normalizeH="0" baseline="0" noProof="0">
                  <a:ln>
                    <a:noFill/>
                  </a:ln>
                  <a:solidFill>
                    <a:srgbClr val="FFFFFF"/>
                  </a:solidFill>
                  <a:effectLst/>
                  <a:uLnTx/>
                  <a:uFillTx/>
                  <a:latin typeface="Calibri"/>
                  <a:ea typeface="Calibri"/>
                  <a:cs typeface="Calibri"/>
                  <a:sym typeface="Calibri"/>
                </a:rPr>
                <a:t>Y3/4 girls 10.30am</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840"/>
                </a:spcBef>
                <a:spcAft>
                  <a:spcPts val="0"/>
                </a:spcAft>
                <a:buClr>
                  <a:srgbClr val="FFFFFF"/>
                </a:buClr>
                <a:buSzPts val="2400"/>
                <a:buFont typeface="Calibri"/>
                <a:buNone/>
                <a:tabLst/>
                <a:defRPr/>
              </a:pPr>
              <a:r>
                <a:rPr kumimoji="0" lang="en-GB" sz="2400" b="0" i="0" u="none" strike="noStrike" kern="0" cap="none" spc="0" normalizeH="0" baseline="0" noProof="0">
                  <a:ln>
                    <a:noFill/>
                  </a:ln>
                  <a:solidFill>
                    <a:srgbClr val="FFFFFF"/>
                  </a:solidFill>
                  <a:effectLst/>
                  <a:uLnTx/>
                  <a:uFillTx/>
                  <a:latin typeface="Calibri"/>
                  <a:ea typeface="Calibri"/>
                  <a:cs typeface="Calibri"/>
                  <a:sym typeface="Calibri"/>
                </a:rPr>
                <a:t>Y3/4 boys 10.45am</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840"/>
                </a:spcBef>
                <a:spcAft>
                  <a:spcPts val="0"/>
                </a:spcAft>
                <a:buClr>
                  <a:srgbClr val="FFFFFF"/>
                </a:buClr>
                <a:buSzPts val="2400"/>
                <a:buFont typeface="Calibri"/>
                <a:buNone/>
                <a:tabLst/>
                <a:defRPr/>
              </a:pPr>
              <a:r>
                <a:rPr kumimoji="0" lang="en-GB" sz="2400" b="0" i="0" u="none" strike="noStrike" kern="0" cap="none" spc="0" normalizeH="0" baseline="0" noProof="0">
                  <a:ln>
                    <a:noFill/>
                  </a:ln>
                  <a:solidFill>
                    <a:srgbClr val="FFFFFF"/>
                  </a:solidFill>
                  <a:effectLst/>
                  <a:uLnTx/>
                  <a:uFillTx/>
                  <a:latin typeface="Calibri"/>
                  <a:ea typeface="Calibri"/>
                  <a:cs typeface="Calibri"/>
                  <a:sym typeface="Calibri"/>
                </a:rPr>
                <a:t>Y5/6 girls 11.00am</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840"/>
                </a:spcBef>
                <a:spcAft>
                  <a:spcPts val="0"/>
                </a:spcAft>
                <a:buClr>
                  <a:srgbClr val="FFFFFF"/>
                </a:buClr>
                <a:buSzPts val="2400"/>
                <a:buFont typeface="Calibri"/>
                <a:buNone/>
                <a:tabLst/>
                <a:defRPr/>
              </a:pPr>
              <a:r>
                <a:rPr kumimoji="0" lang="en-GB" sz="2400" b="0" i="0" u="none" strike="noStrike" kern="0" cap="none" spc="0" normalizeH="0" baseline="0" noProof="0">
                  <a:ln>
                    <a:noFill/>
                  </a:ln>
                  <a:solidFill>
                    <a:srgbClr val="FFFFFF"/>
                  </a:solidFill>
                  <a:effectLst/>
                  <a:uLnTx/>
                  <a:uFillTx/>
                  <a:latin typeface="Calibri"/>
                  <a:ea typeface="Calibri"/>
                  <a:cs typeface="Calibri"/>
                  <a:sym typeface="Calibri"/>
                </a:rPr>
                <a:t>Y5/6 boys 11.15am</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840"/>
                </a:spcBef>
                <a:spcAft>
                  <a:spcPts val="0"/>
                </a:spcAft>
                <a:buClr>
                  <a:srgbClr val="FFFFFF"/>
                </a:buClr>
                <a:buSzPts val="2400"/>
                <a:buFont typeface="Calibri"/>
                <a:buNone/>
                <a:tabLst/>
                <a:defRPr/>
              </a:pPr>
              <a:r>
                <a:rPr kumimoji="0" lang="en-GB" sz="2400" b="1" i="0" u="none" strike="noStrike" kern="0" cap="none" spc="0" normalizeH="0" baseline="0" noProof="0">
                  <a:ln>
                    <a:noFill/>
                  </a:ln>
                  <a:solidFill>
                    <a:srgbClr val="FFFFFF"/>
                  </a:solidFill>
                  <a:effectLst/>
                  <a:uLnTx/>
                  <a:uFillTx/>
                  <a:latin typeface="Calibri"/>
                  <a:ea typeface="Calibri"/>
                  <a:cs typeface="Calibri"/>
                  <a:sym typeface="Calibri"/>
                </a:rPr>
                <a:t>FREE for teams of 3 + </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840"/>
                </a:spcBef>
                <a:spcAft>
                  <a:spcPts val="0"/>
                </a:spcAft>
                <a:buClr>
                  <a:srgbClr val="FFFFFF"/>
                </a:buClr>
                <a:buSzPts val="2400"/>
                <a:buFont typeface="Calibri"/>
                <a:buNone/>
                <a:tabLst/>
                <a:defRPr/>
              </a:pPr>
              <a:r>
                <a:rPr kumimoji="0" lang="en-GB" sz="2400" b="0" i="0" u="none" strike="noStrike" kern="0" cap="none" spc="0" normalizeH="0" baseline="0" noProof="0">
                  <a:ln>
                    <a:noFill/>
                  </a:ln>
                  <a:solidFill>
                    <a:srgbClr val="FFFFFF"/>
                  </a:solidFill>
                  <a:effectLst/>
                  <a:uLnTx/>
                  <a:uFillTx/>
                  <a:latin typeface="Calibri"/>
                  <a:ea typeface="Calibri"/>
                  <a:cs typeface="Calibri"/>
                  <a:sym typeface="Calibri"/>
                </a:rPr>
                <a:t>(paid by school)</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840"/>
                </a:spcBef>
                <a:spcAft>
                  <a:spcPts val="0"/>
                </a:spcAft>
                <a:buClr>
                  <a:srgbClr val="000000"/>
                </a:buClr>
                <a:buSzPts val="1900"/>
                <a:buFont typeface="Calibri"/>
                <a:buNone/>
                <a:tabLst/>
                <a:defRPr/>
              </a:pPr>
              <a:endParaRPr kumimoji="0" sz="19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38"/>
        <p:cNvGrpSpPr/>
        <p:nvPr/>
      </p:nvGrpSpPr>
      <p:grpSpPr>
        <a:xfrm>
          <a:off x="0" y="0"/>
          <a:ext cx="0" cy="0"/>
          <a:chOff x="0" y="0"/>
          <a:chExt cx="0" cy="0"/>
        </a:xfrm>
      </p:grpSpPr>
      <p:sp>
        <p:nvSpPr>
          <p:cNvPr id="139" name="Google Shape;139;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alibri"/>
              <a:buNone/>
            </a:pPr>
            <a:r>
              <a:rPr lang="en-GB" b="1"/>
              <a:t>Additional Opportunities for juniors</a:t>
            </a:r>
            <a:endParaRPr/>
          </a:p>
        </p:txBody>
      </p:sp>
      <p:pic>
        <p:nvPicPr>
          <p:cNvPr id="140" name="Google Shape;140;p14"/>
          <p:cNvPicPr preferRelativeResize="0">
            <a:picLocks noGrp="1"/>
          </p:cNvPicPr>
          <p:nvPr>
            <p:ph type="body" idx="1"/>
          </p:nvPr>
        </p:nvPicPr>
        <p:blipFill rotWithShape="1">
          <a:blip r:embed="rId3">
            <a:alphaModFix/>
          </a:blip>
          <a:srcRect/>
          <a:stretch/>
        </p:blipFill>
        <p:spPr>
          <a:xfrm>
            <a:off x="243794" y="247189"/>
            <a:ext cx="864458" cy="679911"/>
          </a:xfrm>
          <a:prstGeom prst="round2DiagRect">
            <a:avLst>
              <a:gd name="adj1" fmla="val 16667"/>
              <a:gd name="adj2" fmla="val 0"/>
            </a:avLst>
          </a:prstGeom>
          <a:noFill/>
          <a:ln w="88900" cap="sq" cmpd="sng">
            <a:solidFill>
              <a:srgbClr val="FFFFFF"/>
            </a:solidFill>
            <a:prstDash val="solid"/>
            <a:miter lim="800000"/>
            <a:headEnd type="none" w="sm" len="sm"/>
            <a:tailEnd type="none" w="sm" len="sm"/>
          </a:ln>
          <a:effectLst>
            <a:outerShdw blurRad="254000" algn="tl" rotWithShape="0">
              <a:srgbClr val="000000">
                <a:alpha val="42352"/>
              </a:srgbClr>
            </a:outerShdw>
          </a:effectLst>
        </p:spPr>
      </p:pic>
      <p:sp>
        <p:nvSpPr>
          <p:cNvPr id="141" name="Google Shape;141;p14"/>
          <p:cNvSpPr txBox="1"/>
          <p:nvPr/>
        </p:nvSpPr>
        <p:spPr>
          <a:xfrm>
            <a:off x="3232215" y="6262042"/>
            <a:ext cx="6253214" cy="46166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GB" sz="2400" b="1" i="1" u="none" strike="noStrike" kern="0" cap="none" spc="0" normalizeH="0" baseline="0" noProof="0">
                <a:ln>
                  <a:noFill/>
                </a:ln>
                <a:solidFill>
                  <a:srgbClr val="BE8AF2"/>
                </a:solidFill>
                <a:effectLst/>
                <a:uLnTx/>
                <a:uFillTx/>
                <a:latin typeface="Calibri"/>
                <a:ea typeface="Calibri"/>
                <a:cs typeface="Calibri"/>
                <a:sym typeface="Calibri"/>
              </a:rPr>
              <a:t>Ladybrook - Learning without Limits</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grpSp>
        <p:nvGrpSpPr>
          <p:cNvPr id="142" name="Google Shape;142;p14"/>
          <p:cNvGrpSpPr/>
          <p:nvPr/>
        </p:nvGrpSpPr>
        <p:grpSpPr>
          <a:xfrm>
            <a:off x="794579" y="1544075"/>
            <a:ext cx="3584667" cy="4633748"/>
            <a:chOff x="0" y="0"/>
            <a:chExt cx="3584667" cy="4633748"/>
          </a:xfrm>
        </p:grpSpPr>
        <p:sp>
          <p:nvSpPr>
            <p:cNvPr id="143" name="Google Shape;143;p14"/>
            <p:cNvSpPr/>
            <p:nvPr/>
          </p:nvSpPr>
          <p:spPr>
            <a:xfrm flipH="1">
              <a:off x="0" y="0"/>
              <a:ext cx="3584667" cy="4633748"/>
            </a:xfrm>
            <a:prstGeom prst="roundRect">
              <a:avLst>
                <a:gd name="adj" fmla="val 10000"/>
              </a:avLst>
            </a:prstGeom>
            <a:solidFill>
              <a:srgbClr val="933EE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44" name="Google Shape;144;p14"/>
            <p:cNvSpPr txBox="1"/>
            <p:nvPr/>
          </p:nvSpPr>
          <p:spPr>
            <a:xfrm>
              <a:off x="104991" y="104991"/>
              <a:ext cx="3374685" cy="4423766"/>
            </a:xfrm>
            <a:prstGeom prst="rect">
              <a:avLst/>
            </a:prstGeom>
            <a:noFill/>
            <a:ln>
              <a:noFill/>
            </a:ln>
          </p:spPr>
          <p:txBody>
            <a:bodyPr spcFirstLastPara="1" wrap="square" lIns="19675" tIns="19675" rIns="19675" bIns="19675" anchor="ctr" anchorCtr="0">
              <a:noAutofit/>
            </a:bodyPr>
            <a:lstStyle/>
            <a:p>
              <a:pPr marL="0" marR="0" lvl="0" indent="0" algn="ctr" defTabSz="914400" rtl="0" eaLnBrk="1" fontAlgn="auto" latinLnBrk="0" hangingPunct="1">
                <a:lnSpc>
                  <a:spcPct val="90000"/>
                </a:lnSpc>
                <a:spcBef>
                  <a:spcPts val="0"/>
                </a:spcBef>
                <a:spcAft>
                  <a:spcPts val="0"/>
                </a:spcAft>
                <a:buClr>
                  <a:srgbClr val="FFFFFF"/>
                </a:buClr>
                <a:buSzPts val="3100"/>
                <a:buFont typeface="Calibri"/>
                <a:buNone/>
                <a:tabLst/>
                <a:defRPr/>
              </a:pPr>
              <a:r>
                <a:rPr kumimoji="0" lang="en-GB" sz="3100" b="1" i="0" u="none" strike="noStrike" kern="0" cap="none" spc="0" normalizeH="0" baseline="0" noProof="0">
                  <a:ln>
                    <a:noFill/>
                  </a:ln>
                  <a:solidFill>
                    <a:srgbClr val="FFFFFF"/>
                  </a:solidFill>
                  <a:effectLst/>
                  <a:uLnTx/>
                  <a:uFillTx/>
                  <a:latin typeface="Calibri"/>
                  <a:ea typeface="Calibri"/>
                  <a:cs typeface="Calibri"/>
                  <a:sym typeface="Calibri"/>
                </a:rPr>
                <a:t>Learn to play a musical instrument: </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1085"/>
                </a:spcBef>
                <a:spcAft>
                  <a:spcPts val="0"/>
                </a:spcAft>
                <a:buClr>
                  <a:srgbClr val="FFFFFF"/>
                </a:buClr>
                <a:buSzPts val="3100"/>
                <a:buFont typeface="Calibri"/>
                <a:buNone/>
                <a:tabLst/>
                <a:defRPr/>
              </a:pPr>
              <a:r>
                <a:rPr kumimoji="0" lang="en-GB" sz="3100" b="0" i="0" u="none" strike="noStrike" kern="0" cap="none" spc="0" normalizeH="0" baseline="0" noProof="0">
                  <a:ln>
                    <a:noFill/>
                  </a:ln>
                  <a:solidFill>
                    <a:srgbClr val="FFFFFF"/>
                  </a:solidFill>
                  <a:effectLst/>
                  <a:uLnTx/>
                  <a:uFillTx/>
                  <a:latin typeface="Calibri"/>
                  <a:ea typeface="Calibri"/>
                  <a:cs typeface="Calibri"/>
                  <a:sym typeface="Calibri"/>
                </a:rPr>
                <a:t>Try outs are still available for children interested in brass and wind (flutes, clarinet, saxophone)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1085"/>
                </a:spcBef>
                <a:spcAft>
                  <a:spcPts val="0"/>
                </a:spcAft>
                <a:buClr>
                  <a:srgbClr val="000000"/>
                </a:buClr>
                <a:buSzPts val="3100"/>
                <a:buFont typeface="Calibri"/>
                <a:buNone/>
                <a:tabLst/>
                <a:defRPr/>
              </a:pPr>
              <a:endParaRPr kumimoji="0" sz="31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pic>
        <p:nvPicPr>
          <p:cNvPr id="145" name="Google Shape;145;p14"/>
          <p:cNvPicPr preferRelativeResize="0"/>
          <p:nvPr/>
        </p:nvPicPr>
        <p:blipFill rotWithShape="1">
          <a:blip r:embed="rId4">
            <a:alphaModFix/>
          </a:blip>
          <a:srcRect/>
          <a:stretch/>
        </p:blipFill>
        <p:spPr>
          <a:xfrm>
            <a:off x="4753813" y="2733152"/>
            <a:ext cx="3624306" cy="2841625"/>
          </a:xfrm>
          <a:prstGeom prst="rect">
            <a:avLst/>
          </a:prstGeom>
          <a:noFill/>
          <a:ln>
            <a:noFill/>
          </a:ln>
        </p:spPr>
      </p:pic>
      <p:pic>
        <p:nvPicPr>
          <p:cNvPr id="146" name="Google Shape;146;p14"/>
          <p:cNvPicPr preferRelativeResize="0"/>
          <p:nvPr/>
        </p:nvPicPr>
        <p:blipFill rotWithShape="1">
          <a:blip r:embed="rId5">
            <a:alphaModFix/>
          </a:blip>
          <a:srcRect/>
          <a:stretch/>
        </p:blipFill>
        <p:spPr>
          <a:xfrm>
            <a:off x="8519958" y="1493868"/>
            <a:ext cx="3288548" cy="284162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187282" y="4604882"/>
            <a:ext cx="2221746" cy="2076949"/>
          </a:xfrm>
          <a:prstGeom prst="rect">
            <a:avLst/>
          </a:prstGeom>
        </p:spPr>
      </p:pic>
      <p:sp>
        <p:nvSpPr>
          <p:cNvPr id="2" name="Title 1"/>
          <p:cNvSpPr>
            <a:spLocks noGrp="1"/>
          </p:cNvSpPr>
          <p:nvPr>
            <p:ph type="title"/>
          </p:nvPr>
        </p:nvSpPr>
        <p:spPr/>
        <p:txBody>
          <a:bodyPr>
            <a:normAutofit/>
          </a:bodyPr>
          <a:lstStyle/>
          <a:p>
            <a:r>
              <a:rPr lang="en-GB" sz="8000" dirty="0"/>
              <a:t>Don’t forget…</a:t>
            </a:r>
          </a:p>
        </p:txBody>
      </p:sp>
      <p:sp>
        <p:nvSpPr>
          <p:cNvPr id="3" name="Content Placeholder 2"/>
          <p:cNvSpPr>
            <a:spLocks noGrp="1"/>
          </p:cNvSpPr>
          <p:nvPr>
            <p:ph idx="1"/>
          </p:nvPr>
        </p:nvSpPr>
        <p:spPr>
          <a:xfrm>
            <a:off x="677334" y="1803844"/>
            <a:ext cx="8596668" cy="5054156"/>
          </a:xfrm>
        </p:spPr>
        <p:txBody>
          <a:bodyPr>
            <a:normAutofit fontScale="25000" lnSpcReduction="20000"/>
          </a:bodyPr>
          <a:lstStyle/>
          <a:p>
            <a:pPr marL="0" indent="0">
              <a:buNone/>
            </a:pPr>
            <a:endParaRPr lang="en-GB" sz="2400" dirty="0">
              <a:solidFill>
                <a:schemeClr val="accent1">
                  <a:lumMod val="75000"/>
                </a:schemeClr>
              </a:solidFill>
            </a:endParaRPr>
          </a:p>
          <a:p>
            <a:pPr marL="0" indent="0">
              <a:buNone/>
            </a:pPr>
            <a:r>
              <a:rPr lang="en-GB" sz="8600" dirty="0">
                <a:solidFill>
                  <a:schemeClr val="accent6">
                    <a:lumMod val="75000"/>
                  </a:schemeClr>
                </a:solidFill>
              </a:rPr>
              <a:t>We are always around in the mornings and at home time as the children arrive and leave school.  </a:t>
            </a:r>
          </a:p>
          <a:p>
            <a:pPr marL="0" indent="0">
              <a:buNone/>
            </a:pPr>
            <a:r>
              <a:rPr lang="en-GB" sz="8600" dirty="0">
                <a:solidFill>
                  <a:schemeClr val="accent6">
                    <a:lumMod val="75000"/>
                  </a:schemeClr>
                </a:solidFill>
              </a:rPr>
              <a:t>If you have any quick messages you  may pass them on during this time.  </a:t>
            </a:r>
          </a:p>
          <a:p>
            <a:pPr marL="0" indent="0">
              <a:buNone/>
            </a:pPr>
            <a:r>
              <a:rPr lang="en-GB" sz="8600" dirty="0">
                <a:solidFill>
                  <a:schemeClr val="accent6">
                    <a:lumMod val="75000"/>
                  </a:schemeClr>
                </a:solidFill>
              </a:rPr>
              <a:t>Alternatively you may write messages in your child’s diary.  </a:t>
            </a:r>
          </a:p>
          <a:p>
            <a:pPr marL="0" indent="0">
              <a:buNone/>
            </a:pPr>
            <a:r>
              <a:rPr lang="en-GB" sz="8600" dirty="0">
                <a:solidFill>
                  <a:schemeClr val="accent6">
                    <a:lumMod val="75000"/>
                  </a:schemeClr>
                </a:solidFill>
              </a:rPr>
              <a:t>We do ask that you let us know if your child is being collected by someone other than who they normally go home with.  </a:t>
            </a:r>
          </a:p>
          <a:p>
            <a:pPr marL="0" indent="0">
              <a:buNone/>
            </a:pPr>
            <a:r>
              <a:rPr lang="en-GB" sz="8600" dirty="0">
                <a:solidFill>
                  <a:schemeClr val="accent6">
                    <a:lumMod val="75000"/>
                  </a:schemeClr>
                </a:solidFill>
              </a:rPr>
              <a:t>For any other messages please email </a:t>
            </a:r>
            <a:r>
              <a:rPr lang="en-GB" sz="8600" dirty="0">
                <a:solidFill>
                  <a:schemeClr val="accent6">
                    <a:lumMod val="75000"/>
                  </a:schemeClr>
                </a:solidFill>
                <a:hlinkClick r:id="rId3">
                  <a:extLst>
                    <a:ext uri="{A12FA001-AC4F-418D-AE19-62706E023703}">
                      <ahyp:hlinkClr xmlns:ahyp="http://schemas.microsoft.com/office/drawing/2018/hyperlinkcolor" val="tx"/>
                    </a:ext>
                  </a:extLst>
                </a:hlinkClick>
              </a:rPr>
              <a:t>renate.bristow@ladybrook-primary.co.uk</a:t>
            </a:r>
            <a:r>
              <a:rPr lang="en-GB" sz="8600" dirty="0">
                <a:solidFill>
                  <a:schemeClr val="accent6">
                    <a:lumMod val="75000"/>
                  </a:schemeClr>
                </a:solidFill>
              </a:rPr>
              <a:t> and she will pass them on.  </a:t>
            </a:r>
          </a:p>
          <a:p>
            <a:pPr marL="0" indent="0">
              <a:buNone/>
            </a:pPr>
            <a:endParaRPr lang="en-GB" dirty="0"/>
          </a:p>
          <a:p>
            <a:pPr marL="0" indent="0">
              <a:buNone/>
            </a:pPr>
            <a:r>
              <a:rPr lang="en-GB" dirty="0"/>
              <a:t>  </a:t>
            </a:r>
          </a:p>
          <a:p>
            <a:pPr marL="0" indent="0">
              <a:buNone/>
            </a:pPr>
            <a:endParaRPr lang="en-GB" dirty="0"/>
          </a:p>
        </p:txBody>
      </p:sp>
    </p:spTree>
    <p:extLst>
      <p:ext uri="{BB962C8B-B14F-4D97-AF65-F5344CB8AC3E}">
        <p14:creationId xmlns:p14="http://schemas.microsoft.com/office/powerpoint/2010/main" val="10914297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AAA8A-1B66-4ED6-A081-BE8D1113C478}"/>
              </a:ext>
            </a:extLst>
          </p:cNvPr>
          <p:cNvSpPr>
            <a:spLocks noGrp="1"/>
          </p:cNvSpPr>
          <p:nvPr>
            <p:ph type="title"/>
          </p:nvPr>
        </p:nvSpPr>
        <p:spPr>
          <a:xfrm>
            <a:off x="1512221" y="1961322"/>
            <a:ext cx="8596668" cy="1320800"/>
          </a:xfrm>
        </p:spPr>
        <p:txBody>
          <a:bodyPr>
            <a:normAutofit/>
          </a:bodyPr>
          <a:lstStyle/>
          <a:p>
            <a:r>
              <a:rPr lang="en-GB" sz="8000" dirty="0"/>
              <a:t>Thank you!</a:t>
            </a:r>
          </a:p>
        </p:txBody>
      </p:sp>
    </p:spTree>
    <p:extLst>
      <p:ext uri="{BB962C8B-B14F-4D97-AF65-F5344CB8AC3E}">
        <p14:creationId xmlns:p14="http://schemas.microsoft.com/office/powerpoint/2010/main" val="1477466543"/>
      </p:ext>
    </p:extLst>
  </p:cSld>
  <p:clrMapOvr>
    <a:masterClrMapping/>
  </p:clrMapOvr>
</p:sld>
</file>

<file path=ppt/theme/theme1.xml><?xml version="1.0" encoding="utf-8"?>
<a:theme xmlns:a="http://schemas.openxmlformats.org/drawingml/2006/main" name="Facet">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690</TotalTime>
  <Words>1246</Words>
  <Application>Microsoft Office PowerPoint</Application>
  <PresentationFormat>Widescreen</PresentationFormat>
  <Paragraphs>138</Paragraphs>
  <Slides>21</Slides>
  <Notes>5</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21</vt:i4>
      </vt:variant>
    </vt:vector>
  </HeadingPairs>
  <TitlesOfParts>
    <vt:vector size="27" baseType="lpstr">
      <vt:lpstr>Arial</vt:lpstr>
      <vt:lpstr>Calibri</vt:lpstr>
      <vt:lpstr>Trebuchet MS</vt:lpstr>
      <vt:lpstr>Wingdings 3</vt:lpstr>
      <vt:lpstr>Facet</vt:lpstr>
      <vt:lpstr>Office Theme</vt:lpstr>
      <vt:lpstr>Welcome to Year 4!</vt:lpstr>
      <vt:lpstr>Meet the team…  Mrs Draper Class teacher – Monday, Tuesday, Wednesday am </vt:lpstr>
      <vt:lpstr>Meet the team…  Mrs Gadd Class teacher - Wednesday pm, Thursday, Friday </vt:lpstr>
      <vt:lpstr>Meet the team… Mrs Lockett Teaching assistant  Mrs Lewis Teaching assistant   </vt:lpstr>
      <vt:lpstr>Reminders   </vt:lpstr>
      <vt:lpstr>Weekly timetable  Monday- Mrs Draper  Tuesday- Mrs Draper and Mrs Lockett Swimming – Autumn Term Outdoor PE – Spring/Summer Term  Wednesday- Mrs Draper am     Mrs Gadd pm  Thursday- Mrs Gadd and Mrs Lockett Indoor PE (not Autumn 1)  Friday- Mrs Gadd Homework set, Enrichment afternoon  </vt:lpstr>
      <vt:lpstr>Curriculum overview</vt:lpstr>
      <vt:lpstr>PowerPoint Presentation</vt:lpstr>
      <vt:lpstr>PowerPoint Presentation</vt:lpstr>
      <vt:lpstr>   Supporting your  child’s learning at home </vt:lpstr>
      <vt:lpstr>PE</vt:lpstr>
      <vt:lpstr>Enrichment</vt:lpstr>
      <vt:lpstr>Buttons!  - reward system - earn as a team - team with most buttons is the VIP table the following week - cushions and VIP pencil pot!</vt:lpstr>
      <vt:lpstr>PowerPoint Presentation</vt:lpstr>
      <vt:lpstr>Uniform</vt:lpstr>
      <vt:lpstr>Communication</vt:lpstr>
      <vt:lpstr>Communication: Class Assemblies</vt:lpstr>
      <vt:lpstr>Additional Opportunities for juniors</vt:lpstr>
      <vt:lpstr>Additional Opportunities for juniors</vt:lpstr>
      <vt:lpstr>Don’t forget…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4!</dc:title>
  <dc:creator>Nina Poole</dc:creator>
  <cp:lastModifiedBy>J Gadd</cp:lastModifiedBy>
  <cp:revision>59</cp:revision>
  <dcterms:created xsi:type="dcterms:W3CDTF">2020-09-08T19:29:28Z</dcterms:created>
  <dcterms:modified xsi:type="dcterms:W3CDTF">2024-09-04T16:23:01Z</dcterms:modified>
</cp:coreProperties>
</file>