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7"/>
  </p:notesMasterIdLst>
  <p:sldIdLst>
    <p:sldId id="256" r:id="rId5"/>
    <p:sldId id="328" r:id="rId6"/>
    <p:sldId id="259" r:id="rId7"/>
    <p:sldId id="329" r:id="rId8"/>
    <p:sldId id="262" r:id="rId9"/>
    <p:sldId id="330" r:id="rId10"/>
    <p:sldId id="266" r:id="rId11"/>
    <p:sldId id="267" r:id="rId12"/>
    <p:sldId id="268" r:id="rId13"/>
    <p:sldId id="271" r:id="rId14"/>
    <p:sldId id="273" r:id="rId15"/>
    <p:sldId id="274" r:id="rId16"/>
    <p:sldId id="276" r:id="rId17"/>
    <p:sldId id="258" r:id="rId18"/>
    <p:sldId id="317" r:id="rId19"/>
    <p:sldId id="319" r:id="rId20"/>
    <p:sldId id="320" r:id="rId21"/>
    <p:sldId id="325" r:id="rId22"/>
    <p:sldId id="280" r:id="rId23"/>
    <p:sldId id="282" r:id="rId24"/>
    <p:sldId id="283" r:id="rId25"/>
    <p:sldId id="285" r:id="rId26"/>
    <p:sldId id="286" r:id="rId27"/>
    <p:sldId id="287" r:id="rId28"/>
    <p:sldId id="288" r:id="rId29"/>
    <p:sldId id="321" r:id="rId30"/>
    <p:sldId id="294" r:id="rId31"/>
    <p:sldId id="297" r:id="rId32"/>
    <p:sldId id="298" r:id="rId33"/>
    <p:sldId id="299" r:id="rId34"/>
    <p:sldId id="301" r:id="rId35"/>
    <p:sldId id="302" r:id="rId36"/>
    <p:sldId id="304" r:id="rId37"/>
    <p:sldId id="305" r:id="rId38"/>
    <p:sldId id="306" r:id="rId39"/>
    <p:sldId id="307" r:id="rId40"/>
    <p:sldId id="309" r:id="rId41"/>
    <p:sldId id="310" r:id="rId42"/>
    <p:sldId id="311" r:id="rId43"/>
    <p:sldId id="312" r:id="rId44"/>
    <p:sldId id="313" r:id="rId45"/>
    <p:sldId id="314" r:id="rId46"/>
  </p:sldIdLst>
  <p:sldSz cx="18288000" cy="10287000"/>
  <p:notesSz cx="6858000" cy="9144000"/>
  <p:embeddedFontLst>
    <p:embeddedFont>
      <p:font typeface="Calibri" panose="020F0502020204030204" pitchFamily="34" charset="0"/>
      <p:regular r:id="rId48"/>
      <p:bold r:id="rId49"/>
      <p:italic r:id="rId50"/>
      <p:boldItalic r:id="rId51"/>
    </p:embeddedFont>
    <p:embeddedFont>
      <p:font typeface="Canva Sans" panose="020B0604020202020204" charset="0"/>
      <p:regular r:id="rId52"/>
    </p:embeddedFont>
    <p:embeddedFont>
      <p:font typeface="Hit and Run" panose="020B0604020202020204" charset="0"/>
      <p:regular r:id="rId53"/>
    </p:embeddedFont>
    <p:embeddedFont>
      <p:font typeface="Roboto" panose="02000000000000000000" pitchFamily="2" charset="0"/>
      <p:regular r:id="rId54"/>
      <p:bold r:id="rId55"/>
      <p:italic r:id="rId56"/>
      <p:boldItalic r:id="rId5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FB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13106B-A3A8-4E5D-462A-198E0DEEC254}" v="189" dt="2024-05-20T13:36:05.1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181" autoAdjust="0"/>
    <p:restoredTop sz="76121" autoAdjust="0"/>
  </p:normalViewPr>
  <p:slideViewPr>
    <p:cSldViewPr snapToGrid="0">
      <p:cViewPr varScale="1">
        <p:scale>
          <a:sx n="58" d="100"/>
          <a:sy n="58" d="100"/>
        </p:scale>
        <p:origin x="1752"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font" Target="fonts/font8.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6.fntdata"/><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1.fntdata"/><Relationship Id="rId56" Type="http://schemas.openxmlformats.org/officeDocument/2006/relationships/font" Target="fonts/font9.fntdata"/><Relationship Id="rId8" Type="http://schemas.openxmlformats.org/officeDocument/2006/relationships/slide" Target="slides/slide4.xml"/><Relationship Id="rId51" Type="http://schemas.openxmlformats.org/officeDocument/2006/relationships/font" Target="fonts/font4.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7.fntdata"/><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2.fntdata"/><Relationship Id="rId57" Type="http://schemas.openxmlformats.org/officeDocument/2006/relationships/font" Target="fonts/font10.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5.fntdata"/><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_rels/data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ata4.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sv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11" Type="http://schemas.openxmlformats.org/officeDocument/2006/relationships/image" Target="../media/image38.png"/><Relationship Id="rId5" Type="http://schemas.openxmlformats.org/officeDocument/2006/relationships/image" Target="../media/image3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s>
</file>

<file path=ppt/diagrams/_rels/drawing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4.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sv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11" Type="http://schemas.openxmlformats.org/officeDocument/2006/relationships/image" Target="../media/image38.png"/><Relationship Id="rId5" Type="http://schemas.openxmlformats.org/officeDocument/2006/relationships/image" Target="../media/image3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FB7F911-91B1-4FCF-AD81-86F605181455}"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80B4EBBB-B7BC-4087-9CCD-23EE518C1009}">
      <dgm:prSet/>
      <dgm:spPr/>
      <dgm:t>
        <a:bodyPr/>
        <a:lstStyle/>
        <a:p>
          <a:r>
            <a:rPr lang="en-US"/>
            <a:t>No talking </a:t>
          </a:r>
        </a:p>
      </dgm:t>
    </dgm:pt>
    <dgm:pt modelId="{AF315F71-A596-4B52-A56E-9F6450D6373E}" type="parTrans" cxnId="{2248CF0B-2ED7-493D-B427-DC0D0878093F}">
      <dgm:prSet/>
      <dgm:spPr/>
      <dgm:t>
        <a:bodyPr/>
        <a:lstStyle/>
        <a:p>
          <a:endParaRPr lang="en-US"/>
        </a:p>
      </dgm:t>
    </dgm:pt>
    <dgm:pt modelId="{E3857686-D75B-420E-A4D7-7C354ACA514A}" type="sibTrans" cxnId="{2248CF0B-2ED7-493D-B427-DC0D0878093F}">
      <dgm:prSet/>
      <dgm:spPr/>
      <dgm:t>
        <a:bodyPr/>
        <a:lstStyle/>
        <a:p>
          <a:endParaRPr lang="en-US"/>
        </a:p>
      </dgm:t>
    </dgm:pt>
    <dgm:pt modelId="{2D67FD5D-29DC-44E0-906F-C89542523B07}">
      <dgm:prSet/>
      <dgm:spPr/>
      <dgm:t>
        <a:bodyPr/>
        <a:lstStyle/>
        <a:p>
          <a:r>
            <a:rPr lang="en-US"/>
            <a:t>Must request permission to drink </a:t>
          </a:r>
        </a:p>
      </dgm:t>
    </dgm:pt>
    <dgm:pt modelId="{DF7617F1-600A-4159-BFC5-E82CE96DA95F}" type="parTrans" cxnId="{F3FE7811-17CD-4ED2-9BE5-E59146FDB5E3}">
      <dgm:prSet/>
      <dgm:spPr/>
      <dgm:t>
        <a:bodyPr/>
        <a:lstStyle/>
        <a:p>
          <a:endParaRPr lang="en-US"/>
        </a:p>
      </dgm:t>
    </dgm:pt>
    <dgm:pt modelId="{B119155F-A87C-4E36-830F-1C0C4F44248C}" type="sibTrans" cxnId="{F3FE7811-17CD-4ED2-9BE5-E59146FDB5E3}">
      <dgm:prSet/>
      <dgm:spPr/>
      <dgm:t>
        <a:bodyPr/>
        <a:lstStyle/>
        <a:p>
          <a:endParaRPr lang="en-US"/>
        </a:p>
      </dgm:t>
    </dgm:pt>
    <dgm:pt modelId="{15D11062-BE9A-415D-906C-5CE831DCCCF9}">
      <dgm:prSet/>
      <dgm:spPr/>
      <dgm:t>
        <a:bodyPr/>
        <a:lstStyle/>
        <a:p>
          <a:r>
            <a:rPr lang="en-US"/>
            <a:t>Must face the front </a:t>
          </a:r>
        </a:p>
      </dgm:t>
    </dgm:pt>
    <dgm:pt modelId="{5FA7BF1E-2995-45C0-A4DC-F92E9E7186E3}" type="parTrans" cxnId="{B4953C6E-8F10-468C-9E50-F198D7EDDCAE}">
      <dgm:prSet/>
      <dgm:spPr/>
      <dgm:t>
        <a:bodyPr/>
        <a:lstStyle/>
        <a:p>
          <a:endParaRPr lang="en-US"/>
        </a:p>
      </dgm:t>
    </dgm:pt>
    <dgm:pt modelId="{13020057-D653-45CE-A720-9C533C12506A}" type="sibTrans" cxnId="{B4953C6E-8F10-468C-9E50-F198D7EDDCAE}">
      <dgm:prSet/>
      <dgm:spPr/>
      <dgm:t>
        <a:bodyPr/>
        <a:lstStyle/>
        <a:p>
          <a:endParaRPr lang="en-US"/>
        </a:p>
      </dgm:t>
    </dgm:pt>
    <dgm:pt modelId="{23B132E1-60BD-444C-842F-C35905F0BE77}" type="pres">
      <dgm:prSet presAssocID="{6FB7F911-91B1-4FCF-AD81-86F605181455}" presName="hierChild1" presStyleCnt="0">
        <dgm:presLayoutVars>
          <dgm:chPref val="1"/>
          <dgm:dir/>
          <dgm:animOne val="branch"/>
          <dgm:animLvl val="lvl"/>
          <dgm:resizeHandles/>
        </dgm:presLayoutVars>
      </dgm:prSet>
      <dgm:spPr/>
    </dgm:pt>
    <dgm:pt modelId="{15F994F4-E632-49D7-89A8-3436F12587C9}" type="pres">
      <dgm:prSet presAssocID="{80B4EBBB-B7BC-4087-9CCD-23EE518C1009}" presName="hierRoot1" presStyleCnt="0"/>
      <dgm:spPr/>
    </dgm:pt>
    <dgm:pt modelId="{86B97F23-791C-44AC-B428-D6D8C7B3FCDB}" type="pres">
      <dgm:prSet presAssocID="{80B4EBBB-B7BC-4087-9CCD-23EE518C1009}" presName="composite" presStyleCnt="0"/>
      <dgm:spPr/>
    </dgm:pt>
    <dgm:pt modelId="{79E5BCB3-2F55-4B9D-B948-1005BF2112E6}" type="pres">
      <dgm:prSet presAssocID="{80B4EBBB-B7BC-4087-9CCD-23EE518C1009}" presName="background" presStyleLbl="node0" presStyleIdx="0" presStyleCnt="3"/>
      <dgm:spPr/>
    </dgm:pt>
    <dgm:pt modelId="{B5B4AA5E-A3C2-45A0-B52B-46C1E1D81477}" type="pres">
      <dgm:prSet presAssocID="{80B4EBBB-B7BC-4087-9CCD-23EE518C1009}" presName="text" presStyleLbl="fgAcc0" presStyleIdx="0" presStyleCnt="3">
        <dgm:presLayoutVars>
          <dgm:chPref val="3"/>
        </dgm:presLayoutVars>
      </dgm:prSet>
      <dgm:spPr/>
    </dgm:pt>
    <dgm:pt modelId="{72EA27FD-EEE0-495D-8B28-A1699547D18D}" type="pres">
      <dgm:prSet presAssocID="{80B4EBBB-B7BC-4087-9CCD-23EE518C1009}" presName="hierChild2" presStyleCnt="0"/>
      <dgm:spPr/>
    </dgm:pt>
    <dgm:pt modelId="{2CA8CD50-4276-485C-8280-66AC1791FA16}" type="pres">
      <dgm:prSet presAssocID="{2D67FD5D-29DC-44E0-906F-C89542523B07}" presName="hierRoot1" presStyleCnt="0"/>
      <dgm:spPr/>
    </dgm:pt>
    <dgm:pt modelId="{FF6246D1-FA5E-49D5-BED7-DFA1D2EB6348}" type="pres">
      <dgm:prSet presAssocID="{2D67FD5D-29DC-44E0-906F-C89542523B07}" presName="composite" presStyleCnt="0"/>
      <dgm:spPr/>
    </dgm:pt>
    <dgm:pt modelId="{6560C429-0F51-4C9F-9515-5129F065F5A3}" type="pres">
      <dgm:prSet presAssocID="{2D67FD5D-29DC-44E0-906F-C89542523B07}" presName="background" presStyleLbl="node0" presStyleIdx="1" presStyleCnt="3"/>
      <dgm:spPr/>
    </dgm:pt>
    <dgm:pt modelId="{52FC9631-9CAC-4A51-A86C-E764ABA977F9}" type="pres">
      <dgm:prSet presAssocID="{2D67FD5D-29DC-44E0-906F-C89542523B07}" presName="text" presStyleLbl="fgAcc0" presStyleIdx="1" presStyleCnt="3">
        <dgm:presLayoutVars>
          <dgm:chPref val="3"/>
        </dgm:presLayoutVars>
      </dgm:prSet>
      <dgm:spPr/>
    </dgm:pt>
    <dgm:pt modelId="{5C9F397C-4C12-465C-A24B-0123A8ABA61A}" type="pres">
      <dgm:prSet presAssocID="{2D67FD5D-29DC-44E0-906F-C89542523B07}" presName="hierChild2" presStyleCnt="0"/>
      <dgm:spPr/>
    </dgm:pt>
    <dgm:pt modelId="{3AF75496-9906-4D6B-BC7B-4C8032EAFB4E}" type="pres">
      <dgm:prSet presAssocID="{15D11062-BE9A-415D-906C-5CE831DCCCF9}" presName="hierRoot1" presStyleCnt="0"/>
      <dgm:spPr/>
    </dgm:pt>
    <dgm:pt modelId="{6C3A991A-18DE-4E53-B79E-FA4A6B258B76}" type="pres">
      <dgm:prSet presAssocID="{15D11062-BE9A-415D-906C-5CE831DCCCF9}" presName="composite" presStyleCnt="0"/>
      <dgm:spPr/>
    </dgm:pt>
    <dgm:pt modelId="{3EF2AC5D-230A-4C83-B09D-5134F59FA4F4}" type="pres">
      <dgm:prSet presAssocID="{15D11062-BE9A-415D-906C-5CE831DCCCF9}" presName="background" presStyleLbl="node0" presStyleIdx="2" presStyleCnt="3"/>
      <dgm:spPr/>
    </dgm:pt>
    <dgm:pt modelId="{8485C5D5-40FF-461C-BD9A-6855E07D59CF}" type="pres">
      <dgm:prSet presAssocID="{15D11062-BE9A-415D-906C-5CE831DCCCF9}" presName="text" presStyleLbl="fgAcc0" presStyleIdx="2" presStyleCnt="3">
        <dgm:presLayoutVars>
          <dgm:chPref val="3"/>
        </dgm:presLayoutVars>
      </dgm:prSet>
      <dgm:spPr/>
    </dgm:pt>
    <dgm:pt modelId="{ECB73DB5-779B-4644-BE93-95E3FED6E410}" type="pres">
      <dgm:prSet presAssocID="{15D11062-BE9A-415D-906C-5CE831DCCCF9}" presName="hierChild2" presStyleCnt="0"/>
      <dgm:spPr/>
    </dgm:pt>
  </dgm:ptLst>
  <dgm:cxnLst>
    <dgm:cxn modelId="{2248CF0B-2ED7-493D-B427-DC0D0878093F}" srcId="{6FB7F911-91B1-4FCF-AD81-86F605181455}" destId="{80B4EBBB-B7BC-4087-9CCD-23EE518C1009}" srcOrd="0" destOrd="0" parTransId="{AF315F71-A596-4B52-A56E-9F6450D6373E}" sibTransId="{E3857686-D75B-420E-A4D7-7C354ACA514A}"/>
    <dgm:cxn modelId="{F3FE7811-17CD-4ED2-9BE5-E59146FDB5E3}" srcId="{6FB7F911-91B1-4FCF-AD81-86F605181455}" destId="{2D67FD5D-29DC-44E0-906F-C89542523B07}" srcOrd="1" destOrd="0" parTransId="{DF7617F1-600A-4159-BFC5-E82CE96DA95F}" sibTransId="{B119155F-A87C-4E36-830F-1C0C4F44248C}"/>
    <dgm:cxn modelId="{5A3C9849-AD08-40AD-8543-C10DE11D2A07}" type="presOf" srcId="{2D67FD5D-29DC-44E0-906F-C89542523B07}" destId="{52FC9631-9CAC-4A51-A86C-E764ABA977F9}" srcOrd="0" destOrd="0" presId="urn:microsoft.com/office/officeart/2005/8/layout/hierarchy1"/>
    <dgm:cxn modelId="{B4953C6E-8F10-468C-9E50-F198D7EDDCAE}" srcId="{6FB7F911-91B1-4FCF-AD81-86F605181455}" destId="{15D11062-BE9A-415D-906C-5CE831DCCCF9}" srcOrd="2" destOrd="0" parTransId="{5FA7BF1E-2995-45C0-A4DC-F92E9E7186E3}" sibTransId="{13020057-D653-45CE-A720-9C533C12506A}"/>
    <dgm:cxn modelId="{676E1779-46D4-4E1B-8AFA-C1B07484DA1C}" type="presOf" srcId="{80B4EBBB-B7BC-4087-9CCD-23EE518C1009}" destId="{B5B4AA5E-A3C2-45A0-B52B-46C1E1D81477}" srcOrd="0" destOrd="0" presId="urn:microsoft.com/office/officeart/2005/8/layout/hierarchy1"/>
    <dgm:cxn modelId="{621520B1-92BC-4DC5-822B-D3D7997BD6DE}" type="presOf" srcId="{15D11062-BE9A-415D-906C-5CE831DCCCF9}" destId="{8485C5D5-40FF-461C-BD9A-6855E07D59CF}" srcOrd="0" destOrd="0" presId="urn:microsoft.com/office/officeart/2005/8/layout/hierarchy1"/>
    <dgm:cxn modelId="{EA4123FE-3AB0-4F26-8144-BEE5170BEE09}" type="presOf" srcId="{6FB7F911-91B1-4FCF-AD81-86F605181455}" destId="{23B132E1-60BD-444C-842F-C35905F0BE77}" srcOrd="0" destOrd="0" presId="urn:microsoft.com/office/officeart/2005/8/layout/hierarchy1"/>
    <dgm:cxn modelId="{03E445B3-4046-42EE-8ED2-6B1CAEF7ECA7}" type="presParOf" srcId="{23B132E1-60BD-444C-842F-C35905F0BE77}" destId="{15F994F4-E632-49D7-89A8-3436F12587C9}" srcOrd="0" destOrd="0" presId="urn:microsoft.com/office/officeart/2005/8/layout/hierarchy1"/>
    <dgm:cxn modelId="{9A2CAFD9-E89A-48EF-AEB7-F7730F28EE1F}" type="presParOf" srcId="{15F994F4-E632-49D7-89A8-3436F12587C9}" destId="{86B97F23-791C-44AC-B428-D6D8C7B3FCDB}" srcOrd="0" destOrd="0" presId="urn:microsoft.com/office/officeart/2005/8/layout/hierarchy1"/>
    <dgm:cxn modelId="{F52A8BBF-69FE-4D8E-903F-EFF940337DAC}" type="presParOf" srcId="{86B97F23-791C-44AC-B428-D6D8C7B3FCDB}" destId="{79E5BCB3-2F55-4B9D-B948-1005BF2112E6}" srcOrd="0" destOrd="0" presId="urn:microsoft.com/office/officeart/2005/8/layout/hierarchy1"/>
    <dgm:cxn modelId="{B7EAF455-A186-4953-8933-06B8AF285AD4}" type="presParOf" srcId="{86B97F23-791C-44AC-B428-D6D8C7B3FCDB}" destId="{B5B4AA5E-A3C2-45A0-B52B-46C1E1D81477}" srcOrd="1" destOrd="0" presId="urn:microsoft.com/office/officeart/2005/8/layout/hierarchy1"/>
    <dgm:cxn modelId="{01817A1F-E418-4E68-8247-B666AC6FE8D9}" type="presParOf" srcId="{15F994F4-E632-49D7-89A8-3436F12587C9}" destId="{72EA27FD-EEE0-495D-8B28-A1699547D18D}" srcOrd="1" destOrd="0" presId="urn:microsoft.com/office/officeart/2005/8/layout/hierarchy1"/>
    <dgm:cxn modelId="{1A73E82E-D10C-4744-9C2B-B7B1C622735B}" type="presParOf" srcId="{23B132E1-60BD-444C-842F-C35905F0BE77}" destId="{2CA8CD50-4276-485C-8280-66AC1791FA16}" srcOrd="1" destOrd="0" presId="urn:microsoft.com/office/officeart/2005/8/layout/hierarchy1"/>
    <dgm:cxn modelId="{E3A3989B-6572-4479-BDD8-9CD4FA907BE4}" type="presParOf" srcId="{2CA8CD50-4276-485C-8280-66AC1791FA16}" destId="{FF6246D1-FA5E-49D5-BED7-DFA1D2EB6348}" srcOrd="0" destOrd="0" presId="urn:microsoft.com/office/officeart/2005/8/layout/hierarchy1"/>
    <dgm:cxn modelId="{C9344C75-646A-4B27-93A4-5902C84D0B73}" type="presParOf" srcId="{FF6246D1-FA5E-49D5-BED7-DFA1D2EB6348}" destId="{6560C429-0F51-4C9F-9515-5129F065F5A3}" srcOrd="0" destOrd="0" presId="urn:microsoft.com/office/officeart/2005/8/layout/hierarchy1"/>
    <dgm:cxn modelId="{B7F03BAB-1D25-415A-BA8D-76A4037D8408}" type="presParOf" srcId="{FF6246D1-FA5E-49D5-BED7-DFA1D2EB6348}" destId="{52FC9631-9CAC-4A51-A86C-E764ABA977F9}" srcOrd="1" destOrd="0" presId="urn:microsoft.com/office/officeart/2005/8/layout/hierarchy1"/>
    <dgm:cxn modelId="{3EF1185C-0A76-47D5-B0D0-87291416B947}" type="presParOf" srcId="{2CA8CD50-4276-485C-8280-66AC1791FA16}" destId="{5C9F397C-4C12-465C-A24B-0123A8ABA61A}" srcOrd="1" destOrd="0" presId="urn:microsoft.com/office/officeart/2005/8/layout/hierarchy1"/>
    <dgm:cxn modelId="{1D32ACA0-2C88-423F-A4F4-C664DB212507}" type="presParOf" srcId="{23B132E1-60BD-444C-842F-C35905F0BE77}" destId="{3AF75496-9906-4D6B-BC7B-4C8032EAFB4E}" srcOrd="2" destOrd="0" presId="urn:microsoft.com/office/officeart/2005/8/layout/hierarchy1"/>
    <dgm:cxn modelId="{C9481776-4EA4-491E-B6DD-0BF66A4BC7C3}" type="presParOf" srcId="{3AF75496-9906-4D6B-BC7B-4C8032EAFB4E}" destId="{6C3A991A-18DE-4E53-B79E-FA4A6B258B76}" srcOrd="0" destOrd="0" presId="urn:microsoft.com/office/officeart/2005/8/layout/hierarchy1"/>
    <dgm:cxn modelId="{56A07179-33C0-4738-BDB6-07FA03168D9A}" type="presParOf" srcId="{6C3A991A-18DE-4E53-B79E-FA4A6B258B76}" destId="{3EF2AC5D-230A-4C83-B09D-5134F59FA4F4}" srcOrd="0" destOrd="0" presId="urn:microsoft.com/office/officeart/2005/8/layout/hierarchy1"/>
    <dgm:cxn modelId="{2515DBB3-1F37-40BD-B6BC-F3F121E5EB1D}" type="presParOf" srcId="{6C3A991A-18DE-4E53-B79E-FA4A6B258B76}" destId="{8485C5D5-40FF-461C-BD9A-6855E07D59CF}" srcOrd="1" destOrd="0" presId="urn:microsoft.com/office/officeart/2005/8/layout/hierarchy1"/>
    <dgm:cxn modelId="{9DFA3347-6638-49C5-B569-71150B76B58D}" type="presParOf" srcId="{3AF75496-9906-4D6B-BC7B-4C8032EAFB4E}" destId="{ECB73DB5-779B-4644-BE93-95E3FED6E410}"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7B0482-99EB-4A13-B39B-78414F7BE78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88B1BDD-E8D6-4429-8B03-157722BFBE50}">
      <dgm:prSet/>
      <dgm:spPr/>
      <dgm:t>
        <a:bodyPr/>
        <a:lstStyle/>
        <a:p>
          <a:r>
            <a:rPr lang="en-US"/>
            <a:t>Rather than punishments, we believe in understanding the reasons why someone is struggling, and what can be done to support this. </a:t>
          </a:r>
        </a:p>
      </dgm:t>
    </dgm:pt>
    <dgm:pt modelId="{EDFE4056-42F9-4F4E-A6B0-88E3FD602A19}" type="parTrans" cxnId="{E9415384-E03E-4C96-B364-3189419D9669}">
      <dgm:prSet/>
      <dgm:spPr/>
      <dgm:t>
        <a:bodyPr/>
        <a:lstStyle/>
        <a:p>
          <a:endParaRPr lang="en-US"/>
        </a:p>
      </dgm:t>
    </dgm:pt>
    <dgm:pt modelId="{AD570EDA-AA94-42DD-A608-07C3B59E88E2}" type="sibTrans" cxnId="{E9415384-E03E-4C96-B364-3189419D9669}">
      <dgm:prSet/>
      <dgm:spPr/>
      <dgm:t>
        <a:bodyPr/>
        <a:lstStyle/>
        <a:p>
          <a:endParaRPr lang="en-US"/>
        </a:p>
      </dgm:t>
    </dgm:pt>
    <dgm:pt modelId="{4749665B-F02E-43CA-96A9-11C3414F83CA}">
      <dgm:prSet/>
      <dgm:spPr/>
      <dgm:t>
        <a:bodyPr/>
        <a:lstStyle/>
        <a:p>
          <a:r>
            <a:rPr lang="en-US"/>
            <a:t>“I used to struggle at a youth club when it got too loud. If it was too much I would have a meltdown, and I was punished for that. This made NO difference the next time I went, as I would still have a meltdown if the room was too loud. I had no control over that.”</a:t>
          </a:r>
        </a:p>
      </dgm:t>
    </dgm:pt>
    <dgm:pt modelId="{75EE1CD2-7C7A-4933-A342-787B2EB33ED0}" type="parTrans" cxnId="{E38B400D-C033-4202-9175-80DC0B66939A}">
      <dgm:prSet/>
      <dgm:spPr/>
      <dgm:t>
        <a:bodyPr/>
        <a:lstStyle/>
        <a:p>
          <a:endParaRPr lang="en-US"/>
        </a:p>
      </dgm:t>
    </dgm:pt>
    <dgm:pt modelId="{6FDAA6C5-348E-4D48-915E-FA7E2DB4874E}" type="sibTrans" cxnId="{E38B400D-C033-4202-9175-80DC0B66939A}">
      <dgm:prSet/>
      <dgm:spPr/>
      <dgm:t>
        <a:bodyPr/>
        <a:lstStyle/>
        <a:p>
          <a:endParaRPr lang="en-US"/>
        </a:p>
      </dgm:t>
    </dgm:pt>
    <dgm:pt modelId="{DAEA3B0C-7202-4EEC-8640-AD6A0879A35E}">
      <dgm:prSet/>
      <dgm:spPr/>
      <dgm:t>
        <a:bodyPr/>
        <a:lstStyle/>
        <a:p>
          <a:r>
            <a:rPr lang="en-US"/>
            <a:t>There is always a reason why, we just may not necessarily know what it is just yet. </a:t>
          </a:r>
        </a:p>
      </dgm:t>
    </dgm:pt>
    <dgm:pt modelId="{A77BD257-E54B-4632-8836-7E7AA197A6D7}" type="parTrans" cxnId="{2EE6995B-13FF-4CC0-8A0B-F759E39006F4}">
      <dgm:prSet/>
      <dgm:spPr/>
      <dgm:t>
        <a:bodyPr/>
        <a:lstStyle/>
        <a:p>
          <a:endParaRPr lang="en-US"/>
        </a:p>
      </dgm:t>
    </dgm:pt>
    <dgm:pt modelId="{BCACE3F9-DB75-40BB-892F-6A6E55317E41}" type="sibTrans" cxnId="{2EE6995B-13FF-4CC0-8A0B-F759E39006F4}">
      <dgm:prSet/>
      <dgm:spPr/>
      <dgm:t>
        <a:bodyPr/>
        <a:lstStyle/>
        <a:p>
          <a:endParaRPr lang="en-US"/>
        </a:p>
      </dgm:t>
    </dgm:pt>
    <dgm:pt modelId="{BA782EF8-1255-447F-A712-122817002257}" type="pres">
      <dgm:prSet presAssocID="{077B0482-99EB-4A13-B39B-78414F7BE78F}" presName="root" presStyleCnt="0">
        <dgm:presLayoutVars>
          <dgm:dir/>
          <dgm:resizeHandles val="exact"/>
        </dgm:presLayoutVars>
      </dgm:prSet>
      <dgm:spPr/>
    </dgm:pt>
    <dgm:pt modelId="{0E8D4D1F-E2EA-49AC-9F48-A23E07DCF457}" type="pres">
      <dgm:prSet presAssocID="{E88B1BDD-E8D6-4429-8B03-157722BFBE50}" presName="compNode" presStyleCnt="0"/>
      <dgm:spPr/>
    </dgm:pt>
    <dgm:pt modelId="{D38734AE-4FF9-47B0-B646-3AC73737923A}" type="pres">
      <dgm:prSet presAssocID="{E88B1BDD-E8D6-4429-8B03-157722BFBE50}" presName="bgRect" presStyleLbl="bgShp" presStyleIdx="0" presStyleCnt="3"/>
      <dgm:spPr/>
    </dgm:pt>
    <dgm:pt modelId="{EA0308CA-DDA6-4648-AC51-77F2C9349B3C}" type="pres">
      <dgm:prSet presAssocID="{E88B1BDD-E8D6-4429-8B03-157722BFBE5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fused Person"/>
        </a:ext>
      </dgm:extLst>
    </dgm:pt>
    <dgm:pt modelId="{83B57CAA-4136-45EA-B6EA-0E0C1D8DBFD5}" type="pres">
      <dgm:prSet presAssocID="{E88B1BDD-E8D6-4429-8B03-157722BFBE50}" presName="spaceRect" presStyleCnt="0"/>
      <dgm:spPr/>
    </dgm:pt>
    <dgm:pt modelId="{8742D994-F30C-420B-A557-C1DBFA8E11EA}" type="pres">
      <dgm:prSet presAssocID="{E88B1BDD-E8D6-4429-8B03-157722BFBE50}" presName="parTx" presStyleLbl="revTx" presStyleIdx="0" presStyleCnt="3">
        <dgm:presLayoutVars>
          <dgm:chMax val="0"/>
          <dgm:chPref val="0"/>
        </dgm:presLayoutVars>
      </dgm:prSet>
      <dgm:spPr/>
    </dgm:pt>
    <dgm:pt modelId="{C22CB269-8EBE-4CC5-85EF-EA6AC466B40E}" type="pres">
      <dgm:prSet presAssocID="{AD570EDA-AA94-42DD-A608-07C3B59E88E2}" presName="sibTrans" presStyleCnt="0"/>
      <dgm:spPr/>
    </dgm:pt>
    <dgm:pt modelId="{7D128CB9-B975-4936-9827-68C8E2E2FC89}" type="pres">
      <dgm:prSet presAssocID="{4749665B-F02E-43CA-96A9-11C3414F83CA}" presName="compNode" presStyleCnt="0"/>
      <dgm:spPr/>
    </dgm:pt>
    <dgm:pt modelId="{807A8FDA-C9AA-4A89-9B1A-15527D436E9B}" type="pres">
      <dgm:prSet presAssocID="{4749665B-F02E-43CA-96A9-11C3414F83CA}" presName="bgRect" presStyleLbl="bgShp" presStyleIdx="1" presStyleCnt="3"/>
      <dgm:spPr/>
    </dgm:pt>
    <dgm:pt modelId="{AD008648-CC37-4263-BA4C-0644DF9BE212}" type="pres">
      <dgm:prSet presAssocID="{4749665B-F02E-43CA-96A9-11C3414F83CA}"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B81CCA33-BA1B-4641-B693-76AAC51226FD}" type="pres">
      <dgm:prSet presAssocID="{4749665B-F02E-43CA-96A9-11C3414F83CA}" presName="spaceRect" presStyleCnt="0"/>
      <dgm:spPr/>
    </dgm:pt>
    <dgm:pt modelId="{63BD75B1-274F-4BB9-A82E-75433F6B1236}" type="pres">
      <dgm:prSet presAssocID="{4749665B-F02E-43CA-96A9-11C3414F83CA}" presName="parTx" presStyleLbl="revTx" presStyleIdx="1" presStyleCnt="3">
        <dgm:presLayoutVars>
          <dgm:chMax val="0"/>
          <dgm:chPref val="0"/>
        </dgm:presLayoutVars>
      </dgm:prSet>
      <dgm:spPr/>
    </dgm:pt>
    <dgm:pt modelId="{35CB12AD-51F2-45D2-AE38-6179D3D8306D}" type="pres">
      <dgm:prSet presAssocID="{6FDAA6C5-348E-4D48-915E-FA7E2DB4874E}" presName="sibTrans" presStyleCnt="0"/>
      <dgm:spPr/>
    </dgm:pt>
    <dgm:pt modelId="{864220B7-F1D7-45E8-B204-0443B76C99A1}" type="pres">
      <dgm:prSet presAssocID="{DAEA3B0C-7202-4EEC-8640-AD6A0879A35E}" presName="compNode" presStyleCnt="0"/>
      <dgm:spPr/>
    </dgm:pt>
    <dgm:pt modelId="{68CF4639-6D45-4BA7-9355-A1944C9588C6}" type="pres">
      <dgm:prSet presAssocID="{DAEA3B0C-7202-4EEC-8640-AD6A0879A35E}" presName="bgRect" presStyleLbl="bgShp" presStyleIdx="2" presStyleCnt="3"/>
      <dgm:spPr/>
    </dgm:pt>
    <dgm:pt modelId="{D91DAE89-586B-46DD-8C02-DD2733164D1B}" type="pres">
      <dgm:prSet presAssocID="{DAEA3B0C-7202-4EEC-8640-AD6A0879A35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 Bulb and Gear"/>
        </a:ext>
      </dgm:extLst>
    </dgm:pt>
    <dgm:pt modelId="{C53A7953-6E26-44FF-8BBB-39C146987018}" type="pres">
      <dgm:prSet presAssocID="{DAEA3B0C-7202-4EEC-8640-AD6A0879A35E}" presName="spaceRect" presStyleCnt="0"/>
      <dgm:spPr/>
    </dgm:pt>
    <dgm:pt modelId="{71D911E9-0060-4F39-B4B6-C4D1C0647394}" type="pres">
      <dgm:prSet presAssocID="{DAEA3B0C-7202-4EEC-8640-AD6A0879A35E}" presName="parTx" presStyleLbl="revTx" presStyleIdx="2" presStyleCnt="3">
        <dgm:presLayoutVars>
          <dgm:chMax val="0"/>
          <dgm:chPref val="0"/>
        </dgm:presLayoutVars>
      </dgm:prSet>
      <dgm:spPr/>
    </dgm:pt>
  </dgm:ptLst>
  <dgm:cxnLst>
    <dgm:cxn modelId="{E38B400D-C033-4202-9175-80DC0B66939A}" srcId="{077B0482-99EB-4A13-B39B-78414F7BE78F}" destId="{4749665B-F02E-43CA-96A9-11C3414F83CA}" srcOrd="1" destOrd="0" parTransId="{75EE1CD2-7C7A-4933-A342-787B2EB33ED0}" sibTransId="{6FDAA6C5-348E-4D48-915E-FA7E2DB4874E}"/>
    <dgm:cxn modelId="{2EE6995B-13FF-4CC0-8A0B-F759E39006F4}" srcId="{077B0482-99EB-4A13-B39B-78414F7BE78F}" destId="{DAEA3B0C-7202-4EEC-8640-AD6A0879A35E}" srcOrd="2" destOrd="0" parTransId="{A77BD257-E54B-4632-8836-7E7AA197A6D7}" sibTransId="{BCACE3F9-DB75-40BB-892F-6A6E55317E41}"/>
    <dgm:cxn modelId="{80CCC95E-0E85-422F-9D48-FF13CDF87622}" type="presOf" srcId="{E88B1BDD-E8D6-4429-8B03-157722BFBE50}" destId="{8742D994-F30C-420B-A557-C1DBFA8E11EA}" srcOrd="0" destOrd="0" presId="urn:microsoft.com/office/officeart/2018/2/layout/IconVerticalSolidList"/>
    <dgm:cxn modelId="{5E0B886D-9112-40C0-9CD4-CA589B7F6FC7}" type="presOf" srcId="{DAEA3B0C-7202-4EEC-8640-AD6A0879A35E}" destId="{71D911E9-0060-4F39-B4B6-C4D1C0647394}" srcOrd="0" destOrd="0" presId="urn:microsoft.com/office/officeart/2018/2/layout/IconVerticalSolidList"/>
    <dgm:cxn modelId="{E9415384-E03E-4C96-B364-3189419D9669}" srcId="{077B0482-99EB-4A13-B39B-78414F7BE78F}" destId="{E88B1BDD-E8D6-4429-8B03-157722BFBE50}" srcOrd="0" destOrd="0" parTransId="{EDFE4056-42F9-4F4E-A6B0-88E3FD602A19}" sibTransId="{AD570EDA-AA94-42DD-A608-07C3B59E88E2}"/>
    <dgm:cxn modelId="{C66744C7-14C8-48D4-BBE1-566D00993015}" type="presOf" srcId="{4749665B-F02E-43CA-96A9-11C3414F83CA}" destId="{63BD75B1-274F-4BB9-A82E-75433F6B1236}" srcOrd="0" destOrd="0" presId="urn:microsoft.com/office/officeart/2018/2/layout/IconVerticalSolidList"/>
    <dgm:cxn modelId="{776C7FFB-5372-4416-8639-05B531C0B64D}" type="presOf" srcId="{077B0482-99EB-4A13-B39B-78414F7BE78F}" destId="{BA782EF8-1255-447F-A712-122817002257}" srcOrd="0" destOrd="0" presId="urn:microsoft.com/office/officeart/2018/2/layout/IconVerticalSolidList"/>
    <dgm:cxn modelId="{F1538B3A-C21E-487E-9DA4-EF86FAA4086D}" type="presParOf" srcId="{BA782EF8-1255-447F-A712-122817002257}" destId="{0E8D4D1F-E2EA-49AC-9F48-A23E07DCF457}" srcOrd="0" destOrd="0" presId="urn:microsoft.com/office/officeart/2018/2/layout/IconVerticalSolidList"/>
    <dgm:cxn modelId="{0125499D-0591-4978-B773-A2D2C05E265D}" type="presParOf" srcId="{0E8D4D1F-E2EA-49AC-9F48-A23E07DCF457}" destId="{D38734AE-4FF9-47B0-B646-3AC73737923A}" srcOrd="0" destOrd="0" presId="urn:microsoft.com/office/officeart/2018/2/layout/IconVerticalSolidList"/>
    <dgm:cxn modelId="{D9B16C22-D3A4-46A7-BC03-40E4C4E0BA45}" type="presParOf" srcId="{0E8D4D1F-E2EA-49AC-9F48-A23E07DCF457}" destId="{EA0308CA-DDA6-4648-AC51-77F2C9349B3C}" srcOrd="1" destOrd="0" presId="urn:microsoft.com/office/officeart/2018/2/layout/IconVerticalSolidList"/>
    <dgm:cxn modelId="{8B6F9CA2-61E2-4AAB-BC7A-6E3ED1B3E223}" type="presParOf" srcId="{0E8D4D1F-E2EA-49AC-9F48-A23E07DCF457}" destId="{83B57CAA-4136-45EA-B6EA-0E0C1D8DBFD5}" srcOrd="2" destOrd="0" presId="urn:microsoft.com/office/officeart/2018/2/layout/IconVerticalSolidList"/>
    <dgm:cxn modelId="{11CC6402-61C3-496A-B335-09BBF0583EDC}" type="presParOf" srcId="{0E8D4D1F-E2EA-49AC-9F48-A23E07DCF457}" destId="{8742D994-F30C-420B-A557-C1DBFA8E11EA}" srcOrd="3" destOrd="0" presId="urn:microsoft.com/office/officeart/2018/2/layout/IconVerticalSolidList"/>
    <dgm:cxn modelId="{C5329D2C-60AD-441A-9572-EB1A7CD6FE9A}" type="presParOf" srcId="{BA782EF8-1255-447F-A712-122817002257}" destId="{C22CB269-8EBE-4CC5-85EF-EA6AC466B40E}" srcOrd="1" destOrd="0" presId="urn:microsoft.com/office/officeart/2018/2/layout/IconVerticalSolidList"/>
    <dgm:cxn modelId="{63F30CC3-9D6C-4A22-9141-D7DCE4C2D75D}" type="presParOf" srcId="{BA782EF8-1255-447F-A712-122817002257}" destId="{7D128CB9-B975-4936-9827-68C8E2E2FC89}" srcOrd="2" destOrd="0" presId="urn:microsoft.com/office/officeart/2018/2/layout/IconVerticalSolidList"/>
    <dgm:cxn modelId="{34D224E9-B4F0-4A3D-9B5C-381E89E05280}" type="presParOf" srcId="{7D128CB9-B975-4936-9827-68C8E2E2FC89}" destId="{807A8FDA-C9AA-4A89-9B1A-15527D436E9B}" srcOrd="0" destOrd="0" presId="urn:microsoft.com/office/officeart/2018/2/layout/IconVerticalSolidList"/>
    <dgm:cxn modelId="{14E90EC2-595A-434F-93A6-C817765C2C5F}" type="presParOf" srcId="{7D128CB9-B975-4936-9827-68C8E2E2FC89}" destId="{AD008648-CC37-4263-BA4C-0644DF9BE212}" srcOrd="1" destOrd="0" presId="urn:microsoft.com/office/officeart/2018/2/layout/IconVerticalSolidList"/>
    <dgm:cxn modelId="{215FAA6E-639F-4A49-BB68-D0251F783AE6}" type="presParOf" srcId="{7D128CB9-B975-4936-9827-68C8E2E2FC89}" destId="{B81CCA33-BA1B-4641-B693-76AAC51226FD}" srcOrd="2" destOrd="0" presId="urn:microsoft.com/office/officeart/2018/2/layout/IconVerticalSolidList"/>
    <dgm:cxn modelId="{B1CD259A-1D02-40B2-B274-01E690F4F237}" type="presParOf" srcId="{7D128CB9-B975-4936-9827-68C8E2E2FC89}" destId="{63BD75B1-274F-4BB9-A82E-75433F6B1236}" srcOrd="3" destOrd="0" presId="urn:microsoft.com/office/officeart/2018/2/layout/IconVerticalSolidList"/>
    <dgm:cxn modelId="{5005D43E-4A47-40C1-A19E-800F7F0FFBC2}" type="presParOf" srcId="{BA782EF8-1255-447F-A712-122817002257}" destId="{35CB12AD-51F2-45D2-AE38-6179D3D8306D}" srcOrd="3" destOrd="0" presId="urn:microsoft.com/office/officeart/2018/2/layout/IconVerticalSolidList"/>
    <dgm:cxn modelId="{4EC26524-F7D5-454B-9A04-A6412027791B}" type="presParOf" srcId="{BA782EF8-1255-447F-A712-122817002257}" destId="{864220B7-F1D7-45E8-B204-0443B76C99A1}" srcOrd="4" destOrd="0" presId="urn:microsoft.com/office/officeart/2018/2/layout/IconVerticalSolidList"/>
    <dgm:cxn modelId="{CC6C00B6-C6D8-4291-AF00-B8E7C4193CBB}" type="presParOf" srcId="{864220B7-F1D7-45E8-B204-0443B76C99A1}" destId="{68CF4639-6D45-4BA7-9355-A1944C9588C6}" srcOrd="0" destOrd="0" presId="urn:microsoft.com/office/officeart/2018/2/layout/IconVerticalSolidList"/>
    <dgm:cxn modelId="{FA38D3DC-9BC9-4D81-AEDF-62B07A8EDD69}" type="presParOf" srcId="{864220B7-F1D7-45E8-B204-0443B76C99A1}" destId="{D91DAE89-586B-46DD-8C02-DD2733164D1B}" srcOrd="1" destOrd="0" presId="urn:microsoft.com/office/officeart/2018/2/layout/IconVerticalSolidList"/>
    <dgm:cxn modelId="{E9F99BF4-492A-419A-A658-B8F5DC8DCEC3}" type="presParOf" srcId="{864220B7-F1D7-45E8-B204-0443B76C99A1}" destId="{C53A7953-6E26-44FF-8BBB-39C146987018}" srcOrd="2" destOrd="0" presId="urn:microsoft.com/office/officeart/2018/2/layout/IconVerticalSolidList"/>
    <dgm:cxn modelId="{40BC75C9-3D3F-4A19-B6EB-B0A71872A623}" type="presParOf" srcId="{864220B7-F1D7-45E8-B204-0443B76C99A1}" destId="{71D911E9-0060-4F39-B4B6-C4D1C064739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B1B0A6E-09D2-4DA0-A389-E0DD36EF1EEB}" type="doc">
      <dgm:prSet loTypeId="urn:microsoft.com/office/officeart/2005/8/layout/process5" loCatId="process" qsTypeId="urn:microsoft.com/office/officeart/2005/8/quickstyle/simple1" qsCatId="simple" csTypeId="urn:microsoft.com/office/officeart/2005/8/colors/colorful1" csCatId="colorful"/>
      <dgm:spPr/>
      <dgm:t>
        <a:bodyPr/>
        <a:lstStyle/>
        <a:p>
          <a:endParaRPr lang="en-US"/>
        </a:p>
      </dgm:t>
    </dgm:pt>
    <dgm:pt modelId="{E303A30A-8FE2-413F-92E2-C9A5E1569CB4}">
      <dgm:prSet/>
      <dgm:spPr/>
      <dgm:t>
        <a:bodyPr/>
        <a:lstStyle/>
        <a:p>
          <a:r>
            <a:rPr lang="en-US"/>
            <a:t>Sometimes withdrawing from a situation can lead to a decrease in stress. We can often get into arguments, disputes or ‘stand-offs’ with young people. </a:t>
          </a:r>
        </a:p>
      </dgm:t>
    </dgm:pt>
    <dgm:pt modelId="{AF9F3746-8457-4B54-BF09-932447A3A985}" type="parTrans" cxnId="{077015D6-F285-45B4-BA86-7BC1A4C23ABF}">
      <dgm:prSet/>
      <dgm:spPr/>
      <dgm:t>
        <a:bodyPr/>
        <a:lstStyle/>
        <a:p>
          <a:endParaRPr lang="en-US"/>
        </a:p>
      </dgm:t>
    </dgm:pt>
    <dgm:pt modelId="{6614AA88-AFF9-4B63-A0AA-320E0A213762}" type="sibTrans" cxnId="{077015D6-F285-45B4-BA86-7BC1A4C23ABF}">
      <dgm:prSet/>
      <dgm:spPr/>
      <dgm:t>
        <a:bodyPr/>
        <a:lstStyle/>
        <a:p>
          <a:endParaRPr lang="en-US"/>
        </a:p>
      </dgm:t>
    </dgm:pt>
    <dgm:pt modelId="{0950784E-55F8-4069-A82B-2A43A128085E}">
      <dgm:prSet/>
      <dgm:spPr/>
      <dgm:t>
        <a:bodyPr/>
        <a:lstStyle/>
        <a:p>
          <a:r>
            <a:rPr lang="en-US"/>
            <a:t>When a young person’s brain is telling them they are unsafe, they may not be able to back down, even if they desperately want to. </a:t>
          </a:r>
        </a:p>
      </dgm:t>
    </dgm:pt>
    <dgm:pt modelId="{7CECE965-EA56-40CA-92B6-167249E48573}" type="parTrans" cxnId="{AB0BF471-6C08-439D-B2A9-6CF511A8AAF3}">
      <dgm:prSet/>
      <dgm:spPr/>
      <dgm:t>
        <a:bodyPr/>
        <a:lstStyle/>
        <a:p>
          <a:endParaRPr lang="en-US"/>
        </a:p>
      </dgm:t>
    </dgm:pt>
    <dgm:pt modelId="{1172995F-9957-4EBB-AFAC-014D1330AB35}" type="sibTrans" cxnId="{AB0BF471-6C08-439D-B2A9-6CF511A8AAF3}">
      <dgm:prSet/>
      <dgm:spPr/>
      <dgm:t>
        <a:bodyPr/>
        <a:lstStyle/>
        <a:p>
          <a:endParaRPr lang="en-US"/>
        </a:p>
      </dgm:t>
    </dgm:pt>
    <dgm:pt modelId="{47BB2E0F-0084-430A-BA56-7E96EC39CE77}">
      <dgm:prSet/>
      <dgm:spPr/>
      <dgm:t>
        <a:bodyPr/>
        <a:lstStyle/>
        <a:p>
          <a:r>
            <a:rPr lang="en-US"/>
            <a:t>If you stand down, try not to view this as ‘giving in’ - it is really important for avoiding distress/ crisis. </a:t>
          </a:r>
        </a:p>
      </dgm:t>
    </dgm:pt>
    <dgm:pt modelId="{383F0FAC-2309-43F8-8F99-15B89A101EB2}" type="parTrans" cxnId="{035B9C50-152E-4DCA-A986-E43AB7C899F4}">
      <dgm:prSet/>
      <dgm:spPr/>
      <dgm:t>
        <a:bodyPr/>
        <a:lstStyle/>
        <a:p>
          <a:endParaRPr lang="en-US"/>
        </a:p>
      </dgm:t>
    </dgm:pt>
    <dgm:pt modelId="{21653D93-9CF6-4850-96D5-6FA301305E8D}" type="sibTrans" cxnId="{035B9C50-152E-4DCA-A986-E43AB7C899F4}">
      <dgm:prSet/>
      <dgm:spPr/>
      <dgm:t>
        <a:bodyPr/>
        <a:lstStyle/>
        <a:p>
          <a:endParaRPr lang="en-US"/>
        </a:p>
      </dgm:t>
    </dgm:pt>
    <dgm:pt modelId="{1B36023B-4650-4BF3-A3F6-24C475773168}">
      <dgm:prSet/>
      <dgm:spPr/>
      <dgm:t>
        <a:bodyPr/>
        <a:lstStyle/>
        <a:p>
          <a:r>
            <a:rPr lang="en-US"/>
            <a:t>"When someone is drowning, that is not the best time to teach them how to swim" - David Pitonyak. </a:t>
          </a:r>
        </a:p>
      </dgm:t>
    </dgm:pt>
    <dgm:pt modelId="{F65DCCE4-14BE-4D0C-AAAA-4A28E6F8CDBB}" type="parTrans" cxnId="{865BD7A3-6D87-4E20-950D-2104AC77250A}">
      <dgm:prSet/>
      <dgm:spPr/>
      <dgm:t>
        <a:bodyPr/>
        <a:lstStyle/>
        <a:p>
          <a:endParaRPr lang="en-US"/>
        </a:p>
      </dgm:t>
    </dgm:pt>
    <dgm:pt modelId="{DD0445DC-906C-4240-AD25-1E91F743CF10}" type="sibTrans" cxnId="{865BD7A3-6D87-4E20-950D-2104AC77250A}">
      <dgm:prSet/>
      <dgm:spPr/>
      <dgm:t>
        <a:bodyPr/>
        <a:lstStyle/>
        <a:p>
          <a:endParaRPr lang="en-US"/>
        </a:p>
      </dgm:t>
    </dgm:pt>
    <dgm:pt modelId="{212C4EF0-36A2-42CE-881C-DC3729A7D4D6}" type="pres">
      <dgm:prSet presAssocID="{EB1B0A6E-09D2-4DA0-A389-E0DD36EF1EEB}" presName="diagram" presStyleCnt="0">
        <dgm:presLayoutVars>
          <dgm:dir/>
          <dgm:resizeHandles val="exact"/>
        </dgm:presLayoutVars>
      </dgm:prSet>
      <dgm:spPr/>
    </dgm:pt>
    <dgm:pt modelId="{16EC4A2B-B23E-43D4-AABE-8F7156A964BB}" type="pres">
      <dgm:prSet presAssocID="{E303A30A-8FE2-413F-92E2-C9A5E1569CB4}" presName="node" presStyleLbl="node1" presStyleIdx="0" presStyleCnt="4">
        <dgm:presLayoutVars>
          <dgm:bulletEnabled val="1"/>
        </dgm:presLayoutVars>
      </dgm:prSet>
      <dgm:spPr/>
    </dgm:pt>
    <dgm:pt modelId="{42660B36-D083-4FA1-A55A-ACB6F1DC0D83}" type="pres">
      <dgm:prSet presAssocID="{6614AA88-AFF9-4B63-A0AA-320E0A213762}" presName="sibTrans" presStyleLbl="sibTrans2D1" presStyleIdx="0" presStyleCnt="3"/>
      <dgm:spPr/>
    </dgm:pt>
    <dgm:pt modelId="{A9D0716E-F9C4-49EB-B626-D549EEBB118F}" type="pres">
      <dgm:prSet presAssocID="{6614AA88-AFF9-4B63-A0AA-320E0A213762}" presName="connectorText" presStyleLbl="sibTrans2D1" presStyleIdx="0" presStyleCnt="3"/>
      <dgm:spPr/>
    </dgm:pt>
    <dgm:pt modelId="{CF39C8E9-1661-494F-859A-C6244A67B4F9}" type="pres">
      <dgm:prSet presAssocID="{0950784E-55F8-4069-A82B-2A43A128085E}" presName="node" presStyleLbl="node1" presStyleIdx="1" presStyleCnt="4">
        <dgm:presLayoutVars>
          <dgm:bulletEnabled val="1"/>
        </dgm:presLayoutVars>
      </dgm:prSet>
      <dgm:spPr/>
    </dgm:pt>
    <dgm:pt modelId="{8418703E-BE71-4324-A7F7-08A023034176}" type="pres">
      <dgm:prSet presAssocID="{1172995F-9957-4EBB-AFAC-014D1330AB35}" presName="sibTrans" presStyleLbl="sibTrans2D1" presStyleIdx="1" presStyleCnt="3"/>
      <dgm:spPr/>
    </dgm:pt>
    <dgm:pt modelId="{5E6E44AE-980D-4802-898F-CAC0044CA0DD}" type="pres">
      <dgm:prSet presAssocID="{1172995F-9957-4EBB-AFAC-014D1330AB35}" presName="connectorText" presStyleLbl="sibTrans2D1" presStyleIdx="1" presStyleCnt="3"/>
      <dgm:spPr/>
    </dgm:pt>
    <dgm:pt modelId="{5AB1FE6F-6BDE-4773-AFB2-EED41D1A7145}" type="pres">
      <dgm:prSet presAssocID="{47BB2E0F-0084-430A-BA56-7E96EC39CE77}" presName="node" presStyleLbl="node1" presStyleIdx="2" presStyleCnt="4">
        <dgm:presLayoutVars>
          <dgm:bulletEnabled val="1"/>
        </dgm:presLayoutVars>
      </dgm:prSet>
      <dgm:spPr/>
    </dgm:pt>
    <dgm:pt modelId="{1673E8CC-605E-43A2-87CA-7B2B24F19D0D}" type="pres">
      <dgm:prSet presAssocID="{21653D93-9CF6-4850-96D5-6FA301305E8D}" presName="sibTrans" presStyleLbl="sibTrans2D1" presStyleIdx="2" presStyleCnt="3"/>
      <dgm:spPr/>
    </dgm:pt>
    <dgm:pt modelId="{8B510DBC-EF5C-44A9-9554-ACAF6BB5E750}" type="pres">
      <dgm:prSet presAssocID="{21653D93-9CF6-4850-96D5-6FA301305E8D}" presName="connectorText" presStyleLbl="sibTrans2D1" presStyleIdx="2" presStyleCnt="3"/>
      <dgm:spPr/>
    </dgm:pt>
    <dgm:pt modelId="{CF4648BA-BEF5-469F-A9F3-5516E7C351A3}" type="pres">
      <dgm:prSet presAssocID="{1B36023B-4650-4BF3-A3F6-24C475773168}" presName="node" presStyleLbl="node1" presStyleIdx="3" presStyleCnt="4">
        <dgm:presLayoutVars>
          <dgm:bulletEnabled val="1"/>
        </dgm:presLayoutVars>
      </dgm:prSet>
      <dgm:spPr/>
    </dgm:pt>
  </dgm:ptLst>
  <dgm:cxnLst>
    <dgm:cxn modelId="{68262834-B0A7-48A7-B559-7F72A1312607}" type="presOf" srcId="{21653D93-9CF6-4850-96D5-6FA301305E8D}" destId="{1673E8CC-605E-43A2-87CA-7B2B24F19D0D}" srcOrd="0" destOrd="0" presId="urn:microsoft.com/office/officeart/2005/8/layout/process5"/>
    <dgm:cxn modelId="{AD580F5C-E080-4B29-849B-76001ACBB706}" type="presOf" srcId="{47BB2E0F-0084-430A-BA56-7E96EC39CE77}" destId="{5AB1FE6F-6BDE-4773-AFB2-EED41D1A7145}" srcOrd="0" destOrd="0" presId="urn:microsoft.com/office/officeart/2005/8/layout/process5"/>
    <dgm:cxn modelId="{155C8D4A-EA7B-4880-BD9E-CEBBE0D5AB8A}" type="presOf" srcId="{6614AA88-AFF9-4B63-A0AA-320E0A213762}" destId="{A9D0716E-F9C4-49EB-B626-D549EEBB118F}" srcOrd="1" destOrd="0" presId="urn:microsoft.com/office/officeart/2005/8/layout/process5"/>
    <dgm:cxn modelId="{0656686D-FCD7-4C4F-B309-53F9991E4AA3}" type="presOf" srcId="{6614AA88-AFF9-4B63-A0AA-320E0A213762}" destId="{42660B36-D083-4FA1-A55A-ACB6F1DC0D83}" srcOrd="0" destOrd="0" presId="urn:microsoft.com/office/officeart/2005/8/layout/process5"/>
    <dgm:cxn modelId="{035B9C50-152E-4DCA-A986-E43AB7C899F4}" srcId="{EB1B0A6E-09D2-4DA0-A389-E0DD36EF1EEB}" destId="{47BB2E0F-0084-430A-BA56-7E96EC39CE77}" srcOrd="2" destOrd="0" parTransId="{383F0FAC-2309-43F8-8F99-15B89A101EB2}" sibTransId="{21653D93-9CF6-4850-96D5-6FA301305E8D}"/>
    <dgm:cxn modelId="{AB0BF471-6C08-439D-B2A9-6CF511A8AAF3}" srcId="{EB1B0A6E-09D2-4DA0-A389-E0DD36EF1EEB}" destId="{0950784E-55F8-4069-A82B-2A43A128085E}" srcOrd="1" destOrd="0" parTransId="{7CECE965-EA56-40CA-92B6-167249E48573}" sibTransId="{1172995F-9957-4EBB-AFAC-014D1330AB35}"/>
    <dgm:cxn modelId="{1E0F0B81-7783-45EF-B523-16ED6915B182}" type="presOf" srcId="{EB1B0A6E-09D2-4DA0-A389-E0DD36EF1EEB}" destId="{212C4EF0-36A2-42CE-881C-DC3729A7D4D6}" srcOrd="0" destOrd="0" presId="urn:microsoft.com/office/officeart/2005/8/layout/process5"/>
    <dgm:cxn modelId="{80F3D790-6FED-4C5F-9B55-D441066A23C1}" type="presOf" srcId="{1172995F-9957-4EBB-AFAC-014D1330AB35}" destId="{8418703E-BE71-4324-A7F7-08A023034176}" srcOrd="0" destOrd="0" presId="urn:microsoft.com/office/officeart/2005/8/layout/process5"/>
    <dgm:cxn modelId="{85919E95-9B17-42B0-BEE4-E93062FE765B}" type="presOf" srcId="{21653D93-9CF6-4850-96D5-6FA301305E8D}" destId="{8B510DBC-EF5C-44A9-9554-ACAF6BB5E750}" srcOrd="1" destOrd="0" presId="urn:microsoft.com/office/officeart/2005/8/layout/process5"/>
    <dgm:cxn modelId="{865BD7A3-6D87-4E20-950D-2104AC77250A}" srcId="{EB1B0A6E-09D2-4DA0-A389-E0DD36EF1EEB}" destId="{1B36023B-4650-4BF3-A3F6-24C475773168}" srcOrd="3" destOrd="0" parTransId="{F65DCCE4-14BE-4D0C-AAAA-4A28E6F8CDBB}" sibTransId="{DD0445DC-906C-4240-AD25-1E91F743CF10}"/>
    <dgm:cxn modelId="{FFF962C8-F1F8-46C7-B31E-69BEAF0B367D}" type="presOf" srcId="{1172995F-9957-4EBB-AFAC-014D1330AB35}" destId="{5E6E44AE-980D-4802-898F-CAC0044CA0DD}" srcOrd="1" destOrd="0" presId="urn:microsoft.com/office/officeart/2005/8/layout/process5"/>
    <dgm:cxn modelId="{077015D6-F285-45B4-BA86-7BC1A4C23ABF}" srcId="{EB1B0A6E-09D2-4DA0-A389-E0DD36EF1EEB}" destId="{E303A30A-8FE2-413F-92E2-C9A5E1569CB4}" srcOrd="0" destOrd="0" parTransId="{AF9F3746-8457-4B54-BF09-932447A3A985}" sibTransId="{6614AA88-AFF9-4B63-A0AA-320E0A213762}"/>
    <dgm:cxn modelId="{8FC1E9E4-C488-487D-BFF2-CE6A505C2F9C}" type="presOf" srcId="{E303A30A-8FE2-413F-92E2-C9A5E1569CB4}" destId="{16EC4A2B-B23E-43D4-AABE-8F7156A964BB}" srcOrd="0" destOrd="0" presId="urn:microsoft.com/office/officeart/2005/8/layout/process5"/>
    <dgm:cxn modelId="{9B0276F5-1E1B-435A-9DAA-FFD1D15F5188}" type="presOf" srcId="{0950784E-55F8-4069-A82B-2A43A128085E}" destId="{CF39C8E9-1661-494F-859A-C6244A67B4F9}" srcOrd="0" destOrd="0" presId="urn:microsoft.com/office/officeart/2005/8/layout/process5"/>
    <dgm:cxn modelId="{C0FBD9FA-722A-45AA-86E6-C77EB297673D}" type="presOf" srcId="{1B36023B-4650-4BF3-A3F6-24C475773168}" destId="{CF4648BA-BEF5-469F-A9F3-5516E7C351A3}" srcOrd="0" destOrd="0" presId="urn:microsoft.com/office/officeart/2005/8/layout/process5"/>
    <dgm:cxn modelId="{12D297AE-80F0-4047-9EE3-7D1C1A3E3EB8}" type="presParOf" srcId="{212C4EF0-36A2-42CE-881C-DC3729A7D4D6}" destId="{16EC4A2B-B23E-43D4-AABE-8F7156A964BB}" srcOrd="0" destOrd="0" presId="urn:microsoft.com/office/officeart/2005/8/layout/process5"/>
    <dgm:cxn modelId="{147FB615-CC29-4419-83B3-5409AA5B270E}" type="presParOf" srcId="{212C4EF0-36A2-42CE-881C-DC3729A7D4D6}" destId="{42660B36-D083-4FA1-A55A-ACB6F1DC0D83}" srcOrd="1" destOrd="0" presId="urn:microsoft.com/office/officeart/2005/8/layout/process5"/>
    <dgm:cxn modelId="{08A2744A-8A51-40F9-A285-F8623FEA6C47}" type="presParOf" srcId="{42660B36-D083-4FA1-A55A-ACB6F1DC0D83}" destId="{A9D0716E-F9C4-49EB-B626-D549EEBB118F}" srcOrd="0" destOrd="0" presId="urn:microsoft.com/office/officeart/2005/8/layout/process5"/>
    <dgm:cxn modelId="{F4DCBB97-6FCD-41EE-9E22-B0120E2EA55A}" type="presParOf" srcId="{212C4EF0-36A2-42CE-881C-DC3729A7D4D6}" destId="{CF39C8E9-1661-494F-859A-C6244A67B4F9}" srcOrd="2" destOrd="0" presId="urn:microsoft.com/office/officeart/2005/8/layout/process5"/>
    <dgm:cxn modelId="{F65ED761-F5A9-4BF8-8252-AF3A51D3E6B9}" type="presParOf" srcId="{212C4EF0-36A2-42CE-881C-DC3729A7D4D6}" destId="{8418703E-BE71-4324-A7F7-08A023034176}" srcOrd="3" destOrd="0" presId="urn:microsoft.com/office/officeart/2005/8/layout/process5"/>
    <dgm:cxn modelId="{9B582BA6-F743-4532-A63C-2BB040746DC9}" type="presParOf" srcId="{8418703E-BE71-4324-A7F7-08A023034176}" destId="{5E6E44AE-980D-4802-898F-CAC0044CA0DD}" srcOrd="0" destOrd="0" presId="urn:microsoft.com/office/officeart/2005/8/layout/process5"/>
    <dgm:cxn modelId="{1A6821EF-F026-45AF-AE53-5A669BA41D5B}" type="presParOf" srcId="{212C4EF0-36A2-42CE-881C-DC3729A7D4D6}" destId="{5AB1FE6F-6BDE-4773-AFB2-EED41D1A7145}" srcOrd="4" destOrd="0" presId="urn:microsoft.com/office/officeart/2005/8/layout/process5"/>
    <dgm:cxn modelId="{94AFDE67-2DD2-40B4-B5D4-2561C37B65F9}" type="presParOf" srcId="{212C4EF0-36A2-42CE-881C-DC3729A7D4D6}" destId="{1673E8CC-605E-43A2-87CA-7B2B24F19D0D}" srcOrd="5" destOrd="0" presId="urn:microsoft.com/office/officeart/2005/8/layout/process5"/>
    <dgm:cxn modelId="{202036BC-F5A8-46C0-B1EA-79FDDFA04E41}" type="presParOf" srcId="{1673E8CC-605E-43A2-87CA-7B2B24F19D0D}" destId="{8B510DBC-EF5C-44A9-9554-ACAF6BB5E750}" srcOrd="0" destOrd="0" presId="urn:microsoft.com/office/officeart/2005/8/layout/process5"/>
    <dgm:cxn modelId="{959E7469-758E-491F-A03D-D8DE47DE37E5}" type="presParOf" srcId="{212C4EF0-36A2-42CE-881C-DC3729A7D4D6}" destId="{CF4648BA-BEF5-469F-A9F3-5516E7C351A3}" srcOrd="6"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1CF247D-F539-4DAD-BFE1-CC34E80EF864}"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0689136-264D-43D9-80A5-DB0784612440}">
      <dgm:prSet/>
      <dgm:spPr/>
      <dgm:t>
        <a:bodyPr/>
        <a:lstStyle/>
        <a:p>
          <a:pPr>
            <a:lnSpc>
              <a:spcPct val="100000"/>
            </a:lnSpc>
          </a:pPr>
          <a:r>
            <a:rPr lang="en-US"/>
            <a:t>People who are highly stressed become more sensitive to their environment. It is really helpful to remove any potential triggers in the environment: </a:t>
          </a:r>
        </a:p>
      </dgm:t>
    </dgm:pt>
    <dgm:pt modelId="{16FBCF46-F519-4034-8AA2-CC6BE1190CA6}" type="parTrans" cxnId="{0270208F-DBC6-4A18-AD6B-D004F0CD949D}">
      <dgm:prSet/>
      <dgm:spPr/>
      <dgm:t>
        <a:bodyPr/>
        <a:lstStyle/>
        <a:p>
          <a:endParaRPr lang="en-US"/>
        </a:p>
      </dgm:t>
    </dgm:pt>
    <dgm:pt modelId="{015F2803-4838-41A7-A5DA-9CADCA20A29F}" type="sibTrans" cxnId="{0270208F-DBC6-4A18-AD6B-D004F0CD949D}">
      <dgm:prSet/>
      <dgm:spPr/>
      <dgm:t>
        <a:bodyPr/>
        <a:lstStyle/>
        <a:p>
          <a:endParaRPr lang="en-US"/>
        </a:p>
      </dgm:t>
    </dgm:pt>
    <dgm:pt modelId="{FA7C6235-66FC-4E44-8EC3-A8420928AE8C}">
      <dgm:prSet/>
      <dgm:spPr/>
      <dgm:t>
        <a:bodyPr/>
        <a:lstStyle/>
        <a:p>
          <a:pPr>
            <a:lnSpc>
              <a:spcPct val="100000"/>
            </a:lnSpc>
          </a:pPr>
          <a:r>
            <a:rPr lang="en-US"/>
            <a:t>Turning down lights or turning them off completely. </a:t>
          </a:r>
        </a:p>
      </dgm:t>
    </dgm:pt>
    <dgm:pt modelId="{DC976599-BD34-4E43-A723-D22382F67BC0}" type="parTrans" cxnId="{ACFA1A8A-9B99-428C-BFEB-3823E026576C}">
      <dgm:prSet/>
      <dgm:spPr/>
      <dgm:t>
        <a:bodyPr/>
        <a:lstStyle/>
        <a:p>
          <a:endParaRPr lang="en-US"/>
        </a:p>
      </dgm:t>
    </dgm:pt>
    <dgm:pt modelId="{A21CAB77-96B8-41DA-83FE-5E9831BEA829}" type="sibTrans" cxnId="{ACFA1A8A-9B99-428C-BFEB-3823E026576C}">
      <dgm:prSet/>
      <dgm:spPr/>
      <dgm:t>
        <a:bodyPr/>
        <a:lstStyle/>
        <a:p>
          <a:endParaRPr lang="en-US"/>
        </a:p>
      </dgm:t>
    </dgm:pt>
    <dgm:pt modelId="{7610D059-482E-42DF-8BEA-F5A06DA79DF2}">
      <dgm:prSet/>
      <dgm:spPr/>
      <dgm:t>
        <a:bodyPr/>
        <a:lstStyle/>
        <a:p>
          <a:pPr>
            <a:lnSpc>
              <a:spcPct val="100000"/>
            </a:lnSpc>
          </a:pPr>
          <a:r>
            <a:rPr lang="en-US"/>
            <a:t>Reducing sounds. </a:t>
          </a:r>
        </a:p>
      </dgm:t>
    </dgm:pt>
    <dgm:pt modelId="{E4134FA6-DFFF-49F2-B9FD-BBE45A05AE8F}" type="parTrans" cxnId="{5BE5C12E-A1C8-4188-9326-5E5AC99DCDB7}">
      <dgm:prSet/>
      <dgm:spPr/>
      <dgm:t>
        <a:bodyPr/>
        <a:lstStyle/>
        <a:p>
          <a:endParaRPr lang="en-US"/>
        </a:p>
      </dgm:t>
    </dgm:pt>
    <dgm:pt modelId="{DD25ED50-5F45-4244-8A9D-8DD61CB51FAF}" type="sibTrans" cxnId="{5BE5C12E-A1C8-4188-9326-5E5AC99DCDB7}">
      <dgm:prSet/>
      <dgm:spPr/>
      <dgm:t>
        <a:bodyPr/>
        <a:lstStyle/>
        <a:p>
          <a:endParaRPr lang="en-US"/>
        </a:p>
      </dgm:t>
    </dgm:pt>
    <dgm:pt modelId="{B191A03D-CA23-4020-B893-9002A2A47A02}">
      <dgm:prSet/>
      <dgm:spPr/>
      <dgm:t>
        <a:bodyPr/>
        <a:lstStyle/>
        <a:p>
          <a:pPr>
            <a:lnSpc>
              <a:spcPct val="100000"/>
            </a:lnSpc>
          </a:pPr>
          <a:r>
            <a:rPr lang="en-US"/>
            <a:t>Removing ourselves from sight/ the room.</a:t>
          </a:r>
        </a:p>
      </dgm:t>
    </dgm:pt>
    <dgm:pt modelId="{6896760E-BFA3-481A-ABC4-1FE99839EDE3}" type="parTrans" cxnId="{7E53BF4A-8A70-479D-8CF2-8B6646DF04DA}">
      <dgm:prSet/>
      <dgm:spPr/>
      <dgm:t>
        <a:bodyPr/>
        <a:lstStyle/>
        <a:p>
          <a:endParaRPr lang="en-US"/>
        </a:p>
      </dgm:t>
    </dgm:pt>
    <dgm:pt modelId="{CCA354A8-6A76-4A5B-A824-8B5C0BFC486E}" type="sibTrans" cxnId="{7E53BF4A-8A70-479D-8CF2-8B6646DF04DA}">
      <dgm:prSet/>
      <dgm:spPr/>
      <dgm:t>
        <a:bodyPr/>
        <a:lstStyle/>
        <a:p>
          <a:endParaRPr lang="en-US"/>
        </a:p>
      </dgm:t>
    </dgm:pt>
    <dgm:pt modelId="{144F1752-573C-4B03-9A4B-88F5DFA09691}">
      <dgm:prSet/>
      <dgm:spPr/>
      <dgm:t>
        <a:bodyPr/>
        <a:lstStyle/>
        <a:p>
          <a:pPr>
            <a:lnSpc>
              <a:spcPct val="100000"/>
            </a:lnSpc>
          </a:pPr>
          <a:r>
            <a:rPr lang="en-US"/>
            <a:t>Having a safe/ quiet space to go to is often incredibly helpful - though it is easier to access this if a safe space is agreed in advance.</a:t>
          </a:r>
        </a:p>
      </dgm:t>
    </dgm:pt>
    <dgm:pt modelId="{C8D180ED-4210-46F0-93CA-F2066C6D171D}" type="parTrans" cxnId="{A7E9068B-3233-48C7-88C7-6C7FB905A719}">
      <dgm:prSet/>
      <dgm:spPr/>
      <dgm:t>
        <a:bodyPr/>
        <a:lstStyle/>
        <a:p>
          <a:endParaRPr lang="en-US"/>
        </a:p>
      </dgm:t>
    </dgm:pt>
    <dgm:pt modelId="{1C0FF9E9-A7DD-437E-8FCE-0BB73C86041A}" type="sibTrans" cxnId="{A7E9068B-3233-48C7-88C7-6C7FB905A719}">
      <dgm:prSet/>
      <dgm:spPr/>
      <dgm:t>
        <a:bodyPr/>
        <a:lstStyle/>
        <a:p>
          <a:endParaRPr lang="en-US"/>
        </a:p>
      </dgm:t>
    </dgm:pt>
    <dgm:pt modelId="{2F3CEE5D-5124-4361-821A-DFAA467CE89B}">
      <dgm:prSet/>
      <dgm:spPr/>
      <dgm:t>
        <a:bodyPr/>
        <a:lstStyle/>
        <a:p>
          <a:pPr>
            <a:lnSpc>
              <a:spcPct val="100000"/>
            </a:lnSpc>
          </a:pPr>
          <a:r>
            <a:rPr lang="en-US"/>
            <a:t>This also works better as a proactive tool, where young people can go there freely and use it to pre-emptively avoid stress.</a:t>
          </a:r>
        </a:p>
      </dgm:t>
    </dgm:pt>
    <dgm:pt modelId="{051D6E99-ABC0-49F7-9AD0-39B6A10A9899}" type="parTrans" cxnId="{DA221157-8F82-4E6A-9327-A8B64A1B35D1}">
      <dgm:prSet/>
      <dgm:spPr/>
      <dgm:t>
        <a:bodyPr/>
        <a:lstStyle/>
        <a:p>
          <a:endParaRPr lang="en-US"/>
        </a:p>
      </dgm:t>
    </dgm:pt>
    <dgm:pt modelId="{E824C3F4-92F4-4A6F-8B06-2485B84352BD}" type="sibTrans" cxnId="{DA221157-8F82-4E6A-9327-A8B64A1B35D1}">
      <dgm:prSet/>
      <dgm:spPr/>
      <dgm:t>
        <a:bodyPr/>
        <a:lstStyle/>
        <a:p>
          <a:endParaRPr lang="en-US"/>
        </a:p>
      </dgm:t>
    </dgm:pt>
    <dgm:pt modelId="{3306362C-E15A-48AA-9280-4C322EE8F92E}" type="pres">
      <dgm:prSet presAssocID="{A1CF247D-F539-4DAD-BFE1-CC34E80EF864}" presName="root" presStyleCnt="0">
        <dgm:presLayoutVars>
          <dgm:dir/>
          <dgm:resizeHandles val="exact"/>
        </dgm:presLayoutVars>
      </dgm:prSet>
      <dgm:spPr/>
    </dgm:pt>
    <dgm:pt modelId="{1FA7014A-F677-4192-9C07-126CDC4DCF24}" type="pres">
      <dgm:prSet presAssocID="{80689136-264D-43D9-80A5-DB0784612440}" presName="compNode" presStyleCnt="0"/>
      <dgm:spPr/>
    </dgm:pt>
    <dgm:pt modelId="{31B9AB0D-A20E-4084-A2B2-C3406F478CCF}" type="pres">
      <dgm:prSet presAssocID="{80689136-264D-43D9-80A5-DB0784612440}" presName="bgRect" presStyleLbl="bgShp" presStyleIdx="0" presStyleCnt="6"/>
      <dgm:spPr/>
    </dgm:pt>
    <dgm:pt modelId="{2E9D760A-1FF4-408E-8D42-DF0B7350FE73}" type="pres">
      <dgm:prSet presAssocID="{80689136-264D-43D9-80A5-DB0784612440}"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a:ext>
      </dgm:extLst>
    </dgm:pt>
    <dgm:pt modelId="{D4902CDB-DA6A-40D6-8176-0BA30675EAB1}" type="pres">
      <dgm:prSet presAssocID="{80689136-264D-43D9-80A5-DB0784612440}" presName="spaceRect" presStyleCnt="0"/>
      <dgm:spPr/>
    </dgm:pt>
    <dgm:pt modelId="{05E1FB27-9A51-487D-B01C-9295E68D434D}" type="pres">
      <dgm:prSet presAssocID="{80689136-264D-43D9-80A5-DB0784612440}" presName="parTx" presStyleLbl="revTx" presStyleIdx="0" presStyleCnt="6">
        <dgm:presLayoutVars>
          <dgm:chMax val="0"/>
          <dgm:chPref val="0"/>
        </dgm:presLayoutVars>
      </dgm:prSet>
      <dgm:spPr/>
    </dgm:pt>
    <dgm:pt modelId="{7CA7E2F0-47CC-4F0E-BB0F-1C9FA4477A98}" type="pres">
      <dgm:prSet presAssocID="{015F2803-4838-41A7-A5DA-9CADCA20A29F}" presName="sibTrans" presStyleCnt="0"/>
      <dgm:spPr/>
    </dgm:pt>
    <dgm:pt modelId="{4923A4CA-5762-4B34-9446-05395F93ED37}" type="pres">
      <dgm:prSet presAssocID="{FA7C6235-66FC-4E44-8EC3-A8420928AE8C}" presName="compNode" presStyleCnt="0"/>
      <dgm:spPr/>
    </dgm:pt>
    <dgm:pt modelId="{6C4D26E4-B616-42D9-907C-6C635318F5D6}" type="pres">
      <dgm:prSet presAssocID="{FA7C6235-66FC-4E44-8EC3-A8420928AE8C}" presName="bgRect" presStyleLbl="bgShp" presStyleIdx="1" presStyleCnt="6"/>
      <dgm:spPr/>
    </dgm:pt>
    <dgm:pt modelId="{87CD5988-3313-487C-8E02-52D2AC59E2AD}" type="pres">
      <dgm:prSet presAssocID="{FA7C6235-66FC-4E44-8EC3-A8420928AE8C}"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reetlight"/>
        </a:ext>
      </dgm:extLst>
    </dgm:pt>
    <dgm:pt modelId="{9BCCA50C-EEDC-48E4-9EDA-F02332E98954}" type="pres">
      <dgm:prSet presAssocID="{FA7C6235-66FC-4E44-8EC3-A8420928AE8C}" presName="spaceRect" presStyleCnt="0"/>
      <dgm:spPr/>
    </dgm:pt>
    <dgm:pt modelId="{5021FC4E-2711-4E0E-AABC-9266DE376D0C}" type="pres">
      <dgm:prSet presAssocID="{FA7C6235-66FC-4E44-8EC3-A8420928AE8C}" presName="parTx" presStyleLbl="revTx" presStyleIdx="1" presStyleCnt="6">
        <dgm:presLayoutVars>
          <dgm:chMax val="0"/>
          <dgm:chPref val="0"/>
        </dgm:presLayoutVars>
      </dgm:prSet>
      <dgm:spPr/>
    </dgm:pt>
    <dgm:pt modelId="{01EFAE93-98C8-47A3-8581-8A019B8C425E}" type="pres">
      <dgm:prSet presAssocID="{A21CAB77-96B8-41DA-83FE-5E9831BEA829}" presName="sibTrans" presStyleCnt="0"/>
      <dgm:spPr/>
    </dgm:pt>
    <dgm:pt modelId="{14B0FF5C-B636-4E23-A733-E1974B42C599}" type="pres">
      <dgm:prSet presAssocID="{7610D059-482E-42DF-8BEA-F5A06DA79DF2}" presName="compNode" presStyleCnt="0"/>
      <dgm:spPr/>
    </dgm:pt>
    <dgm:pt modelId="{068C7FB3-FA42-4D78-B5D0-1E2B75207CB6}" type="pres">
      <dgm:prSet presAssocID="{7610D059-482E-42DF-8BEA-F5A06DA79DF2}" presName="bgRect" presStyleLbl="bgShp" presStyleIdx="2" presStyleCnt="6"/>
      <dgm:spPr/>
    </dgm:pt>
    <dgm:pt modelId="{DCBEBD73-6F21-476F-9815-CC30B1B74A4F}" type="pres">
      <dgm:prSet presAssocID="{7610D059-482E-42DF-8BEA-F5A06DA79DF2}"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Voice"/>
        </a:ext>
      </dgm:extLst>
    </dgm:pt>
    <dgm:pt modelId="{01D18A53-1C2D-432D-91B4-345160C0BB92}" type="pres">
      <dgm:prSet presAssocID="{7610D059-482E-42DF-8BEA-F5A06DA79DF2}" presName="spaceRect" presStyleCnt="0"/>
      <dgm:spPr/>
    </dgm:pt>
    <dgm:pt modelId="{55AAD261-E155-412A-9169-ED7466054681}" type="pres">
      <dgm:prSet presAssocID="{7610D059-482E-42DF-8BEA-F5A06DA79DF2}" presName="parTx" presStyleLbl="revTx" presStyleIdx="2" presStyleCnt="6">
        <dgm:presLayoutVars>
          <dgm:chMax val="0"/>
          <dgm:chPref val="0"/>
        </dgm:presLayoutVars>
      </dgm:prSet>
      <dgm:spPr/>
    </dgm:pt>
    <dgm:pt modelId="{AF94FEB7-C81C-43E8-A32B-200AAE885549}" type="pres">
      <dgm:prSet presAssocID="{DD25ED50-5F45-4244-8A9D-8DD61CB51FAF}" presName="sibTrans" presStyleCnt="0"/>
      <dgm:spPr/>
    </dgm:pt>
    <dgm:pt modelId="{3A90F8E6-397C-42D3-9A11-FAA885FF8216}" type="pres">
      <dgm:prSet presAssocID="{B191A03D-CA23-4020-B893-9002A2A47A02}" presName="compNode" presStyleCnt="0"/>
      <dgm:spPr/>
    </dgm:pt>
    <dgm:pt modelId="{995EDD9C-CDE4-4D6A-B59A-FB7E4DEC1E0D}" type="pres">
      <dgm:prSet presAssocID="{B191A03D-CA23-4020-B893-9002A2A47A02}" presName="bgRect" presStyleLbl="bgShp" presStyleIdx="3" presStyleCnt="6"/>
      <dgm:spPr/>
    </dgm:pt>
    <dgm:pt modelId="{CF1ABFAD-F80F-4A87-9982-A9D4A0F3EC8E}" type="pres">
      <dgm:prSet presAssocID="{B191A03D-CA23-4020-B893-9002A2A47A02}"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inimize"/>
        </a:ext>
      </dgm:extLst>
    </dgm:pt>
    <dgm:pt modelId="{1EABC3F3-79A2-4AF9-A2B3-8C489F63D038}" type="pres">
      <dgm:prSet presAssocID="{B191A03D-CA23-4020-B893-9002A2A47A02}" presName="spaceRect" presStyleCnt="0"/>
      <dgm:spPr/>
    </dgm:pt>
    <dgm:pt modelId="{E4501BC7-442C-42DA-AEA4-4D391BD73EA4}" type="pres">
      <dgm:prSet presAssocID="{B191A03D-CA23-4020-B893-9002A2A47A02}" presName="parTx" presStyleLbl="revTx" presStyleIdx="3" presStyleCnt="6">
        <dgm:presLayoutVars>
          <dgm:chMax val="0"/>
          <dgm:chPref val="0"/>
        </dgm:presLayoutVars>
      </dgm:prSet>
      <dgm:spPr/>
    </dgm:pt>
    <dgm:pt modelId="{342B678C-8739-4FB6-A29F-BDEFCA0EF303}" type="pres">
      <dgm:prSet presAssocID="{CCA354A8-6A76-4A5B-A824-8B5C0BFC486E}" presName="sibTrans" presStyleCnt="0"/>
      <dgm:spPr/>
    </dgm:pt>
    <dgm:pt modelId="{DE0FBD74-6541-4715-85BB-916B4189641D}" type="pres">
      <dgm:prSet presAssocID="{144F1752-573C-4B03-9A4B-88F5DFA09691}" presName="compNode" presStyleCnt="0"/>
      <dgm:spPr/>
    </dgm:pt>
    <dgm:pt modelId="{956FC9B5-CCC4-4579-AFD1-9BA4336F7A6D}" type="pres">
      <dgm:prSet presAssocID="{144F1752-573C-4B03-9A4B-88F5DFA09691}" presName="bgRect" presStyleLbl="bgShp" presStyleIdx="4" presStyleCnt="6"/>
      <dgm:spPr/>
    </dgm:pt>
    <dgm:pt modelId="{997D4231-A96A-4FD6-92F4-6A90DEFEB8CC}" type="pres">
      <dgm:prSet presAssocID="{144F1752-573C-4B03-9A4B-88F5DFA09691}"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onfused Person"/>
        </a:ext>
      </dgm:extLst>
    </dgm:pt>
    <dgm:pt modelId="{B99A9BA0-0B9A-4E97-AA59-1A1DA436F4C9}" type="pres">
      <dgm:prSet presAssocID="{144F1752-573C-4B03-9A4B-88F5DFA09691}" presName="spaceRect" presStyleCnt="0"/>
      <dgm:spPr/>
    </dgm:pt>
    <dgm:pt modelId="{2A0428FD-3E91-44EB-BAF6-7D8785E153F9}" type="pres">
      <dgm:prSet presAssocID="{144F1752-573C-4B03-9A4B-88F5DFA09691}" presName="parTx" presStyleLbl="revTx" presStyleIdx="4" presStyleCnt="6">
        <dgm:presLayoutVars>
          <dgm:chMax val="0"/>
          <dgm:chPref val="0"/>
        </dgm:presLayoutVars>
      </dgm:prSet>
      <dgm:spPr/>
    </dgm:pt>
    <dgm:pt modelId="{E0327852-9353-453D-B10D-8EE306BDF85A}" type="pres">
      <dgm:prSet presAssocID="{1C0FF9E9-A7DD-437E-8FCE-0BB73C86041A}" presName="sibTrans" presStyleCnt="0"/>
      <dgm:spPr/>
    </dgm:pt>
    <dgm:pt modelId="{F571DCA1-A428-4796-8AE0-AF04999D3216}" type="pres">
      <dgm:prSet presAssocID="{2F3CEE5D-5124-4361-821A-DFAA467CE89B}" presName="compNode" presStyleCnt="0"/>
      <dgm:spPr/>
    </dgm:pt>
    <dgm:pt modelId="{AB08D7CF-CEC0-4B40-BB04-4AF4B1B3A27D}" type="pres">
      <dgm:prSet presAssocID="{2F3CEE5D-5124-4361-821A-DFAA467CE89B}" presName="bgRect" presStyleLbl="bgShp" presStyleIdx="5" presStyleCnt="6"/>
      <dgm:spPr/>
    </dgm:pt>
    <dgm:pt modelId="{569A4742-2B57-4096-808A-A0EF4CECA08B}" type="pres">
      <dgm:prSet presAssocID="{2F3CEE5D-5124-4361-821A-DFAA467CE89B}"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Tools"/>
        </a:ext>
      </dgm:extLst>
    </dgm:pt>
    <dgm:pt modelId="{C1091FC6-A40D-4595-AB65-F27B853FAED9}" type="pres">
      <dgm:prSet presAssocID="{2F3CEE5D-5124-4361-821A-DFAA467CE89B}" presName="spaceRect" presStyleCnt="0"/>
      <dgm:spPr/>
    </dgm:pt>
    <dgm:pt modelId="{CA7C42E1-69EC-4336-9355-E48B61809D75}" type="pres">
      <dgm:prSet presAssocID="{2F3CEE5D-5124-4361-821A-DFAA467CE89B}" presName="parTx" presStyleLbl="revTx" presStyleIdx="5" presStyleCnt="6">
        <dgm:presLayoutVars>
          <dgm:chMax val="0"/>
          <dgm:chPref val="0"/>
        </dgm:presLayoutVars>
      </dgm:prSet>
      <dgm:spPr/>
    </dgm:pt>
  </dgm:ptLst>
  <dgm:cxnLst>
    <dgm:cxn modelId="{770AE70F-D243-4497-8113-D9634B1A2255}" type="presOf" srcId="{7610D059-482E-42DF-8BEA-F5A06DA79DF2}" destId="{55AAD261-E155-412A-9169-ED7466054681}" srcOrd="0" destOrd="0" presId="urn:microsoft.com/office/officeart/2018/2/layout/IconVerticalSolidList"/>
    <dgm:cxn modelId="{D2C4AF21-A47B-4849-A102-F0E109F4C1E9}" type="presOf" srcId="{2F3CEE5D-5124-4361-821A-DFAA467CE89B}" destId="{CA7C42E1-69EC-4336-9355-E48B61809D75}" srcOrd="0" destOrd="0" presId="urn:microsoft.com/office/officeart/2018/2/layout/IconVerticalSolidList"/>
    <dgm:cxn modelId="{5BE5C12E-A1C8-4188-9326-5E5AC99DCDB7}" srcId="{A1CF247D-F539-4DAD-BFE1-CC34E80EF864}" destId="{7610D059-482E-42DF-8BEA-F5A06DA79DF2}" srcOrd="2" destOrd="0" parTransId="{E4134FA6-DFFF-49F2-B9FD-BBE45A05AE8F}" sibTransId="{DD25ED50-5F45-4244-8A9D-8DD61CB51FAF}"/>
    <dgm:cxn modelId="{7E53BF4A-8A70-479D-8CF2-8B6646DF04DA}" srcId="{A1CF247D-F539-4DAD-BFE1-CC34E80EF864}" destId="{B191A03D-CA23-4020-B893-9002A2A47A02}" srcOrd="3" destOrd="0" parTransId="{6896760E-BFA3-481A-ABC4-1FE99839EDE3}" sibTransId="{CCA354A8-6A76-4A5B-A824-8B5C0BFC486E}"/>
    <dgm:cxn modelId="{987ACA74-22BD-4CDA-84EA-263AB8B9949A}" type="presOf" srcId="{144F1752-573C-4B03-9A4B-88F5DFA09691}" destId="{2A0428FD-3E91-44EB-BAF6-7D8785E153F9}" srcOrd="0" destOrd="0" presId="urn:microsoft.com/office/officeart/2018/2/layout/IconVerticalSolidList"/>
    <dgm:cxn modelId="{DA221157-8F82-4E6A-9327-A8B64A1B35D1}" srcId="{A1CF247D-F539-4DAD-BFE1-CC34E80EF864}" destId="{2F3CEE5D-5124-4361-821A-DFAA467CE89B}" srcOrd="5" destOrd="0" parTransId="{051D6E99-ABC0-49F7-9AD0-39B6A10A9899}" sibTransId="{E824C3F4-92F4-4A6F-8B06-2485B84352BD}"/>
    <dgm:cxn modelId="{E94D8C77-1690-419A-BC0A-7700511C0C54}" type="presOf" srcId="{B191A03D-CA23-4020-B893-9002A2A47A02}" destId="{E4501BC7-442C-42DA-AEA4-4D391BD73EA4}" srcOrd="0" destOrd="0" presId="urn:microsoft.com/office/officeart/2018/2/layout/IconVerticalSolidList"/>
    <dgm:cxn modelId="{ACFA1A8A-9B99-428C-BFEB-3823E026576C}" srcId="{A1CF247D-F539-4DAD-BFE1-CC34E80EF864}" destId="{FA7C6235-66FC-4E44-8EC3-A8420928AE8C}" srcOrd="1" destOrd="0" parTransId="{DC976599-BD34-4E43-A723-D22382F67BC0}" sibTransId="{A21CAB77-96B8-41DA-83FE-5E9831BEA829}"/>
    <dgm:cxn modelId="{A7E9068B-3233-48C7-88C7-6C7FB905A719}" srcId="{A1CF247D-F539-4DAD-BFE1-CC34E80EF864}" destId="{144F1752-573C-4B03-9A4B-88F5DFA09691}" srcOrd="4" destOrd="0" parTransId="{C8D180ED-4210-46F0-93CA-F2066C6D171D}" sibTransId="{1C0FF9E9-A7DD-437E-8FCE-0BB73C86041A}"/>
    <dgm:cxn modelId="{0270208F-DBC6-4A18-AD6B-D004F0CD949D}" srcId="{A1CF247D-F539-4DAD-BFE1-CC34E80EF864}" destId="{80689136-264D-43D9-80A5-DB0784612440}" srcOrd="0" destOrd="0" parTransId="{16FBCF46-F519-4034-8AA2-CC6BE1190CA6}" sibTransId="{015F2803-4838-41A7-A5DA-9CADCA20A29F}"/>
    <dgm:cxn modelId="{C5B43B8F-56D8-41E1-BBF5-D80DDBDEAE9C}" type="presOf" srcId="{A1CF247D-F539-4DAD-BFE1-CC34E80EF864}" destId="{3306362C-E15A-48AA-9280-4C322EE8F92E}" srcOrd="0" destOrd="0" presId="urn:microsoft.com/office/officeart/2018/2/layout/IconVerticalSolidList"/>
    <dgm:cxn modelId="{5F3598A3-E1AF-401F-B327-67150DADA0FC}" type="presOf" srcId="{FA7C6235-66FC-4E44-8EC3-A8420928AE8C}" destId="{5021FC4E-2711-4E0E-AABC-9266DE376D0C}" srcOrd="0" destOrd="0" presId="urn:microsoft.com/office/officeart/2018/2/layout/IconVerticalSolidList"/>
    <dgm:cxn modelId="{1AFDFCF4-B35E-4B11-897D-3B0EE0813010}" type="presOf" srcId="{80689136-264D-43D9-80A5-DB0784612440}" destId="{05E1FB27-9A51-487D-B01C-9295E68D434D}" srcOrd="0" destOrd="0" presId="urn:microsoft.com/office/officeart/2018/2/layout/IconVerticalSolidList"/>
    <dgm:cxn modelId="{1FDAF4AC-69E0-49E2-8D26-B7AF0BA38E45}" type="presParOf" srcId="{3306362C-E15A-48AA-9280-4C322EE8F92E}" destId="{1FA7014A-F677-4192-9C07-126CDC4DCF24}" srcOrd="0" destOrd="0" presId="urn:microsoft.com/office/officeart/2018/2/layout/IconVerticalSolidList"/>
    <dgm:cxn modelId="{F9622010-DB28-41E5-A4BD-D19829270579}" type="presParOf" srcId="{1FA7014A-F677-4192-9C07-126CDC4DCF24}" destId="{31B9AB0D-A20E-4084-A2B2-C3406F478CCF}" srcOrd="0" destOrd="0" presId="urn:microsoft.com/office/officeart/2018/2/layout/IconVerticalSolidList"/>
    <dgm:cxn modelId="{7BFC5A50-FFD3-46AC-972B-598BD5CED6CA}" type="presParOf" srcId="{1FA7014A-F677-4192-9C07-126CDC4DCF24}" destId="{2E9D760A-1FF4-408E-8D42-DF0B7350FE73}" srcOrd="1" destOrd="0" presId="urn:microsoft.com/office/officeart/2018/2/layout/IconVerticalSolidList"/>
    <dgm:cxn modelId="{0E0C92A8-8357-47C8-9684-9E90917A604C}" type="presParOf" srcId="{1FA7014A-F677-4192-9C07-126CDC4DCF24}" destId="{D4902CDB-DA6A-40D6-8176-0BA30675EAB1}" srcOrd="2" destOrd="0" presId="urn:microsoft.com/office/officeart/2018/2/layout/IconVerticalSolidList"/>
    <dgm:cxn modelId="{4CA32D51-76E7-462E-B070-B9B1C44ACA15}" type="presParOf" srcId="{1FA7014A-F677-4192-9C07-126CDC4DCF24}" destId="{05E1FB27-9A51-487D-B01C-9295E68D434D}" srcOrd="3" destOrd="0" presId="urn:microsoft.com/office/officeart/2018/2/layout/IconVerticalSolidList"/>
    <dgm:cxn modelId="{3AA2AE3E-39AE-41C1-AC45-FFA0F309E47B}" type="presParOf" srcId="{3306362C-E15A-48AA-9280-4C322EE8F92E}" destId="{7CA7E2F0-47CC-4F0E-BB0F-1C9FA4477A98}" srcOrd="1" destOrd="0" presId="urn:microsoft.com/office/officeart/2018/2/layout/IconVerticalSolidList"/>
    <dgm:cxn modelId="{2C202336-F508-4891-B834-370D4E49228A}" type="presParOf" srcId="{3306362C-E15A-48AA-9280-4C322EE8F92E}" destId="{4923A4CA-5762-4B34-9446-05395F93ED37}" srcOrd="2" destOrd="0" presId="urn:microsoft.com/office/officeart/2018/2/layout/IconVerticalSolidList"/>
    <dgm:cxn modelId="{D85D76EE-D99A-459C-B787-9B24A3066129}" type="presParOf" srcId="{4923A4CA-5762-4B34-9446-05395F93ED37}" destId="{6C4D26E4-B616-42D9-907C-6C635318F5D6}" srcOrd="0" destOrd="0" presId="urn:microsoft.com/office/officeart/2018/2/layout/IconVerticalSolidList"/>
    <dgm:cxn modelId="{2688BCB3-4A76-4329-86D4-C3DF6679E797}" type="presParOf" srcId="{4923A4CA-5762-4B34-9446-05395F93ED37}" destId="{87CD5988-3313-487C-8E02-52D2AC59E2AD}" srcOrd="1" destOrd="0" presId="urn:microsoft.com/office/officeart/2018/2/layout/IconVerticalSolidList"/>
    <dgm:cxn modelId="{6D09069E-D22F-49A1-BECC-C5618BD9C65E}" type="presParOf" srcId="{4923A4CA-5762-4B34-9446-05395F93ED37}" destId="{9BCCA50C-EEDC-48E4-9EDA-F02332E98954}" srcOrd="2" destOrd="0" presId="urn:microsoft.com/office/officeart/2018/2/layout/IconVerticalSolidList"/>
    <dgm:cxn modelId="{35E0662C-18A1-41BE-8907-B41BB933EA77}" type="presParOf" srcId="{4923A4CA-5762-4B34-9446-05395F93ED37}" destId="{5021FC4E-2711-4E0E-AABC-9266DE376D0C}" srcOrd="3" destOrd="0" presId="urn:microsoft.com/office/officeart/2018/2/layout/IconVerticalSolidList"/>
    <dgm:cxn modelId="{B8B5A83F-C9B9-4AE7-915C-38AD5DE2A043}" type="presParOf" srcId="{3306362C-E15A-48AA-9280-4C322EE8F92E}" destId="{01EFAE93-98C8-47A3-8581-8A019B8C425E}" srcOrd="3" destOrd="0" presId="urn:microsoft.com/office/officeart/2018/2/layout/IconVerticalSolidList"/>
    <dgm:cxn modelId="{BAE571A5-EC6F-4C10-B432-E36C6F515F61}" type="presParOf" srcId="{3306362C-E15A-48AA-9280-4C322EE8F92E}" destId="{14B0FF5C-B636-4E23-A733-E1974B42C599}" srcOrd="4" destOrd="0" presId="urn:microsoft.com/office/officeart/2018/2/layout/IconVerticalSolidList"/>
    <dgm:cxn modelId="{B8190322-64BF-4AC8-817C-ED8457F238E7}" type="presParOf" srcId="{14B0FF5C-B636-4E23-A733-E1974B42C599}" destId="{068C7FB3-FA42-4D78-B5D0-1E2B75207CB6}" srcOrd="0" destOrd="0" presId="urn:microsoft.com/office/officeart/2018/2/layout/IconVerticalSolidList"/>
    <dgm:cxn modelId="{011EFAB6-92E3-4794-96F3-AE6460C9175B}" type="presParOf" srcId="{14B0FF5C-B636-4E23-A733-E1974B42C599}" destId="{DCBEBD73-6F21-476F-9815-CC30B1B74A4F}" srcOrd="1" destOrd="0" presId="urn:microsoft.com/office/officeart/2018/2/layout/IconVerticalSolidList"/>
    <dgm:cxn modelId="{134960A6-EB9F-4E12-A028-F68B967255A2}" type="presParOf" srcId="{14B0FF5C-B636-4E23-A733-E1974B42C599}" destId="{01D18A53-1C2D-432D-91B4-345160C0BB92}" srcOrd="2" destOrd="0" presId="urn:microsoft.com/office/officeart/2018/2/layout/IconVerticalSolidList"/>
    <dgm:cxn modelId="{E7B454C6-EA27-4EC0-BA06-55BFDA449938}" type="presParOf" srcId="{14B0FF5C-B636-4E23-A733-E1974B42C599}" destId="{55AAD261-E155-412A-9169-ED7466054681}" srcOrd="3" destOrd="0" presId="urn:microsoft.com/office/officeart/2018/2/layout/IconVerticalSolidList"/>
    <dgm:cxn modelId="{25596E84-30AB-4B5F-B209-EA65D33D7A5D}" type="presParOf" srcId="{3306362C-E15A-48AA-9280-4C322EE8F92E}" destId="{AF94FEB7-C81C-43E8-A32B-200AAE885549}" srcOrd="5" destOrd="0" presId="urn:microsoft.com/office/officeart/2018/2/layout/IconVerticalSolidList"/>
    <dgm:cxn modelId="{2B9FB73B-18A4-49DE-94BB-53A791A42B8E}" type="presParOf" srcId="{3306362C-E15A-48AA-9280-4C322EE8F92E}" destId="{3A90F8E6-397C-42D3-9A11-FAA885FF8216}" srcOrd="6" destOrd="0" presId="urn:microsoft.com/office/officeart/2018/2/layout/IconVerticalSolidList"/>
    <dgm:cxn modelId="{70114575-B188-4518-8042-58A89DD59481}" type="presParOf" srcId="{3A90F8E6-397C-42D3-9A11-FAA885FF8216}" destId="{995EDD9C-CDE4-4D6A-B59A-FB7E4DEC1E0D}" srcOrd="0" destOrd="0" presId="urn:microsoft.com/office/officeart/2018/2/layout/IconVerticalSolidList"/>
    <dgm:cxn modelId="{4B070ACD-8AFC-4ADA-AA6C-A5CE52409E24}" type="presParOf" srcId="{3A90F8E6-397C-42D3-9A11-FAA885FF8216}" destId="{CF1ABFAD-F80F-4A87-9982-A9D4A0F3EC8E}" srcOrd="1" destOrd="0" presId="urn:microsoft.com/office/officeart/2018/2/layout/IconVerticalSolidList"/>
    <dgm:cxn modelId="{7ED611BD-ED01-455E-95EF-93C5B2E6B8BA}" type="presParOf" srcId="{3A90F8E6-397C-42D3-9A11-FAA885FF8216}" destId="{1EABC3F3-79A2-4AF9-A2B3-8C489F63D038}" srcOrd="2" destOrd="0" presId="urn:microsoft.com/office/officeart/2018/2/layout/IconVerticalSolidList"/>
    <dgm:cxn modelId="{B8628C6C-78FB-49EC-9EAD-1D297BD141E3}" type="presParOf" srcId="{3A90F8E6-397C-42D3-9A11-FAA885FF8216}" destId="{E4501BC7-442C-42DA-AEA4-4D391BD73EA4}" srcOrd="3" destOrd="0" presId="urn:microsoft.com/office/officeart/2018/2/layout/IconVerticalSolidList"/>
    <dgm:cxn modelId="{BF057F93-AAB5-4DB1-B98F-4F206E0F7B42}" type="presParOf" srcId="{3306362C-E15A-48AA-9280-4C322EE8F92E}" destId="{342B678C-8739-4FB6-A29F-BDEFCA0EF303}" srcOrd="7" destOrd="0" presId="urn:microsoft.com/office/officeart/2018/2/layout/IconVerticalSolidList"/>
    <dgm:cxn modelId="{A0364B31-E47F-433B-BAB4-6ECA06D9C7A0}" type="presParOf" srcId="{3306362C-E15A-48AA-9280-4C322EE8F92E}" destId="{DE0FBD74-6541-4715-85BB-916B4189641D}" srcOrd="8" destOrd="0" presId="urn:microsoft.com/office/officeart/2018/2/layout/IconVerticalSolidList"/>
    <dgm:cxn modelId="{E6F38325-1456-4D10-8ACE-C152E52E8C66}" type="presParOf" srcId="{DE0FBD74-6541-4715-85BB-916B4189641D}" destId="{956FC9B5-CCC4-4579-AFD1-9BA4336F7A6D}" srcOrd="0" destOrd="0" presId="urn:microsoft.com/office/officeart/2018/2/layout/IconVerticalSolidList"/>
    <dgm:cxn modelId="{7F0A3D94-00BD-4E07-A160-E6CC7F1EAD44}" type="presParOf" srcId="{DE0FBD74-6541-4715-85BB-916B4189641D}" destId="{997D4231-A96A-4FD6-92F4-6A90DEFEB8CC}" srcOrd="1" destOrd="0" presId="urn:microsoft.com/office/officeart/2018/2/layout/IconVerticalSolidList"/>
    <dgm:cxn modelId="{D5712750-4B5B-4036-BF56-5752048C3624}" type="presParOf" srcId="{DE0FBD74-6541-4715-85BB-916B4189641D}" destId="{B99A9BA0-0B9A-4E97-AA59-1A1DA436F4C9}" srcOrd="2" destOrd="0" presId="urn:microsoft.com/office/officeart/2018/2/layout/IconVerticalSolidList"/>
    <dgm:cxn modelId="{DEE5CF60-3917-4073-9144-A3AB821A0FB6}" type="presParOf" srcId="{DE0FBD74-6541-4715-85BB-916B4189641D}" destId="{2A0428FD-3E91-44EB-BAF6-7D8785E153F9}" srcOrd="3" destOrd="0" presId="urn:microsoft.com/office/officeart/2018/2/layout/IconVerticalSolidList"/>
    <dgm:cxn modelId="{CDD9C67B-CFC2-4E59-B9ED-7B97CB28A0F4}" type="presParOf" srcId="{3306362C-E15A-48AA-9280-4C322EE8F92E}" destId="{E0327852-9353-453D-B10D-8EE306BDF85A}" srcOrd="9" destOrd="0" presId="urn:microsoft.com/office/officeart/2018/2/layout/IconVerticalSolidList"/>
    <dgm:cxn modelId="{3AE19F3B-1B47-4DAF-9377-743FF4E84B23}" type="presParOf" srcId="{3306362C-E15A-48AA-9280-4C322EE8F92E}" destId="{F571DCA1-A428-4796-8AE0-AF04999D3216}" srcOrd="10" destOrd="0" presId="urn:microsoft.com/office/officeart/2018/2/layout/IconVerticalSolidList"/>
    <dgm:cxn modelId="{F1B9FD25-F150-4446-8C8B-D3D4446F087F}" type="presParOf" srcId="{F571DCA1-A428-4796-8AE0-AF04999D3216}" destId="{AB08D7CF-CEC0-4B40-BB04-4AF4B1B3A27D}" srcOrd="0" destOrd="0" presId="urn:microsoft.com/office/officeart/2018/2/layout/IconVerticalSolidList"/>
    <dgm:cxn modelId="{5D87BE4D-A7DC-4F7F-9740-BCA80CEDA937}" type="presParOf" srcId="{F571DCA1-A428-4796-8AE0-AF04999D3216}" destId="{569A4742-2B57-4096-808A-A0EF4CECA08B}" srcOrd="1" destOrd="0" presId="urn:microsoft.com/office/officeart/2018/2/layout/IconVerticalSolidList"/>
    <dgm:cxn modelId="{7D2C1A0E-2673-483F-B3DD-A0859FA5078D}" type="presParOf" srcId="{F571DCA1-A428-4796-8AE0-AF04999D3216}" destId="{C1091FC6-A40D-4595-AB65-F27B853FAED9}" srcOrd="2" destOrd="0" presId="urn:microsoft.com/office/officeart/2018/2/layout/IconVerticalSolidList"/>
    <dgm:cxn modelId="{8030A1CF-4156-4EA4-A63E-BF32375AF0BA}" type="presParOf" srcId="{F571DCA1-A428-4796-8AE0-AF04999D3216}" destId="{CA7C42E1-69EC-4336-9355-E48B61809D7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2B74594-4A8D-412B-9D86-F7AFD96D624C}"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44034C8F-DCCD-440B-82EC-AE5EDBB86E2A}">
      <dgm:prSet/>
      <dgm:spPr/>
      <dgm:t>
        <a:bodyPr/>
        <a:lstStyle/>
        <a:p>
          <a:r>
            <a:rPr lang="en-US"/>
            <a:t>When a young person is out of crisis, they may be feeling shame, guilt and embarrassment, but may also have feelings of anger/ resentment about the situation and what happened. Although they were unable to control their emotions during the incident, some of their actions whilst in meltdown may have been dangerous, frightening to others, or had a negative impact on themselves and others. </a:t>
          </a:r>
        </a:p>
      </dgm:t>
    </dgm:pt>
    <dgm:pt modelId="{700E388B-648B-42FF-A2A1-44C21ED3A250}" type="parTrans" cxnId="{956D3514-C3DD-4EF5-B08A-0C57EAADEF7F}">
      <dgm:prSet/>
      <dgm:spPr/>
      <dgm:t>
        <a:bodyPr/>
        <a:lstStyle/>
        <a:p>
          <a:endParaRPr lang="en-US"/>
        </a:p>
      </dgm:t>
    </dgm:pt>
    <dgm:pt modelId="{C52DB0F9-31F6-4B6E-853E-64EE58767309}" type="sibTrans" cxnId="{956D3514-C3DD-4EF5-B08A-0C57EAADEF7F}">
      <dgm:prSet/>
      <dgm:spPr/>
      <dgm:t>
        <a:bodyPr/>
        <a:lstStyle/>
        <a:p>
          <a:endParaRPr lang="en-US"/>
        </a:p>
      </dgm:t>
    </dgm:pt>
    <dgm:pt modelId="{946F334C-1724-4964-8EEE-847BFD39BE33}">
      <dgm:prSet/>
      <dgm:spPr/>
      <dgm:t>
        <a:bodyPr/>
        <a:lstStyle/>
        <a:p>
          <a:r>
            <a:rPr lang="en-US"/>
            <a:t>Therefore, it is very important to work with the young person to fully understand the situation, and to identify actions that can be taken to reduce the chance of this happening again. This can be done in a three-step process that we are hoping to go through. </a:t>
          </a:r>
        </a:p>
      </dgm:t>
    </dgm:pt>
    <dgm:pt modelId="{CAE14A38-9EBF-40DC-8EE2-4261E5436EC1}" type="parTrans" cxnId="{8F0B7CC8-09D3-436E-8600-E63CDF9AB6C5}">
      <dgm:prSet/>
      <dgm:spPr/>
      <dgm:t>
        <a:bodyPr/>
        <a:lstStyle/>
        <a:p>
          <a:endParaRPr lang="en-US"/>
        </a:p>
      </dgm:t>
    </dgm:pt>
    <dgm:pt modelId="{0925482B-D038-4AF3-B520-C96FB6DE7A4D}" type="sibTrans" cxnId="{8F0B7CC8-09D3-436E-8600-E63CDF9AB6C5}">
      <dgm:prSet/>
      <dgm:spPr/>
      <dgm:t>
        <a:bodyPr/>
        <a:lstStyle/>
        <a:p>
          <a:endParaRPr lang="en-US"/>
        </a:p>
      </dgm:t>
    </dgm:pt>
    <dgm:pt modelId="{557DF183-E7F3-4B76-B3F2-E53017782191}" type="pres">
      <dgm:prSet presAssocID="{A2B74594-4A8D-412B-9D86-F7AFD96D624C}" presName="vert0" presStyleCnt="0">
        <dgm:presLayoutVars>
          <dgm:dir/>
          <dgm:animOne val="branch"/>
          <dgm:animLvl val="lvl"/>
        </dgm:presLayoutVars>
      </dgm:prSet>
      <dgm:spPr/>
    </dgm:pt>
    <dgm:pt modelId="{5D112844-E866-4C73-8F3C-5FF2A32DAB35}" type="pres">
      <dgm:prSet presAssocID="{44034C8F-DCCD-440B-82EC-AE5EDBB86E2A}" presName="thickLine" presStyleLbl="alignNode1" presStyleIdx="0" presStyleCnt="2"/>
      <dgm:spPr/>
    </dgm:pt>
    <dgm:pt modelId="{DD89FA56-2CF3-4615-97A4-06A7798FEC84}" type="pres">
      <dgm:prSet presAssocID="{44034C8F-DCCD-440B-82EC-AE5EDBB86E2A}" presName="horz1" presStyleCnt="0"/>
      <dgm:spPr/>
    </dgm:pt>
    <dgm:pt modelId="{5C993152-2BFE-4816-8E19-A44A7E0AA3FE}" type="pres">
      <dgm:prSet presAssocID="{44034C8F-DCCD-440B-82EC-AE5EDBB86E2A}" presName="tx1" presStyleLbl="revTx" presStyleIdx="0" presStyleCnt="2"/>
      <dgm:spPr/>
    </dgm:pt>
    <dgm:pt modelId="{856BF50B-85AF-4981-8A33-5BB155AA50B9}" type="pres">
      <dgm:prSet presAssocID="{44034C8F-DCCD-440B-82EC-AE5EDBB86E2A}" presName="vert1" presStyleCnt="0"/>
      <dgm:spPr/>
    </dgm:pt>
    <dgm:pt modelId="{CC990D31-506A-4E57-9E50-5628C4C7E1C6}" type="pres">
      <dgm:prSet presAssocID="{946F334C-1724-4964-8EEE-847BFD39BE33}" presName="thickLine" presStyleLbl="alignNode1" presStyleIdx="1" presStyleCnt="2"/>
      <dgm:spPr/>
    </dgm:pt>
    <dgm:pt modelId="{6619655E-B6DE-4F6B-A56C-6E4C0BEC7E84}" type="pres">
      <dgm:prSet presAssocID="{946F334C-1724-4964-8EEE-847BFD39BE33}" presName="horz1" presStyleCnt="0"/>
      <dgm:spPr/>
    </dgm:pt>
    <dgm:pt modelId="{6BE00553-C418-433A-BEE8-AF8E27F5D935}" type="pres">
      <dgm:prSet presAssocID="{946F334C-1724-4964-8EEE-847BFD39BE33}" presName="tx1" presStyleLbl="revTx" presStyleIdx="1" presStyleCnt="2"/>
      <dgm:spPr/>
    </dgm:pt>
    <dgm:pt modelId="{54EB62D0-954B-4F6F-805B-249E65436E20}" type="pres">
      <dgm:prSet presAssocID="{946F334C-1724-4964-8EEE-847BFD39BE33}" presName="vert1" presStyleCnt="0"/>
      <dgm:spPr/>
    </dgm:pt>
  </dgm:ptLst>
  <dgm:cxnLst>
    <dgm:cxn modelId="{CED94100-A58C-4ABC-8D98-FB3A99C0927B}" type="presOf" srcId="{946F334C-1724-4964-8EEE-847BFD39BE33}" destId="{6BE00553-C418-433A-BEE8-AF8E27F5D935}" srcOrd="0" destOrd="0" presId="urn:microsoft.com/office/officeart/2008/layout/LinedList"/>
    <dgm:cxn modelId="{956D3514-C3DD-4EF5-B08A-0C57EAADEF7F}" srcId="{A2B74594-4A8D-412B-9D86-F7AFD96D624C}" destId="{44034C8F-DCCD-440B-82EC-AE5EDBB86E2A}" srcOrd="0" destOrd="0" parTransId="{700E388B-648B-42FF-A2A1-44C21ED3A250}" sibTransId="{C52DB0F9-31F6-4B6E-853E-64EE58767309}"/>
    <dgm:cxn modelId="{AD484722-D69E-4E65-8390-3206262D1931}" type="presOf" srcId="{A2B74594-4A8D-412B-9D86-F7AFD96D624C}" destId="{557DF183-E7F3-4B76-B3F2-E53017782191}" srcOrd="0" destOrd="0" presId="urn:microsoft.com/office/officeart/2008/layout/LinedList"/>
    <dgm:cxn modelId="{DE05E8A9-EBFD-46EF-A07F-3434B4C94F04}" type="presOf" srcId="{44034C8F-DCCD-440B-82EC-AE5EDBB86E2A}" destId="{5C993152-2BFE-4816-8E19-A44A7E0AA3FE}" srcOrd="0" destOrd="0" presId="urn:microsoft.com/office/officeart/2008/layout/LinedList"/>
    <dgm:cxn modelId="{8F0B7CC8-09D3-436E-8600-E63CDF9AB6C5}" srcId="{A2B74594-4A8D-412B-9D86-F7AFD96D624C}" destId="{946F334C-1724-4964-8EEE-847BFD39BE33}" srcOrd="1" destOrd="0" parTransId="{CAE14A38-9EBF-40DC-8EE2-4261E5436EC1}" sibTransId="{0925482B-D038-4AF3-B520-C96FB6DE7A4D}"/>
    <dgm:cxn modelId="{B4449303-8529-4AC9-B003-D40A34E0D8D8}" type="presParOf" srcId="{557DF183-E7F3-4B76-B3F2-E53017782191}" destId="{5D112844-E866-4C73-8F3C-5FF2A32DAB35}" srcOrd="0" destOrd="0" presId="urn:microsoft.com/office/officeart/2008/layout/LinedList"/>
    <dgm:cxn modelId="{1527FB3B-8D3C-4905-B4DC-A68D768BD7CB}" type="presParOf" srcId="{557DF183-E7F3-4B76-B3F2-E53017782191}" destId="{DD89FA56-2CF3-4615-97A4-06A7798FEC84}" srcOrd="1" destOrd="0" presId="urn:microsoft.com/office/officeart/2008/layout/LinedList"/>
    <dgm:cxn modelId="{1EAEF51A-93E5-4080-BC5B-3A17CD79FC9B}" type="presParOf" srcId="{DD89FA56-2CF3-4615-97A4-06A7798FEC84}" destId="{5C993152-2BFE-4816-8E19-A44A7E0AA3FE}" srcOrd="0" destOrd="0" presId="urn:microsoft.com/office/officeart/2008/layout/LinedList"/>
    <dgm:cxn modelId="{6467491B-286F-4DE5-AD12-C88390AC63E4}" type="presParOf" srcId="{DD89FA56-2CF3-4615-97A4-06A7798FEC84}" destId="{856BF50B-85AF-4981-8A33-5BB155AA50B9}" srcOrd="1" destOrd="0" presId="urn:microsoft.com/office/officeart/2008/layout/LinedList"/>
    <dgm:cxn modelId="{41616B39-24E5-4C28-A786-4955B134CBC6}" type="presParOf" srcId="{557DF183-E7F3-4B76-B3F2-E53017782191}" destId="{CC990D31-506A-4E57-9E50-5628C4C7E1C6}" srcOrd="2" destOrd="0" presId="urn:microsoft.com/office/officeart/2008/layout/LinedList"/>
    <dgm:cxn modelId="{961C0EE9-89D1-4ECA-A70D-721460625F2C}" type="presParOf" srcId="{557DF183-E7F3-4B76-B3F2-E53017782191}" destId="{6619655E-B6DE-4F6B-A56C-6E4C0BEC7E84}" srcOrd="3" destOrd="0" presId="urn:microsoft.com/office/officeart/2008/layout/LinedList"/>
    <dgm:cxn modelId="{021B06F2-02A9-4BF3-A133-3DE13226D205}" type="presParOf" srcId="{6619655E-B6DE-4F6B-A56C-6E4C0BEC7E84}" destId="{6BE00553-C418-433A-BEE8-AF8E27F5D935}" srcOrd="0" destOrd="0" presId="urn:microsoft.com/office/officeart/2008/layout/LinedList"/>
    <dgm:cxn modelId="{EFDE6421-0739-400C-AE92-47FDA95B5139}" type="presParOf" srcId="{6619655E-B6DE-4F6B-A56C-6E4C0BEC7E84}" destId="{54EB62D0-954B-4F6F-805B-249E65436E20}"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95DFFA6-3CBD-40DE-A186-FCFAED9DB831}"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C47C7D8E-0566-4FE4-BF20-B1242651E7BE}">
      <dgm:prSet/>
      <dgm:spPr/>
      <dgm:t>
        <a:bodyPr/>
        <a:lstStyle/>
        <a:p>
          <a:r>
            <a:rPr lang="en-US"/>
            <a:t>Why do we want to problem solve with the young person? </a:t>
          </a:r>
        </a:p>
      </dgm:t>
    </dgm:pt>
    <dgm:pt modelId="{6540C342-CC24-41B7-9739-2CE301749913}" type="parTrans" cxnId="{CFDC5725-79BE-4ACA-A165-27273380031E}">
      <dgm:prSet/>
      <dgm:spPr/>
      <dgm:t>
        <a:bodyPr/>
        <a:lstStyle/>
        <a:p>
          <a:endParaRPr lang="en-US"/>
        </a:p>
      </dgm:t>
    </dgm:pt>
    <dgm:pt modelId="{889D60D9-A18C-4A1D-A18A-2394A1972BFE}" type="sibTrans" cxnId="{CFDC5725-79BE-4ACA-A165-27273380031E}">
      <dgm:prSet/>
      <dgm:spPr/>
      <dgm:t>
        <a:bodyPr/>
        <a:lstStyle/>
        <a:p>
          <a:endParaRPr lang="en-US"/>
        </a:p>
      </dgm:t>
    </dgm:pt>
    <dgm:pt modelId="{605D222F-6D7C-41E0-9440-DB22E6CFAF7B}">
      <dgm:prSet/>
      <dgm:spPr/>
      <dgm:t>
        <a:bodyPr/>
        <a:lstStyle/>
        <a:p>
          <a:r>
            <a:rPr lang="en-US"/>
            <a:t>How the problem is affecting them.</a:t>
          </a:r>
        </a:p>
      </dgm:t>
    </dgm:pt>
    <dgm:pt modelId="{42F14A3C-9E1E-4350-949E-763CAB9EC72E}" type="parTrans" cxnId="{E9BA9674-B21B-422F-A548-8F1607DE37B6}">
      <dgm:prSet/>
      <dgm:spPr/>
      <dgm:t>
        <a:bodyPr/>
        <a:lstStyle/>
        <a:p>
          <a:endParaRPr lang="en-US"/>
        </a:p>
      </dgm:t>
    </dgm:pt>
    <dgm:pt modelId="{F00AD706-EDCA-40F4-8C4A-2338CA9D0E52}" type="sibTrans" cxnId="{E9BA9674-B21B-422F-A548-8F1607DE37B6}">
      <dgm:prSet/>
      <dgm:spPr/>
      <dgm:t>
        <a:bodyPr/>
        <a:lstStyle/>
        <a:p>
          <a:endParaRPr lang="en-US"/>
        </a:p>
      </dgm:t>
    </dgm:pt>
    <dgm:pt modelId="{1DBDD6B9-3902-4F96-8706-9F634529328C}">
      <dgm:prSet/>
      <dgm:spPr/>
      <dgm:t>
        <a:bodyPr/>
        <a:lstStyle/>
        <a:p>
          <a:r>
            <a:rPr lang="en-US"/>
            <a:t>How the problem is affecting others.</a:t>
          </a:r>
        </a:p>
      </dgm:t>
    </dgm:pt>
    <dgm:pt modelId="{C7A6D874-F83B-43E7-A637-C5C54558FE00}" type="parTrans" cxnId="{DF6A92C0-5298-4139-8EB7-D2CA363A8554}">
      <dgm:prSet/>
      <dgm:spPr/>
      <dgm:t>
        <a:bodyPr/>
        <a:lstStyle/>
        <a:p>
          <a:endParaRPr lang="en-US"/>
        </a:p>
      </dgm:t>
    </dgm:pt>
    <dgm:pt modelId="{319A1AD7-FBBF-447E-81A3-549E88C2F198}" type="sibTrans" cxnId="{DF6A92C0-5298-4139-8EB7-D2CA363A8554}">
      <dgm:prSet/>
      <dgm:spPr/>
      <dgm:t>
        <a:bodyPr/>
        <a:lstStyle/>
        <a:p>
          <a:endParaRPr lang="en-US"/>
        </a:p>
      </dgm:t>
    </dgm:pt>
    <dgm:pt modelId="{20400B5B-8A7A-4A61-96D1-3D9ADF2F8811}">
      <dgm:prSet/>
      <dgm:spPr/>
      <dgm:t>
        <a:bodyPr/>
        <a:lstStyle/>
        <a:p>
          <a:r>
            <a:rPr lang="en-US"/>
            <a:t>Do not start talking about solutions yet or judge/ lecture them. We want to let young people know we are here for them and want to work together.</a:t>
          </a:r>
        </a:p>
      </dgm:t>
    </dgm:pt>
    <dgm:pt modelId="{6B061359-0498-4EFC-B998-2CCFE883BE8A}" type="parTrans" cxnId="{823C2BFB-E77C-4C21-BFA4-6CB5EE4C5DB4}">
      <dgm:prSet/>
      <dgm:spPr/>
      <dgm:t>
        <a:bodyPr/>
        <a:lstStyle/>
        <a:p>
          <a:endParaRPr lang="en-US"/>
        </a:p>
      </dgm:t>
    </dgm:pt>
    <dgm:pt modelId="{6B324426-4330-4F9D-84E1-13FBBF34318F}" type="sibTrans" cxnId="{823C2BFB-E77C-4C21-BFA4-6CB5EE4C5DB4}">
      <dgm:prSet/>
      <dgm:spPr/>
      <dgm:t>
        <a:bodyPr/>
        <a:lstStyle/>
        <a:p>
          <a:endParaRPr lang="en-US"/>
        </a:p>
      </dgm:t>
    </dgm:pt>
    <dgm:pt modelId="{0F384BA0-5B6F-4C4B-8A9D-C3E26FCFDBE2}">
      <dgm:prSet/>
      <dgm:spPr/>
      <dgm:t>
        <a:bodyPr/>
        <a:lstStyle/>
        <a:p>
          <a:r>
            <a:rPr lang="en-US"/>
            <a:t>Sharing other people's perspectives, when done in the right way, can be really helpful.</a:t>
          </a:r>
        </a:p>
      </dgm:t>
    </dgm:pt>
    <dgm:pt modelId="{CD878478-20F6-49C1-B2A9-0941E332E8D2}" type="parTrans" cxnId="{64EB7BBC-2CEA-496E-AB17-FCDCE9A09110}">
      <dgm:prSet/>
      <dgm:spPr/>
      <dgm:t>
        <a:bodyPr/>
        <a:lstStyle/>
        <a:p>
          <a:endParaRPr lang="en-US"/>
        </a:p>
      </dgm:t>
    </dgm:pt>
    <dgm:pt modelId="{AE4AB3B7-AD2A-445C-B479-752D953ECD50}" type="sibTrans" cxnId="{64EB7BBC-2CEA-496E-AB17-FCDCE9A09110}">
      <dgm:prSet/>
      <dgm:spPr/>
      <dgm:t>
        <a:bodyPr/>
        <a:lstStyle/>
        <a:p>
          <a:endParaRPr lang="en-US"/>
        </a:p>
      </dgm:t>
    </dgm:pt>
    <dgm:pt modelId="{398C0A44-BBE7-4521-9AEB-E1FB3EBEDC06}" type="pres">
      <dgm:prSet presAssocID="{A95DFFA6-3CBD-40DE-A186-FCFAED9DB831}" presName="vert0" presStyleCnt="0">
        <dgm:presLayoutVars>
          <dgm:dir/>
          <dgm:animOne val="branch"/>
          <dgm:animLvl val="lvl"/>
        </dgm:presLayoutVars>
      </dgm:prSet>
      <dgm:spPr/>
    </dgm:pt>
    <dgm:pt modelId="{5B44162F-D130-4450-AD1D-E3E1ACC6C8DA}" type="pres">
      <dgm:prSet presAssocID="{C47C7D8E-0566-4FE4-BF20-B1242651E7BE}" presName="thickLine" presStyleLbl="alignNode1" presStyleIdx="0" presStyleCnt="5"/>
      <dgm:spPr/>
    </dgm:pt>
    <dgm:pt modelId="{E398DF0C-2899-4FFD-8C2F-19EE5C62357C}" type="pres">
      <dgm:prSet presAssocID="{C47C7D8E-0566-4FE4-BF20-B1242651E7BE}" presName="horz1" presStyleCnt="0"/>
      <dgm:spPr/>
    </dgm:pt>
    <dgm:pt modelId="{BDF468CD-982B-43E9-AAA7-04F2F614E1E1}" type="pres">
      <dgm:prSet presAssocID="{C47C7D8E-0566-4FE4-BF20-B1242651E7BE}" presName="tx1" presStyleLbl="revTx" presStyleIdx="0" presStyleCnt="5"/>
      <dgm:spPr/>
    </dgm:pt>
    <dgm:pt modelId="{5043D365-B25D-4820-AA84-9BAB0EA05875}" type="pres">
      <dgm:prSet presAssocID="{C47C7D8E-0566-4FE4-BF20-B1242651E7BE}" presName="vert1" presStyleCnt="0"/>
      <dgm:spPr/>
    </dgm:pt>
    <dgm:pt modelId="{B24963FD-32BD-49E2-9991-E7C5C90F8FD8}" type="pres">
      <dgm:prSet presAssocID="{605D222F-6D7C-41E0-9440-DB22E6CFAF7B}" presName="thickLine" presStyleLbl="alignNode1" presStyleIdx="1" presStyleCnt="5"/>
      <dgm:spPr/>
    </dgm:pt>
    <dgm:pt modelId="{B5FF24D3-8D2A-4EF2-BC38-ACACB42DB20D}" type="pres">
      <dgm:prSet presAssocID="{605D222F-6D7C-41E0-9440-DB22E6CFAF7B}" presName="horz1" presStyleCnt="0"/>
      <dgm:spPr/>
    </dgm:pt>
    <dgm:pt modelId="{C4D2BE2E-0486-4F51-BC6D-1EF604B9A360}" type="pres">
      <dgm:prSet presAssocID="{605D222F-6D7C-41E0-9440-DB22E6CFAF7B}" presName="tx1" presStyleLbl="revTx" presStyleIdx="1" presStyleCnt="5"/>
      <dgm:spPr/>
    </dgm:pt>
    <dgm:pt modelId="{5A47858D-D457-4FB6-89DD-F69C1FA12E63}" type="pres">
      <dgm:prSet presAssocID="{605D222F-6D7C-41E0-9440-DB22E6CFAF7B}" presName="vert1" presStyleCnt="0"/>
      <dgm:spPr/>
    </dgm:pt>
    <dgm:pt modelId="{DA4C5760-203C-411A-B414-52A4087744EA}" type="pres">
      <dgm:prSet presAssocID="{1DBDD6B9-3902-4F96-8706-9F634529328C}" presName="thickLine" presStyleLbl="alignNode1" presStyleIdx="2" presStyleCnt="5"/>
      <dgm:spPr/>
    </dgm:pt>
    <dgm:pt modelId="{703ECFD8-A737-4537-A27A-85986D6313B4}" type="pres">
      <dgm:prSet presAssocID="{1DBDD6B9-3902-4F96-8706-9F634529328C}" presName="horz1" presStyleCnt="0"/>
      <dgm:spPr/>
    </dgm:pt>
    <dgm:pt modelId="{19099874-6E96-4556-8CE7-DCAFC017DDC4}" type="pres">
      <dgm:prSet presAssocID="{1DBDD6B9-3902-4F96-8706-9F634529328C}" presName="tx1" presStyleLbl="revTx" presStyleIdx="2" presStyleCnt="5"/>
      <dgm:spPr/>
    </dgm:pt>
    <dgm:pt modelId="{6F76D31E-304E-42A7-9976-90F52DE7D70D}" type="pres">
      <dgm:prSet presAssocID="{1DBDD6B9-3902-4F96-8706-9F634529328C}" presName="vert1" presStyleCnt="0"/>
      <dgm:spPr/>
    </dgm:pt>
    <dgm:pt modelId="{D1EC8DE3-8B7E-4860-AD63-2CF2E893DC72}" type="pres">
      <dgm:prSet presAssocID="{20400B5B-8A7A-4A61-96D1-3D9ADF2F8811}" presName="thickLine" presStyleLbl="alignNode1" presStyleIdx="3" presStyleCnt="5"/>
      <dgm:spPr/>
    </dgm:pt>
    <dgm:pt modelId="{7611D48E-C11E-4411-B361-DBC6DFB4C68E}" type="pres">
      <dgm:prSet presAssocID="{20400B5B-8A7A-4A61-96D1-3D9ADF2F8811}" presName="horz1" presStyleCnt="0"/>
      <dgm:spPr/>
    </dgm:pt>
    <dgm:pt modelId="{AA8BF914-AEED-4688-B782-3828FA7B4A03}" type="pres">
      <dgm:prSet presAssocID="{20400B5B-8A7A-4A61-96D1-3D9ADF2F8811}" presName="tx1" presStyleLbl="revTx" presStyleIdx="3" presStyleCnt="5"/>
      <dgm:spPr/>
    </dgm:pt>
    <dgm:pt modelId="{6DBD8A87-10C4-4580-9D6A-89DA673DF7DC}" type="pres">
      <dgm:prSet presAssocID="{20400B5B-8A7A-4A61-96D1-3D9ADF2F8811}" presName="vert1" presStyleCnt="0"/>
      <dgm:spPr/>
    </dgm:pt>
    <dgm:pt modelId="{DF387EDD-3F06-43DE-B5BC-814D3CAF5C29}" type="pres">
      <dgm:prSet presAssocID="{0F384BA0-5B6F-4C4B-8A9D-C3E26FCFDBE2}" presName="thickLine" presStyleLbl="alignNode1" presStyleIdx="4" presStyleCnt="5"/>
      <dgm:spPr/>
    </dgm:pt>
    <dgm:pt modelId="{09840ADF-5ED3-460A-A9F2-BFE4D75B1468}" type="pres">
      <dgm:prSet presAssocID="{0F384BA0-5B6F-4C4B-8A9D-C3E26FCFDBE2}" presName="horz1" presStyleCnt="0"/>
      <dgm:spPr/>
    </dgm:pt>
    <dgm:pt modelId="{0873EFC9-CAD1-42C6-B703-98BBE7245D06}" type="pres">
      <dgm:prSet presAssocID="{0F384BA0-5B6F-4C4B-8A9D-C3E26FCFDBE2}" presName="tx1" presStyleLbl="revTx" presStyleIdx="4" presStyleCnt="5"/>
      <dgm:spPr/>
    </dgm:pt>
    <dgm:pt modelId="{7733B95E-5406-45A0-82B5-C792D33BAC9F}" type="pres">
      <dgm:prSet presAssocID="{0F384BA0-5B6F-4C4B-8A9D-C3E26FCFDBE2}" presName="vert1" presStyleCnt="0"/>
      <dgm:spPr/>
    </dgm:pt>
  </dgm:ptLst>
  <dgm:cxnLst>
    <dgm:cxn modelId="{4DCF320D-6C12-467A-B75D-6EFA62B2F027}" type="presOf" srcId="{0F384BA0-5B6F-4C4B-8A9D-C3E26FCFDBE2}" destId="{0873EFC9-CAD1-42C6-B703-98BBE7245D06}" srcOrd="0" destOrd="0" presId="urn:microsoft.com/office/officeart/2008/layout/LinedList"/>
    <dgm:cxn modelId="{CFDC5725-79BE-4ACA-A165-27273380031E}" srcId="{A95DFFA6-3CBD-40DE-A186-FCFAED9DB831}" destId="{C47C7D8E-0566-4FE4-BF20-B1242651E7BE}" srcOrd="0" destOrd="0" parTransId="{6540C342-CC24-41B7-9739-2CE301749913}" sibTransId="{889D60D9-A18C-4A1D-A18A-2394A1972BFE}"/>
    <dgm:cxn modelId="{E9BA9674-B21B-422F-A548-8F1607DE37B6}" srcId="{A95DFFA6-3CBD-40DE-A186-FCFAED9DB831}" destId="{605D222F-6D7C-41E0-9440-DB22E6CFAF7B}" srcOrd="1" destOrd="0" parTransId="{42F14A3C-9E1E-4350-949E-763CAB9EC72E}" sibTransId="{F00AD706-EDCA-40F4-8C4A-2338CA9D0E52}"/>
    <dgm:cxn modelId="{A928C776-5E5B-43F3-A669-6D4C2F6689B0}" type="presOf" srcId="{C47C7D8E-0566-4FE4-BF20-B1242651E7BE}" destId="{BDF468CD-982B-43E9-AAA7-04F2F614E1E1}" srcOrd="0" destOrd="0" presId="urn:microsoft.com/office/officeart/2008/layout/LinedList"/>
    <dgm:cxn modelId="{C437C558-0D30-4D26-B9F7-42278400A277}" type="presOf" srcId="{1DBDD6B9-3902-4F96-8706-9F634529328C}" destId="{19099874-6E96-4556-8CE7-DCAFC017DDC4}" srcOrd="0" destOrd="0" presId="urn:microsoft.com/office/officeart/2008/layout/LinedList"/>
    <dgm:cxn modelId="{0E25E990-5F9B-4C72-B070-63D0507FCC6B}" type="presOf" srcId="{20400B5B-8A7A-4A61-96D1-3D9ADF2F8811}" destId="{AA8BF914-AEED-4688-B782-3828FA7B4A03}" srcOrd="0" destOrd="0" presId="urn:microsoft.com/office/officeart/2008/layout/LinedList"/>
    <dgm:cxn modelId="{64EB7BBC-2CEA-496E-AB17-FCDCE9A09110}" srcId="{A95DFFA6-3CBD-40DE-A186-FCFAED9DB831}" destId="{0F384BA0-5B6F-4C4B-8A9D-C3E26FCFDBE2}" srcOrd="4" destOrd="0" parTransId="{CD878478-20F6-49C1-B2A9-0941E332E8D2}" sibTransId="{AE4AB3B7-AD2A-445C-B479-752D953ECD50}"/>
    <dgm:cxn modelId="{DF6A92C0-5298-4139-8EB7-D2CA363A8554}" srcId="{A95DFFA6-3CBD-40DE-A186-FCFAED9DB831}" destId="{1DBDD6B9-3902-4F96-8706-9F634529328C}" srcOrd="2" destOrd="0" parTransId="{C7A6D874-F83B-43E7-A637-C5C54558FE00}" sibTransId="{319A1AD7-FBBF-447E-81A3-549E88C2F198}"/>
    <dgm:cxn modelId="{1237D2D0-B34B-4AF8-AB9D-21FA66343FBA}" type="presOf" srcId="{A95DFFA6-3CBD-40DE-A186-FCFAED9DB831}" destId="{398C0A44-BBE7-4521-9AEB-E1FB3EBEDC06}" srcOrd="0" destOrd="0" presId="urn:microsoft.com/office/officeart/2008/layout/LinedList"/>
    <dgm:cxn modelId="{8D5EF3F8-1B42-438D-8695-911CF32F45E9}" type="presOf" srcId="{605D222F-6D7C-41E0-9440-DB22E6CFAF7B}" destId="{C4D2BE2E-0486-4F51-BC6D-1EF604B9A360}" srcOrd="0" destOrd="0" presId="urn:microsoft.com/office/officeart/2008/layout/LinedList"/>
    <dgm:cxn modelId="{823C2BFB-E77C-4C21-BFA4-6CB5EE4C5DB4}" srcId="{A95DFFA6-3CBD-40DE-A186-FCFAED9DB831}" destId="{20400B5B-8A7A-4A61-96D1-3D9ADF2F8811}" srcOrd="3" destOrd="0" parTransId="{6B061359-0498-4EFC-B998-2CCFE883BE8A}" sibTransId="{6B324426-4330-4F9D-84E1-13FBBF34318F}"/>
    <dgm:cxn modelId="{8C992F8E-17E4-4875-AEE6-16C87F7CD8BD}" type="presParOf" srcId="{398C0A44-BBE7-4521-9AEB-E1FB3EBEDC06}" destId="{5B44162F-D130-4450-AD1D-E3E1ACC6C8DA}" srcOrd="0" destOrd="0" presId="urn:microsoft.com/office/officeart/2008/layout/LinedList"/>
    <dgm:cxn modelId="{21D75A02-454F-43BA-A740-72A8B44D7015}" type="presParOf" srcId="{398C0A44-BBE7-4521-9AEB-E1FB3EBEDC06}" destId="{E398DF0C-2899-4FFD-8C2F-19EE5C62357C}" srcOrd="1" destOrd="0" presId="urn:microsoft.com/office/officeart/2008/layout/LinedList"/>
    <dgm:cxn modelId="{ECE0D8CD-07AC-40BE-AC7C-41A0E41FC9C7}" type="presParOf" srcId="{E398DF0C-2899-4FFD-8C2F-19EE5C62357C}" destId="{BDF468CD-982B-43E9-AAA7-04F2F614E1E1}" srcOrd="0" destOrd="0" presId="urn:microsoft.com/office/officeart/2008/layout/LinedList"/>
    <dgm:cxn modelId="{26502C8E-9E4E-492D-84B0-445428935FB6}" type="presParOf" srcId="{E398DF0C-2899-4FFD-8C2F-19EE5C62357C}" destId="{5043D365-B25D-4820-AA84-9BAB0EA05875}" srcOrd="1" destOrd="0" presId="urn:microsoft.com/office/officeart/2008/layout/LinedList"/>
    <dgm:cxn modelId="{4E897FA7-53E2-4867-8FAA-6C6B278DB9B9}" type="presParOf" srcId="{398C0A44-BBE7-4521-9AEB-E1FB3EBEDC06}" destId="{B24963FD-32BD-49E2-9991-E7C5C90F8FD8}" srcOrd="2" destOrd="0" presId="urn:microsoft.com/office/officeart/2008/layout/LinedList"/>
    <dgm:cxn modelId="{C742C269-2980-443E-B060-8DE946AF5731}" type="presParOf" srcId="{398C0A44-BBE7-4521-9AEB-E1FB3EBEDC06}" destId="{B5FF24D3-8D2A-4EF2-BC38-ACACB42DB20D}" srcOrd="3" destOrd="0" presId="urn:microsoft.com/office/officeart/2008/layout/LinedList"/>
    <dgm:cxn modelId="{A106F706-C961-4C96-8784-42CED53352FC}" type="presParOf" srcId="{B5FF24D3-8D2A-4EF2-BC38-ACACB42DB20D}" destId="{C4D2BE2E-0486-4F51-BC6D-1EF604B9A360}" srcOrd="0" destOrd="0" presId="urn:microsoft.com/office/officeart/2008/layout/LinedList"/>
    <dgm:cxn modelId="{C63B5988-8BBB-4A91-8E62-F4871D49F576}" type="presParOf" srcId="{B5FF24D3-8D2A-4EF2-BC38-ACACB42DB20D}" destId="{5A47858D-D457-4FB6-89DD-F69C1FA12E63}" srcOrd="1" destOrd="0" presId="urn:microsoft.com/office/officeart/2008/layout/LinedList"/>
    <dgm:cxn modelId="{098B707E-CEDC-4DC3-81B9-B1EDB30D0E35}" type="presParOf" srcId="{398C0A44-BBE7-4521-9AEB-E1FB3EBEDC06}" destId="{DA4C5760-203C-411A-B414-52A4087744EA}" srcOrd="4" destOrd="0" presId="urn:microsoft.com/office/officeart/2008/layout/LinedList"/>
    <dgm:cxn modelId="{D853D1A1-E7ED-412B-B454-58E99AF3D149}" type="presParOf" srcId="{398C0A44-BBE7-4521-9AEB-E1FB3EBEDC06}" destId="{703ECFD8-A737-4537-A27A-85986D6313B4}" srcOrd="5" destOrd="0" presId="urn:microsoft.com/office/officeart/2008/layout/LinedList"/>
    <dgm:cxn modelId="{29BDE7F8-CB16-49F5-A932-329E846EC0E6}" type="presParOf" srcId="{703ECFD8-A737-4537-A27A-85986D6313B4}" destId="{19099874-6E96-4556-8CE7-DCAFC017DDC4}" srcOrd="0" destOrd="0" presId="urn:microsoft.com/office/officeart/2008/layout/LinedList"/>
    <dgm:cxn modelId="{B0B2A24A-7451-4645-B25E-91B474A22822}" type="presParOf" srcId="{703ECFD8-A737-4537-A27A-85986D6313B4}" destId="{6F76D31E-304E-42A7-9976-90F52DE7D70D}" srcOrd="1" destOrd="0" presId="urn:microsoft.com/office/officeart/2008/layout/LinedList"/>
    <dgm:cxn modelId="{646E9A92-06F0-452F-A2D6-536C959F255C}" type="presParOf" srcId="{398C0A44-BBE7-4521-9AEB-E1FB3EBEDC06}" destId="{D1EC8DE3-8B7E-4860-AD63-2CF2E893DC72}" srcOrd="6" destOrd="0" presId="urn:microsoft.com/office/officeart/2008/layout/LinedList"/>
    <dgm:cxn modelId="{9E650A0A-1C20-4BB2-9FC1-170AB34F7380}" type="presParOf" srcId="{398C0A44-BBE7-4521-9AEB-E1FB3EBEDC06}" destId="{7611D48E-C11E-4411-B361-DBC6DFB4C68E}" srcOrd="7" destOrd="0" presId="urn:microsoft.com/office/officeart/2008/layout/LinedList"/>
    <dgm:cxn modelId="{0A61ABD1-76B4-4221-BBFE-C05449B65218}" type="presParOf" srcId="{7611D48E-C11E-4411-B361-DBC6DFB4C68E}" destId="{AA8BF914-AEED-4688-B782-3828FA7B4A03}" srcOrd="0" destOrd="0" presId="urn:microsoft.com/office/officeart/2008/layout/LinedList"/>
    <dgm:cxn modelId="{9CD47463-090E-4F5C-9B1E-79EFAED514A3}" type="presParOf" srcId="{7611D48E-C11E-4411-B361-DBC6DFB4C68E}" destId="{6DBD8A87-10C4-4580-9D6A-89DA673DF7DC}" srcOrd="1" destOrd="0" presId="urn:microsoft.com/office/officeart/2008/layout/LinedList"/>
    <dgm:cxn modelId="{CDD04557-9BD5-46FF-B845-4CEBAC42DAF1}" type="presParOf" srcId="{398C0A44-BBE7-4521-9AEB-E1FB3EBEDC06}" destId="{DF387EDD-3F06-43DE-B5BC-814D3CAF5C29}" srcOrd="8" destOrd="0" presId="urn:microsoft.com/office/officeart/2008/layout/LinedList"/>
    <dgm:cxn modelId="{E560AB8A-714A-436E-B472-DCD74DAE6AF8}" type="presParOf" srcId="{398C0A44-BBE7-4521-9AEB-E1FB3EBEDC06}" destId="{09840ADF-5ED3-460A-A9F2-BFE4D75B1468}" srcOrd="9" destOrd="0" presId="urn:microsoft.com/office/officeart/2008/layout/LinedList"/>
    <dgm:cxn modelId="{AE0FC343-15C1-4092-9696-A473E9A51DCA}" type="presParOf" srcId="{09840ADF-5ED3-460A-A9F2-BFE4D75B1468}" destId="{0873EFC9-CAD1-42C6-B703-98BBE7245D06}" srcOrd="0" destOrd="0" presId="urn:microsoft.com/office/officeart/2008/layout/LinedList"/>
    <dgm:cxn modelId="{6AA8CD53-7A24-4C53-9D54-27498345DBE8}" type="presParOf" srcId="{09840ADF-5ED3-460A-A9F2-BFE4D75B1468}" destId="{7733B95E-5406-45A0-82B5-C792D33BAC9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E5BCB3-2F55-4B9D-B948-1005BF2112E6}">
      <dsp:nvSpPr>
        <dsp:cNvPr id="0" name=""/>
        <dsp:cNvSpPr/>
      </dsp:nvSpPr>
      <dsp:spPr>
        <a:xfrm>
          <a:off x="0" y="1060007"/>
          <a:ext cx="4610177" cy="292746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B4AA5E-A3C2-45A0-B52B-46C1E1D81477}">
      <dsp:nvSpPr>
        <dsp:cNvPr id="0" name=""/>
        <dsp:cNvSpPr/>
      </dsp:nvSpPr>
      <dsp:spPr>
        <a:xfrm>
          <a:off x="512241" y="1546637"/>
          <a:ext cx="4610177" cy="292746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9550" tIns="209550" rIns="209550" bIns="209550" numCol="1" spcCol="1270" anchor="ctr" anchorCtr="0">
          <a:noAutofit/>
        </a:bodyPr>
        <a:lstStyle/>
        <a:p>
          <a:pPr marL="0" lvl="0" indent="0" algn="ctr" defTabSz="2444750">
            <a:lnSpc>
              <a:spcPct val="90000"/>
            </a:lnSpc>
            <a:spcBef>
              <a:spcPct val="0"/>
            </a:spcBef>
            <a:spcAft>
              <a:spcPct val="35000"/>
            </a:spcAft>
            <a:buNone/>
          </a:pPr>
          <a:r>
            <a:rPr lang="en-US" sz="5500" kern="1200"/>
            <a:t>No talking </a:t>
          </a:r>
        </a:p>
      </dsp:txBody>
      <dsp:txXfrm>
        <a:off x="597983" y="1632379"/>
        <a:ext cx="4438693" cy="2755978"/>
      </dsp:txXfrm>
    </dsp:sp>
    <dsp:sp modelId="{6560C429-0F51-4C9F-9515-5129F065F5A3}">
      <dsp:nvSpPr>
        <dsp:cNvPr id="0" name=""/>
        <dsp:cNvSpPr/>
      </dsp:nvSpPr>
      <dsp:spPr>
        <a:xfrm>
          <a:off x="5634661" y="1060007"/>
          <a:ext cx="4610177" cy="292746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2FC9631-9CAC-4A51-A86C-E764ABA977F9}">
      <dsp:nvSpPr>
        <dsp:cNvPr id="0" name=""/>
        <dsp:cNvSpPr/>
      </dsp:nvSpPr>
      <dsp:spPr>
        <a:xfrm>
          <a:off x="6146903" y="1546637"/>
          <a:ext cx="4610177" cy="292746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9550" tIns="209550" rIns="209550" bIns="209550" numCol="1" spcCol="1270" anchor="ctr" anchorCtr="0">
          <a:noAutofit/>
        </a:bodyPr>
        <a:lstStyle/>
        <a:p>
          <a:pPr marL="0" lvl="0" indent="0" algn="ctr" defTabSz="2444750">
            <a:lnSpc>
              <a:spcPct val="90000"/>
            </a:lnSpc>
            <a:spcBef>
              <a:spcPct val="0"/>
            </a:spcBef>
            <a:spcAft>
              <a:spcPct val="35000"/>
            </a:spcAft>
            <a:buNone/>
          </a:pPr>
          <a:r>
            <a:rPr lang="en-US" sz="5500" kern="1200"/>
            <a:t>Must request permission to drink </a:t>
          </a:r>
        </a:p>
      </dsp:txBody>
      <dsp:txXfrm>
        <a:off x="6232645" y="1632379"/>
        <a:ext cx="4438693" cy="2755978"/>
      </dsp:txXfrm>
    </dsp:sp>
    <dsp:sp modelId="{3EF2AC5D-230A-4C83-B09D-5134F59FA4F4}">
      <dsp:nvSpPr>
        <dsp:cNvPr id="0" name=""/>
        <dsp:cNvSpPr/>
      </dsp:nvSpPr>
      <dsp:spPr>
        <a:xfrm>
          <a:off x="11269323" y="1060007"/>
          <a:ext cx="4610177" cy="292746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85C5D5-40FF-461C-BD9A-6855E07D59CF}">
      <dsp:nvSpPr>
        <dsp:cNvPr id="0" name=""/>
        <dsp:cNvSpPr/>
      </dsp:nvSpPr>
      <dsp:spPr>
        <a:xfrm>
          <a:off x="11781565" y="1546637"/>
          <a:ext cx="4610177" cy="292746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9550" tIns="209550" rIns="209550" bIns="209550" numCol="1" spcCol="1270" anchor="ctr" anchorCtr="0">
          <a:noAutofit/>
        </a:bodyPr>
        <a:lstStyle/>
        <a:p>
          <a:pPr marL="0" lvl="0" indent="0" algn="ctr" defTabSz="2444750">
            <a:lnSpc>
              <a:spcPct val="90000"/>
            </a:lnSpc>
            <a:spcBef>
              <a:spcPct val="0"/>
            </a:spcBef>
            <a:spcAft>
              <a:spcPct val="35000"/>
            </a:spcAft>
            <a:buNone/>
          </a:pPr>
          <a:r>
            <a:rPr lang="en-US" sz="5500" kern="1200"/>
            <a:t>Must face the front </a:t>
          </a:r>
        </a:p>
      </dsp:txBody>
      <dsp:txXfrm>
        <a:off x="11867307" y="1632379"/>
        <a:ext cx="4438693" cy="27559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8734AE-4FF9-47B0-B646-3AC73737923A}">
      <dsp:nvSpPr>
        <dsp:cNvPr id="0" name=""/>
        <dsp:cNvSpPr/>
      </dsp:nvSpPr>
      <dsp:spPr>
        <a:xfrm>
          <a:off x="0" y="1007"/>
          <a:ext cx="8791635" cy="23579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A0308CA-DDA6-4648-AC51-77F2C9349B3C}">
      <dsp:nvSpPr>
        <dsp:cNvPr id="0" name=""/>
        <dsp:cNvSpPr/>
      </dsp:nvSpPr>
      <dsp:spPr>
        <a:xfrm>
          <a:off x="713269" y="531538"/>
          <a:ext cx="1296854" cy="129685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742D994-F30C-420B-A557-C1DBFA8E11EA}">
      <dsp:nvSpPr>
        <dsp:cNvPr id="0" name=""/>
        <dsp:cNvSpPr/>
      </dsp:nvSpPr>
      <dsp:spPr>
        <a:xfrm>
          <a:off x="2723394" y="1007"/>
          <a:ext cx="6068240" cy="2357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9546" tIns="249546" rIns="249546" bIns="249546" numCol="1" spcCol="1270" anchor="ctr" anchorCtr="0">
          <a:noAutofit/>
        </a:bodyPr>
        <a:lstStyle/>
        <a:p>
          <a:pPr marL="0" lvl="0" indent="0" algn="l" defTabSz="977900">
            <a:lnSpc>
              <a:spcPct val="90000"/>
            </a:lnSpc>
            <a:spcBef>
              <a:spcPct val="0"/>
            </a:spcBef>
            <a:spcAft>
              <a:spcPct val="35000"/>
            </a:spcAft>
            <a:buNone/>
          </a:pPr>
          <a:r>
            <a:rPr lang="en-US" sz="2200" kern="1200"/>
            <a:t>Rather than punishments, we believe in understanding the reasons why someone is struggling, and what can be done to support this. </a:t>
          </a:r>
        </a:p>
      </dsp:txBody>
      <dsp:txXfrm>
        <a:off x="2723394" y="1007"/>
        <a:ext cx="6068240" cy="2357917"/>
      </dsp:txXfrm>
    </dsp:sp>
    <dsp:sp modelId="{807A8FDA-C9AA-4A89-9B1A-15527D436E9B}">
      <dsp:nvSpPr>
        <dsp:cNvPr id="0" name=""/>
        <dsp:cNvSpPr/>
      </dsp:nvSpPr>
      <dsp:spPr>
        <a:xfrm>
          <a:off x="0" y="2948403"/>
          <a:ext cx="8791635" cy="23579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008648-CC37-4263-BA4C-0644DF9BE212}">
      <dsp:nvSpPr>
        <dsp:cNvPr id="0" name=""/>
        <dsp:cNvSpPr/>
      </dsp:nvSpPr>
      <dsp:spPr>
        <a:xfrm>
          <a:off x="713269" y="3478935"/>
          <a:ext cx="1296854" cy="129685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3BD75B1-274F-4BB9-A82E-75433F6B1236}">
      <dsp:nvSpPr>
        <dsp:cNvPr id="0" name=""/>
        <dsp:cNvSpPr/>
      </dsp:nvSpPr>
      <dsp:spPr>
        <a:xfrm>
          <a:off x="2723394" y="2948403"/>
          <a:ext cx="6068240" cy="2357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9546" tIns="249546" rIns="249546" bIns="249546" numCol="1" spcCol="1270" anchor="ctr" anchorCtr="0">
          <a:noAutofit/>
        </a:bodyPr>
        <a:lstStyle/>
        <a:p>
          <a:pPr marL="0" lvl="0" indent="0" algn="l" defTabSz="977900">
            <a:lnSpc>
              <a:spcPct val="90000"/>
            </a:lnSpc>
            <a:spcBef>
              <a:spcPct val="0"/>
            </a:spcBef>
            <a:spcAft>
              <a:spcPct val="35000"/>
            </a:spcAft>
            <a:buNone/>
          </a:pPr>
          <a:r>
            <a:rPr lang="en-US" sz="2200" kern="1200"/>
            <a:t>“I used to struggle at a youth club when it got too loud. If it was too much I would have a meltdown, and I was punished for that. This made NO difference the next time I went, as I would still have a meltdown if the room was too loud. I had no control over that.”</a:t>
          </a:r>
        </a:p>
      </dsp:txBody>
      <dsp:txXfrm>
        <a:off x="2723394" y="2948403"/>
        <a:ext cx="6068240" cy="2357917"/>
      </dsp:txXfrm>
    </dsp:sp>
    <dsp:sp modelId="{68CF4639-6D45-4BA7-9355-A1944C9588C6}">
      <dsp:nvSpPr>
        <dsp:cNvPr id="0" name=""/>
        <dsp:cNvSpPr/>
      </dsp:nvSpPr>
      <dsp:spPr>
        <a:xfrm>
          <a:off x="0" y="5895800"/>
          <a:ext cx="8791635" cy="23579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1DAE89-586B-46DD-8C02-DD2733164D1B}">
      <dsp:nvSpPr>
        <dsp:cNvPr id="0" name=""/>
        <dsp:cNvSpPr/>
      </dsp:nvSpPr>
      <dsp:spPr>
        <a:xfrm>
          <a:off x="713269" y="6426331"/>
          <a:ext cx="1296854" cy="129685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1D911E9-0060-4F39-B4B6-C4D1C0647394}">
      <dsp:nvSpPr>
        <dsp:cNvPr id="0" name=""/>
        <dsp:cNvSpPr/>
      </dsp:nvSpPr>
      <dsp:spPr>
        <a:xfrm>
          <a:off x="2723394" y="5895800"/>
          <a:ext cx="6068240" cy="2357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9546" tIns="249546" rIns="249546" bIns="249546" numCol="1" spcCol="1270" anchor="ctr" anchorCtr="0">
          <a:noAutofit/>
        </a:bodyPr>
        <a:lstStyle/>
        <a:p>
          <a:pPr marL="0" lvl="0" indent="0" algn="l" defTabSz="977900">
            <a:lnSpc>
              <a:spcPct val="90000"/>
            </a:lnSpc>
            <a:spcBef>
              <a:spcPct val="0"/>
            </a:spcBef>
            <a:spcAft>
              <a:spcPct val="35000"/>
            </a:spcAft>
            <a:buNone/>
          </a:pPr>
          <a:r>
            <a:rPr lang="en-US" sz="2200" kern="1200"/>
            <a:t>There is always a reason why, we just may not necessarily know what it is just yet. </a:t>
          </a:r>
        </a:p>
      </dsp:txBody>
      <dsp:txXfrm>
        <a:off x="2723394" y="5895800"/>
        <a:ext cx="6068240" cy="235791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EC4A2B-B23E-43D4-AABE-8F7156A964BB}">
      <dsp:nvSpPr>
        <dsp:cNvPr id="0" name=""/>
        <dsp:cNvSpPr/>
      </dsp:nvSpPr>
      <dsp:spPr>
        <a:xfrm>
          <a:off x="1702" y="1354234"/>
          <a:ext cx="3630536" cy="2178321"/>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Sometimes withdrawing from a situation can lead to a decrease in stress. We can often get into arguments, disputes or ‘stand-offs’ with young people. </a:t>
          </a:r>
        </a:p>
      </dsp:txBody>
      <dsp:txXfrm>
        <a:off x="65503" y="1418035"/>
        <a:ext cx="3502934" cy="2050719"/>
      </dsp:txXfrm>
    </dsp:sp>
    <dsp:sp modelId="{42660B36-D083-4FA1-A55A-ACB6F1DC0D83}">
      <dsp:nvSpPr>
        <dsp:cNvPr id="0" name=""/>
        <dsp:cNvSpPr/>
      </dsp:nvSpPr>
      <dsp:spPr>
        <a:xfrm>
          <a:off x="3951725" y="1993209"/>
          <a:ext cx="769673" cy="900372"/>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3951725" y="2173283"/>
        <a:ext cx="538771" cy="540224"/>
      </dsp:txXfrm>
    </dsp:sp>
    <dsp:sp modelId="{CF39C8E9-1661-494F-859A-C6244A67B4F9}">
      <dsp:nvSpPr>
        <dsp:cNvPr id="0" name=""/>
        <dsp:cNvSpPr/>
      </dsp:nvSpPr>
      <dsp:spPr>
        <a:xfrm>
          <a:off x="5084453" y="1354234"/>
          <a:ext cx="3630536" cy="2178321"/>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When a young person’s brain is telling them they are unsafe, they may not be able to back down, even if they desperately want to. </a:t>
          </a:r>
        </a:p>
      </dsp:txBody>
      <dsp:txXfrm>
        <a:off x="5148254" y="1418035"/>
        <a:ext cx="3502934" cy="2050719"/>
      </dsp:txXfrm>
    </dsp:sp>
    <dsp:sp modelId="{8418703E-BE71-4324-A7F7-08A023034176}">
      <dsp:nvSpPr>
        <dsp:cNvPr id="0" name=""/>
        <dsp:cNvSpPr/>
      </dsp:nvSpPr>
      <dsp:spPr>
        <a:xfrm rot="5400000">
          <a:off x="6514884" y="3786694"/>
          <a:ext cx="769673" cy="900372"/>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6629609" y="3852043"/>
        <a:ext cx="540224" cy="538771"/>
      </dsp:txXfrm>
    </dsp:sp>
    <dsp:sp modelId="{5AB1FE6F-6BDE-4773-AFB2-EED41D1A7145}">
      <dsp:nvSpPr>
        <dsp:cNvPr id="0" name=""/>
        <dsp:cNvSpPr/>
      </dsp:nvSpPr>
      <dsp:spPr>
        <a:xfrm>
          <a:off x="5084453" y="4984771"/>
          <a:ext cx="3630536" cy="2178321"/>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If you stand down, try not to view this as ‘giving in’ - it is really important for avoiding distress/ crisis. </a:t>
          </a:r>
        </a:p>
      </dsp:txBody>
      <dsp:txXfrm>
        <a:off x="5148254" y="5048572"/>
        <a:ext cx="3502934" cy="2050719"/>
      </dsp:txXfrm>
    </dsp:sp>
    <dsp:sp modelId="{1673E8CC-605E-43A2-87CA-7B2B24F19D0D}">
      <dsp:nvSpPr>
        <dsp:cNvPr id="0" name=""/>
        <dsp:cNvSpPr/>
      </dsp:nvSpPr>
      <dsp:spPr>
        <a:xfrm rot="10800000">
          <a:off x="3995292" y="5623745"/>
          <a:ext cx="769673" cy="900372"/>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10800000">
        <a:off x="4226194" y="5803819"/>
        <a:ext cx="538771" cy="540224"/>
      </dsp:txXfrm>
    </dsp:sp>
    <dsp:sp modelId="{CF4648BA-BEF5-469F-A9F3-5516E7C351A3}">
      <dsp:nvSpPr>
        <dsp:cNvPr id="0" name=""/>
        <dsp:cNvSpPr/>
      </dsp:nvSpPr>
      <dsp:spPr>
        <a:xfrm>
          <a:off x="1702" y="4984771"/>
          <a:ext cx="3630536" cy="2178321"/>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"When someone is drowning, that is not the best time to teach them how to swim" - David Pitonyak. </a:t>
          </a:r>
        </a:p>
      </dsp:txBody>
      <dsp:txXfrm>
        <a:off x="65503" y="5048572"/>
        <a:ext cx="3502934" cy="205071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B9AB0D-A20E-4084-A2B2-C3406F478CCF}">
      <dsp:nvSpPr>
        <dsp:cNvPr id="0" name=""/>
        <dsp:cNvSpPr/>
      </dsp:nvSpPr>
      <dsp:spPr>
        <a:xfrm>
          <a:off x="0" y="2670"/>
          <a:ext cx="8791635" cy="113784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9D760A-1FF4-408E-8D42-DF0B7350FE73}">
      <dsp:nvSpPr>
        <dsp:cNvPr id="0" name=""/>
        <dsp:cNvSpPr/>
      </dsp:nvSpPr>
      <dsp:spPr>
        <a:xfrm>
          <a:off x="344198" y="258685"/>
          <a:ext cx="625815" cy="62581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5E1FB27-9A51-487D-B01C-9295E68D434D}">
      <dsp:nvSpPr>
        <dsp:cNvPr id="0" name=""/>
        <dsp:cNvSpPr/>
      </dsp:nvSpPr>
      <dsp:spPr>
        <a:xfrm>
          <a:off x="1314212" y="2670"/>
          <a:ext cx="7477422" cy="11378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422" tIns="120422" rIns="120422" bIns="120422" numCol="1" spcCol="1270" anchor="ctr" anchorCtr="0">
          <a:noAutofit/>
        </a:bodyPr>
        <a:lstStyle/>
        <a:p>
          <a:pPr marL="0" lvl="0" indent="0" algn="l" defTabSz="844550">
            <a:lnSpc>
              <a:spcPct val="100000"/>
            </a:lnSpc>
            <a:spcBef>
              <a:spcPct val="0"/>
            </a:spcBef>
            <a:spcAft>
              <a:spcPct val="35000"/>
            </a:spcAft>
            <a:buNone/>
          </a:pPr>
          <a:r>
            <a:rPr lang="en-US" sz="1900" kern="1200"/>
            <a:t>People who are highly stressed become more sensitive to their environment. It is really helpful to remove any potential triggers in the environment: </a:t>
          </a:r>
        </a:p>
      </dsp:txBody>
      <dsp:txXfrm>
        <a:off x="1314212" y="2670"/>
        <a:ext cx="7477422" cy="1137846"/>
      </dsp:txXfrm>
    </dsp:sp>
    <dsp:sp modelId="{6C4D26E4-B616-42D9-907C-6C635318F5D6}">
      <dsp:nvSpPr>
        <dsp:cNvPr id="0" name=""/>
        <dsp:cNvSpPr/>
      </dsp:nvSpPr>
      <dsp:spPr>
        <a:xfrm>
          <a:off x="0" y="1424977"/>
          <a:ext cx="8791635" cy="113784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CD5988-3313-487C-8E02-52D2AC59E2AD}">
      <dsp:nvSpPr>
        <dsp:cNvPr id="0" name=""/>
        <dsp:cNvSpPr/>
      </dsp:nvSpPr>
      <dsp:spPr>
        <a:xfrm>
          <a:off x="344198" y="1680993"/>
          <a:ext cx="625815" cy="62581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021FC4E-2711-4E0E-AABC-9266DE376D0C}">
      <dsp:nvSpPr>
        <dsp:cNvPr id="0" name=""/>
        <dsp:cNvSpPr/>
      </dsp:nvSpPr>
      <dsp:spPr>
        <a:xfrm>
          <a:off x="1314212" y="1424977"/>
          <a:ext cx="7477422" cy="11378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422" tIns="120422" rIns="120422" bIns="120422" numCol="1" spcCol="1270" anchor="ctr" anchorCtr="0">
          <a:noAutofit/>
        </a:bodyPr>
        <a:lstStyle/>
        <a:p>
          <a:pPr marL="0" lvl="0" indent="0" algn="l" defTabSz="844550">
            <a:lnSpc>
              <a:spcPct val="100000"/>
            </a:lnSpc>
            <a:spcBef>
              <a:spcPct val="0"/>
            </a:spcBef>
            <a:spcAft>
              <a:spcPct val="35000"/>
            </a:spcAft>
            <a:buNone/>
          </a:pPr>
          <a:r>
            <a:rPr lang="en-US" sz="1900" kern="1200"/>
            <a:t>Turning down lights or turning them off completely. </a:t>
          </a:r>
        </a:p>
      </dsp:txBody>
      <dsp:txXfrm>
        <a:off x="1314212" y="1424977"/>
        <a:ext cx="7477422" cy="1137846"/>
      </dsp:txXfrm>
    </dsp:sp>
    <dsp:sp modelId="{068C7FB3-FA42-4D78-B5D0-1E2B75207CB6}">
      <dsp:nvSpPr>
        <dsp:cNvPr id="0" name=""/>
        <dsp:cNvSpPr/>
      </dsp:nvSpPr>
      <dsp:spPr>
        <a:xfrm>
          <a:off x="0" y="2847285"/>
          <a:ext cx="8791635" cy="113784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BEBD73-6F21-476F-9815-CC30B1B74A4F}">
      <dsp:nvSpPr>
        <dsp:cNvPr id="0" name=""/>
        <dsp:cNvSpPr/>
      </dsp:nvSpPr>
      <dsp:spPr>
        <a:xfrm>
          <a:off x="344198" y="3103300"/>
          <a:ext cx="625815" cy="62581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5AAD261-E155-412A-9169-ED7466054681}">
      <dsp:nvSpPr>
        <dsp:cNvPr id="0" name=""/>
        <dsp:cNvSpPr/>
      </dsp:nvSpPr>
      <dsp:spPr>
        <a:xfrm>
          <a:off x="1314212" y="2847285"/>
          <a:ext cx="7477422" cy="11378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422" tIns="120422" rIns="120422" bIns="120422" numCol="1" spcCol="1270" anchor="ctr" anchorCtr="0">
          <a:noAutofit/>
        </a:bodyPr>
        <a:lstStyle/>
        <a:p>
          <a:pPr marL="0" lvl="0" indent="0" algn="l" defTabSz="844550">
            <a:lnSpc>
              <a:spcPct val="100000"/>
            </a:lnSpc>
            <a:spcBef>
              <a:spcPct val="0"/>
            </a:spcBef>
            <a:spcAft>
              <a:spcPct val="35000"/>
            </a:spcAft>
            <a:buNone/>
          </a:pPr>
          <a:r>
            <a:rPr lang="en-US" sz="1900" kern="1200"/>
            <a:t>Reducing sounds. </a:t>
          </a:r>
        </a:p>
      </dsp:txBody>
      <dsp:txXfrm>
        <a:off x="1314212" y="2847285"/>
        <a:ext cx="7477422" cy="1137846"/>
      </dsp:txXfrm>
    </dsp:sp>
    <dsp:sp modelId="{995EDD9C-CDE4-4D6A-B59A-FB7E4DEC1E0D}">
      <dsp:nvSpPr>
        <dsp:cNvPr id="0" name=""/>
        <dsp:cNvSpPr/>
      </dsp:nvSpPr>
      <dsp:spPr>
        <a:xfrm>
          <a:off x="0" y="4269593"/>
          <a:ext cx="8791635" cy="113784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1ABFAD-F80F-4A87-9982-A9D4A0F3EC8E}">
      <dsp:nvSpPr>
        <dsp:cNvPr id="0" name=""/>
        <dsp:cNvSpPr/>
      </dsp:nvSpPr>
      <dsp:spPr>
        <a:xfrm>
          <a:off x="344198" y="4525608"/>
          <a:ext cx="625815" cy="62581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4501BC7-442C-42DA-AEA4-4D391BD73EA4}">
      <dsp:nvSpPr>
        <dsp:cNvPr id="0" name=""/>
        <dsp:cNvSpPr/>
      </dsp:nvSpPr>
      <dsp:spPr>
        <a:xfrm>
          <a:off x="1314212" y="4269593"/>
          <a:ext cx="7477422" cy="11378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422" tIns="120422" rIns="120422" bIns="120422" numCol="1" spcCol="1270" anchor="ctr" anchorCtr="0">
          <a:noAutofit/>
        </a:bodyPr>
        <a:lstStyle/>
        <a:p>
          <a:pPr marL="0" lvl="0" indent="0" algn="l" defTabSz="844550">
            <a:lnSpc>
              <a:spcPct val="100000"/>
            </a:lnSpc>
            <a:spcBef>
              <a:spcPct val="0"/>
            </a:spcBef>
            <a:spcAft>
              <a:spcPct val="35000"/>
            </a:spcAft>
            <a:buNone/>
          </a:pPr>
          <a:r>
            <a:rPr lang="en-US" sz="1900" kern="1200"/>
            <a:t>Removing ourselves from sight/ the room.</a:t>
          </a:r>
        </a:p>
      </dsp:txBody>
      <dsp:txXfrm>
        <a:off x="1314212" y="4269593"/>
        <a:ext cx="7477422" cy="1137846"/>
      </dsp:txXfrm>
    </dsp:sp>
    <dsp:sp modelId="{956FC9B5-CCC4-4579-AFD1-9BA4336F7A6D}">
      <dsp:nvSpPr>
        <dsp:cNvPr id="0" name=""/>
        <dsp:cNvSpPr/>
      </dsp:nvSpPr>
      <dsp:spPr>
        <a:xfrm>
          <a:off x="0" y="5691900"/>
          <a:ext cx="8791635" cy="113784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7D4231-A96A-4FD6-92F4-6A90DEFEB8CC}">
      <dsp:nvSpPr>
        <dsp:cNvPr id="0" name=""/>
        <dsp:cNvSpPr/>
      </dsp:nvSpPr>
      <dsp:spPr>
        <a:xfrm>
          <a:off x="344198" y="5947916"/>
          <a:ext cx="625815" cy="62581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A0428FD-3E91-44EB-BAF6-7D8785E153F9}">
      <dsp:nvSpPr>
        <dsp:cNvPr id="0" name=""/>
        <dsp:cNvSpPr/>
      </dsp:nvSpPr>
      <dsp:spPr>
        <a:xfrm>
          <a:off x="1314212" y="5691900"/>
          <a:ext cx="7477422" cy="11378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422" tIns="120422" rIns="120422" bIns="120422" numCol="1" spcCol="1270" anchor="ctr" anchorCtr="0">
          <a:noAutofit/>
        </a:bodyPr>
        <a:lstStyle/>
        <a:p>
          <a:pPr marL="0" lvl="0" indent="0" algn="l" defTabSz="844550">
            <a:lnSpc>
              <a:spcPct val="100000"/>
            </a:lnSpc>
            <a:spcBef>
              <a:spcPct val="0"/>
            </a:spcBef>
            <a:spcAft>
              <a:spcPct val="35000"/>
            </a:spcAft>
            <a:buNone/>
          </a:pPr>
          <a:r>
            <a:rPr lang="en-US" sz="1900" kern="1200"/>
            <a:t>Having a safe/ quiet space to go to is often incredibly helpful - though it is easier to access this if a safe space is agreed in advance.</a:t>
          </a:r>
        </a:p>
      </dsp:txBody>
      <dsp:txXfrm>
        <a:off x="1314212" y="5691900"/>
        <a:ext cx="7477422" cy="1137846"/>
      </dsp:txXfrm>
    </dsp:sp>
    <dsp:sp modelId="{AB08D7CF-CEC0-4B40-BB04-4AF4B1B3A27D}">
      <dsp:nvSpPr>
        <dsp:cNvPr id="0" name=""/>
        <dsp:cNvSpPr/>
      </dsp:nvSpPr>
      <dsp:spPr>
        <a:xfrm>
          <a:off x="0" y="7114208"/>
          <a:ext cx="8791635" cy="113784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9A4742-2B57-4096-808A-A0EF4CECA08B}">
      <dsp:nvSpPr>
        <dsp:cNvPr id="0" name=""/>
        <dsp:cNvSpPr/>
      </dsp:nvSpPr>
      <dsp:spPr>
        <a:xfrm>
          <a:off x="344198" y="7370223"/>
          <a:ext cx="625815" cy="62581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A7C42E1-69EC-4336-9355-E48B61809D75}">
      <dsp:nvSpPr>
        <dsp:cNvPr id="0" name=""/>
        <dsp:cNvSpPr/>
      </dsp:nvSpPr>
      <dsp:spPr>
        <a:xfrm>
          <a:off x="1314212" y="7114208"/>
          <a:ext cx="7477422" cy="11378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422" tIns="120422" rIns="120422" bIns="120422" numCol="1" spcCol="1270" anchor="ctr" anchorCtr="0">
          <a:noAutofit/>
        </a:bodyPr>
        <a:lstStyle/>
        <a:p>
          <a:pPr marL="0" lvl="0" indent="0" algn="l" defTabSz="844550">
            <a:lnSpc>
              <a:spcPct val="100000"/>
            </a:lnSpc>
            <a:spcBef>
              <a:spcPct val="0"/>
            </a:spcBef>
            <a:spcAft>
              <a:spcPct val="35000"/>
            </a:spcAft>
            <a:buNone/>
          </a:pPr>
          <a:r>
            <a:rPr lang="en-US" sz="1900" kern="1200"/>
            <a:t>This also works better as a proactive tool, where young people can go there freely and use it to pre-emptively avoid stress.</a:t>
          </a:r>
        </a:p>
      </dsp:txBody>
      <dsp:txXfrm>
        <a:off x="1314212" y="7114208"/>
        <a:ext cx="7477422" cy="113784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112844-E866-4C73-8F3C-5FF2A32DAB35}">
      <dsp:nvSpPr>
        <dsp:cNvPr id="0" name=""/>
        <dsp:cNvSpPr/>
      </dsp:nvSpPr>
      <dsp:spPr>
        <a:xfrm>
          <a:off x="0" y="0"/>
          <a:ext cx="8716692"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993152-2BFE-4816-8E19-A44A7E0AA3FE}">
      <dsp:nvSpPr>
        <dsp:cNvPr id="0" name=""/>
        <dsp:cNvSpPr/>
      </dsp:nvSpPr>
      <dsp:spPr>
        <a:xfrm>
          <a:off x="0" y="0"/>
          <a:ext cx="8716692" cy="42586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When a young person is out of crisis, they may be feeling shame, guilt and embarrassment, but may also have feelings of anger/ resentment about the situation and what happened. Although they were unable to control their emotions during the incident, some of their actions whilst in meltdown may have been dangerous, frightening to others, or had a negative impact on themselves and others. </a:t>
          </a:r>
        </a:p>
      </dsp:txBody>
      <dsp:txXfrm>
        <a:off x="0" y="0"/>
        <a:ext cx="8716692" cy="4258663"/>
      </dsp:txXfrm>
    </dsp:sp>
    <dsp:sp modelId="{CC990D31-506A-4E57-9E50-5628C4C7E1C6}">
      <dsp:nvSpPr>
        <dsp:cNvPr id="0" name=""/>
        <dsp:cNvSpPr/>
      </dsp:nvSpPr>
      <dsp:spPr>
        <a:xfrm>
          <a:off x="0" y="4258663"/>
          <a:ext cx="8716692"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BE00553-C418-433A-BEE8-AF8E27F5D935}">
      <dsp:nvSpPr>
        <dsp:cNvPr id="0" name=""/>
        <dsp:cNvSpPr/>
      </dsp:nvSpPr>
      <dsp:spPr>
        <a:xfrm>
          <a:off x="0" y="4258663"/>
          <a:ext cx="8716692" cy="42586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Therefore, it is very important to work with the young person to fully understand the situation, and to identify actions that can be taken to reduce the chance of this happening again. This can be done in a three-step process that we are hoping to go through. </a:t>
          </a:r>
        </a:p>
      </dsp:txBody>
      <dsp:txXfrm>
        <a:off x="0" y="4258663"/>
        <a:ext cx="8716692" cy="425866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44162F-D130-4450-AD1D-E3E1ACC6C8DA}">
      <dsp:nvSpPr>
        <dsp:cNvPr id="0" name=""/>
        <dsp:cNvSpPr/>
      </dsp:nvSpPr>
      <dsp:spPr>
        <a:xfrm>
          <a:off x="0" y="1039"/>
          <a:ext cx="8716692"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DF468CD-982B-43E9-AAA7-04F2F614E1E1}">
      <dsp:nvSpPr>
        <dsp:cNvPr id="0" name=""/>
        <dsp:cNvSpPr/>
      </dsp:nvSpPr>
      <dsp:spPr>
        <a:xfrm>
          <a:off x="0" y="1039"/>
          <a:ext cx="8716692" cy="17030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a:t>Why do we want to problem solve with the young person? </a:t>
          </a:r>
        </a:p>
      </dsp:txBody>
      <dsp:txXfrm>
        <a:off x="0" y="1039"/>
        <a:ext cx="8716692" cy="1703049"/>
      </dsp:txXfrm>
    </dsp:sp>
    <dsp:sp modelId="{B24963FD-32BD-49E2-9991-E7C5C90F8FD8}">
      <dsp:nvSpPr>
        <dsp:cNvPr id="0" name=""/>
        <dsp:cNvSpPr/>
      </dsp:nvSpPr>
      <dsp:spPr>
        <a:xfrm>
          <a:off x="0" y="1704089"/>
          <a:ext cx="8716692"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D2BE2E-0486-4F51-BC6D-1EF604B9A360}">
      <dsp:nvSpPr>
        <dsp:cNvPr id="0" name=""/>
        <dsp:cNvSpPr/>
      </dsp:nvSpPr>
      <dsp:spPr>
        <a:xfrm>
          <a:off x="0" y="1704089"/>
          <a:ext cx="8716692" cy="17030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a:t>How the problem is affecting them.</a:t>
          </a:r>
        </a:p>
      </dsp:txBody>
      <dsp:txXfrm>
        <a:off x="0" y="1704089"/>
        <a:ext cx="8716692" cy="1703049"/>
      </dsp:txXfrm>
    </dsp:sp>
    <dsp:sp modelId="{DA4C5760-203C-411A-B414-52A4087744EA}">
      <dsp:nvSpPr>
        <dsp:cNvPr id="0" name=""/>
        <dsp:cNvSpPr/>
      </dsp:nvSpPr>
      <dsp:spPr>
        <a:xfrm>
          <a:off x="0" y="3407139"/>
          <a:ext cx="8716692"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9099874-6E96-4556-8CE7-DCAFC017DDC4}">
      <dsp:nvSpPr>
        <dsp:cNvPr id="0" name=""/>
        <dsp:cNvSpPr/>
      </dsp:nvSpPr>
      <dsp:spPr>
        <a:xfrm>
          <a:off x="0" y="3407139"/>
          <a:ext cx="8716692" cy="17030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a:t>How the problem is affecting others.</a:t>
          </a:r>
        </a:p>
      </dsp:txBody>
      <dsp:txXfrm>
        <a:off x="0" y="3407139"/>
        <a:ext cx="8716692" cy="1703049"/>
      </dsp:txXfrm>
    </dsp:sp>
    <dsp:sp modelId="{D1EC8DE3-8B7E-4860-AD63-2CF2E893DC72}">
      <dsp:nvSpPr>
        <dsp:cNvPr id="0" name=""/>
        <dsp:cNvSpPr/>
      </dsp:nvSpPr>
      <dsp:spPr>
        <a:xfrm>
          <a:off x="0" y="5110188"/>
          <a:ext cx="8716692"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8BF914-AEED-4688-B782-3828FA7B4A03}">
      <dsp:nvSpPr>
        <dsp:cNvPr id="0" name=""/>
        <dsp:cNvSpPr/>
      </dsp:nvSpPr>
      <dsp:spPr>
        <a:xfrm>
          <a:off x="0" y="5110188"/>
          <a:ext cx="8716692" cy="17030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a:t>Do not start talking about solutions yet or judge/ lecture them. We want to let young people know we are here for them and want to work together.</a:t>
          </a:r>
        </a:p>
      </dsp:txBody>
      <dsp:txXfrm>
        <a:off x="0" y="5110188"/>
        <a:ext cx="8716692" cy="1703049"/>
      </dsp:txXfrm>
    </dsp:sp>
    <dsp:sp modelId="{DF387EDD-3F06-43DE-B5BC-814D3CAF5C29}">
      <dsp:nvSpPr>
        <dsp:cNvPr id="0" name=""/>
        <dsp:cNvSpPr/>
      </dsp:nvSpPr>
      <dsp:spPr>
        <a:xfrm>
          <a:off x="0" y="6813238"/>
          <a:ext cx="8716692"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73EFC9-CAD1-42C6-B703-98BBE7245D06}">
      <dsp:nvSpPr>
        <dsp:cNvPr id="0" name=""/>
        <dsp:cNvSpPr/>
      </dsp:nvSpPr>
      <dsp:spPr>
        <a:xfrm>
          <a:off x="0" y="6813238"/>
          <a:ext cx="8716692" cy="17030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a:t>Sharing other people's perspectives, when done in the right way, can be really helpful.</a:t>
          </a:r>
        </a:p>
      </dsp:txBody>
      <dsp:txXfrm>
        <a:off x="0" y="6813238"/>
        <a:ext cx="8716692" cy="170304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22.05.2024</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en.wikipedia.org/wiki/Soma_cube"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pPr algn="ctr">
              <a:lnSpc>
                <a:spcPts val="4759"/>
              </a:lnSpc>
            </a:pPr>
            <a:r>
              <a:rPr lang="en-US" dirty="0"/>
              <a:t>We are not trying to create any shame or blame – </a:t>
            </a:r>
            <a:r>
              <a:rPr lang="en-US" dirty="0" err="1"/>
              <a:t>behaviourism</a:t>
            </a:r>
            <a:r>
              <a:rPr lang="en-US" dirty="0"/>
              <a:t> is “normal”</a:t>
            </a:r>
          </a:p>
          <a:p>
            <a:pPr algn="ctr"/>
            <a:endParaRPr lang="en-GB" dirty="0"/>
          </a:p>
          <a:p>
            <a:pPr algn="ctr"/>
            <a:endParaRPr lang="en-GB" dirty="0"/>
          </a:p>
          <a:p>
            <a:pPr algn="ctr"/>
            <a:r>
              <a:rPr lang="en-GB" dirty="0" err="1"/>
              <a:t>Opt</a:t>
            </a:r>
            <a:r>
              <a:rPr lang="en-GB" dirty="0"/>
              <a:t> out notice</a:t>
            </a:r>
            <a:endParaRPr lang="en-US"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2</a:t>
            </a:fld>
            <a:endParaRPr lang="cs-CZ"/>
          </a:p>
        </p:txBody>
      </p:sp>
    </p:spTree>
    <p:extLst>
      <p:ext uri="{BB962C8B-B14F-4D97-AF65-F5344CB8AC3E}">
        <p14:creationId xmlns:p14="http://schemas.microsoft.com/office/powerpoint/2010/main" val="13675661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ea typeface="Calibri"/>
                <a:cs typeface="Calibri"/>
              </a:rPr>
              <a:t>Losing control is like a monster breaking free and taking over your brain. Meltdowns feel awful and nobody wants to have one. </a:t>
            </a:r>
            <a:endParaRPr lang="en-US">
              <a:cs typeface="Calibri"/>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3</a:t>
            </a:fld>
            <a:endParaRPr lang="cs-CZ"/>
          </a:p>
        </p:txBody>
      </p:sp>
    </p:spTree>
    <p:extLst>
      <p:ext uri="{BB962C8B-B14F-4D97-AF65-F5344CB8AC3E}">
        <p14:creationId xmlns:p14="http://schemas.microsoft.com/office/powerpoint/2010/main" val="25862181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ea typeface="Calibri"/>
                <a:cs typeface="Calibri"/>
              </a:rPr>
              <a:t>Punishing someone for something they cannot control does not make sense. Punishing someone for something that they already naturally feel really awful and guilty about further adds to their feelings of distress.</a:t>
            </a:r>
          </a:p>
          <a:p>
            <a:endParaRPr lang="en-US">
              <a:ea typeface="Calibri"/>
              <a:cs typeface="Calibri"/>
            </a:endParaRPr>
          </a:p>
          <a:p>
            <a:r>
              <a:rPr lang="en-US">
                <a:ea typeface="Calibri"/>
                <a:cs typeface="Calibri"/>
              </a:rPr>
              <a:t>Some young people can have suicidal thoughts and feelings after a meltdown as a result of feeling so ashamed of having lost control. Punishments will not help support them with these feelings. </a:t>
            </a:r>
          </a:p>
          <a:p>
            <a:endParaRPr lang="en-US">
              <a:ea typeface="Calibri"/>
              <a:cs typeface="Calibri"/>
            </a:endParaRPr>
          </a:p>
          <a:p>
            <a:r>
              <a:rPr lang="en-US">
                <a:ea typeface="Calibri"/>
                <a:cs typeface="Calibri"/>
              </a:rPr>
              <a:t>A young person may tell you that they "don't care" but this is most likely an attempt to hide their shame about the situation. </a:t>
            </a:r>
          </a:p>
        </p:txBody>
      </p:sp>
      <p:sp>
        <p:nvSpPr>
          <p:cNvPr id="4" name="Slide Number Placeholder 3"/>
          <p:cNvSpPr>
            <a:spLocks noGrp="1"/>
          </p:cNvSpPr>
          <p:nvPr>
            <p:ph type="sldNum" sz="quarter" idx="5"/>
          </p:nvPr>
        </p:nvSpPr>
        <p:spPr/>
        <p:txBody>
          <a:bodyPr/>
          <a:lstStyle/>
          <a:p>
            <a:fld id="{871B2431-D351-4C6E-A3CF-9DFAC0E3E050}" type="slidenum">
              <a:rPr lang="cs-CZ" smtClean="0"/>
              <a:t>5</a:t>
            </a:fld>
            <a:endParaRPr lang="cs-CZ"/>
          </a:p>
        </p:txBody>
      </p:sp>
    </p:spTree>
    <p:extLst>
      <p:ext uri="{BB962C8B-B14F-4D97-AF65-F5344CB8AC3E}">
        <p14:creationId xmlns:p14="http://schemas.microsoft.com/office/powerpoint/2010/main" val="26062358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ea typeface="Calibri"/>
                <a:cs typeface="Calibri"/>
              </a:rPr>
              <a:t>In this scenario Jeff was not supported to explore and understand why he felt like he needed to leave the classroom. As he was punished for this </a:t>
            </a:r>
            <a:r>
              <a:rPr lang="en-US" err="1">
                <a:ea typeface="Calibri"/>
                <a:cs typeface="Calibri"/>
              </a:rPr>
              <a:t>behaviour</a:t>
            </a:r>
            <a:r>
              <a:rPr lang="en-US">
                <a:ea typeface="Calibri"/>
                <a:cs typeface="Calibri"/>
              </a:rPr>
              <a:t> he then learnt to 'mask' any discomfort with the environment he was experiencing. </a:t>
            </a:r>
          </a:p>
          <a:p>
            <a:endParaRPr lang="en-US">
              <a:ea typeface="Calibri"/>
              <a:cs typeface="Calibri"/>
            </a:endParaRPr>
          </a:p>
          <a:p>
            <a:r>
              <a:rPr lang="en-US">
                <a:ea typeface="Calibri"/>
                <a:cs typeface="Calibri"/>
              </a:rPr>
              <a:t>This resulted in him becoming increasingly dysregulated until his stress levels were so high he was no longer in control of his </a:t>
            </a:r>
            <a:r>
              <a:rPr lang="en-US" err="1">
                <a:ea typeface="Calibri"/>
                <a:cs typeface="Calibri"/>
              </a:rPr>
              <a:t>behaviour</a:t>
            </a:r>
            <a:r>
              <a:rPr lang="en-US">
                <a:ea typeface="Calibri"/>
                <a:cs typeface="Calibri"/>
              </a:rPr>
              <a:t>. Then, instead of being supported to explore the underlying issue at that point, he was punished further for something he could not control.</a:t>
            </a:r>
          </a:p>
        </p:txBody>
      </p:sp>
      <p:sp>
        <p:nvSpPr>
          <p:cNvPr id="4" name="Slide Number Placeholder 3"/>
          <p:cNvSpPr>
            <a:spLocks noGrp="1"/>
          </p:cNvSpPr>
          <p:nvPr>
            <p:ph type="sldNum" sz="quarter" idx="5"/>
          </p:nvPr>
        </p:nvSpPr>
        <p:spPr/>
        <p:txBody>
          <a:bodyPr/>
          <a:lstStyle/>
          <a:p>
            <a:fld id="{871B2431-D351-4C6E-A3CF-9DFAC0E3E050}" type="slidenum">
              <a:rPr lang="cs-CZ" smtClean="0"/>
              <a:t>7</a:t>
            </a:fld>
            <a:endParaRPr lang="cs-CZ"/>
          </a:p>
        </p:txBody>
      </p:sp>
    </p:spTree>
    <p:extLst>
      <p:ext uri="{BB962C8B-B14F-4D97-AF65-F5344CB8AC3E}">
        <p14:creationId xmlns:p14="http://schemas.microsoft.com/office/powerpoint/2010/main" val="33612409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Do as an activity – ask what they think might help Jeff</a:t>
            </a:r>
          </a:p>
          <a:p>
            <a:endParaRPr lang="en-GB" dirty="0"/>
          </a:p>
          <a:p>
            <a:r>
              <a:rPr lang="en-US" sz="1200" dirty="0">
                <a:solidFill>
                  <a:srgbClr val="000000"/>
                </a:solidFill>
              </a:rPr>
              <a:t>Allowing Jeff to walk out when needed as a way to prevent further distress.</a:t>
            </a:r>
            <a:endParaRPr lang="en-US" sz="1200" dirty="0">
              <a:solidFill>
                <a:srgbClr val="000000"/>
              </a:solidFill>
              <a:cs typeface="Calibri"/>
            </a:endParaRPr>
          </a:p>
          <a:p>
            <a:r>
              <a:rPr lang="en-US" dirty="0">
                <a:solidFill>
                  <a:srgbClr val="000000"/>
                </a:solidFill>
              </a:rPr>
              <a:t>Jeff said some options would have been being able to put on ear defenders or asking for a toilet break (and this being accepted every time he asked). </a:t>
            </a:r>
            <a:endParaRPr lang="en-US" dirty="0"/>
          </a:p>
          <a:p>
            <a:endParaRPr lang="en-US" dirty="0">
              <a:solidFill>
                <a:srgbClr val="000000"/>
              </a:solidFill>
              <a:ea typeface="Calibri"/>
              <a:cs typeface="Calibri"/>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8</a:t>
            </a:fld>
            <a:endParaRPr lang="cs-CZ"/>
          </a:p>
        </p:txBody>
      </p:sp>
    </p:spTree>
    <p:extLst>
      <p:ext uri="{BB962C8B-B14F-4D97-AF65-F5344CB8AC3E}">
        <p14:creationId xmlns:p14="http://schemas.microsoft.com/office/powerpoint/2010/main" val="1192552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71B2431-D351-4C6E-A3CF-9DFAC0E3E050}" type="slidenum">
              <a:rPr lang="cs-CZ" smtClean="0"/>
              <a:t>9</a:t>
            </a:fld>
            <a:endParaRPr lang="cs-CZ"/>
          </a:p>
        </p:txBody>
      </p:sp>
    </p:spTree>
    <p:extLst>
      <p:ext uri="{BB962C8B-B14F-4D97-AF65-F5344CB8AC3E}">
        <p14:creationId xmlns:p14="http://schemas.microsoft.com/office/powerpoint/2010/main" val="371622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sz="1200" dirty="0">
                <a:solidFill>
                  <a:srgbClr val="000000"/>
                </a:solidFill>
              </a:rPr>
              <a:t>Some people think rewards are better than punishments, but in addition to the reasons on the previous slide, there is a huge amount of research that suggests they both have the exact same drawbacks </a:t>
            </a:r>
          </a:p>
          <a:p>
            <a:endParaRPr lang="en-US" sz="1200" dirty="0">
              <a:solidFill>
                <a:srgbClr val="000000"/>
              </a:solidFill>
            </a:endParaRPr>
          </a:p>
          <a:p>
            <a:r>
              <a:rPr lang="en-US" dirty="0">
                <a:ea typeface="Calibri"/>
                <a:cs typeface="Calibri"/>
              </a:rPr>
              <a:t>Not receiving a reward can FEEL the same as receiving a punishment. </a:t>
            </a:r>
          </a:p>
          <a:p>
            <a:endParaRPr lang="en-US" dirty="0">
              <a:ea typeface="Calibri"/>
              <a:cs typeface="Calibri"/>
            </a:endParaRPr>
          </a:p>
          <a:p>
            <a:r>
              <a:rPr lang="en-US" dirty="0">
                <a:ea typeface="Calibri"/>
                <a:cs typeface="Calibri"/>
              </a:rPr>
              <a:t>The locus of control refers to how you feel about events and situations – if you have an 'internal' locus of control then you feel that you MAKE things happen and you have influence on situations. </a:t>
            </a:r>
          </a:p>
          <a:p>
            <a:endParaRPr lang="en-US" dirty="0">
              <a:ea typeface="Calibri"/>
              <a:cs typeface="Calibri"/>
            </a:endParaRPr>
          </a:p>
          <a:p>
            <a:r>
              <a:rPr lang="en-US" dirty="0">
                <a:ea typeface="Calibri"/>
                <a:cs typeface="Calibri"/>
              </a:rPr>
              <a:t>Rewards shift that locus of control to be 'external' which means young people feel that things happen TO them and they have less influence over situations. This can have a negative impact on both self-esteem and motivation to learn. </a:t>
            </a:r>
          </a:p>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10</a:t>
            </a:fld>
            <a:endParaRPr lang="cs-CZ"/>
          </a:p>
        </p:txBody>
      </p:sp>
    </p:spTree>
    <p:extLst>
      <p:ext uri="{BB962C8B-B14F-4D97-AF65-F5344CB8AC3E}">
        <p14:creationId xmlns:p14="http://schemas.microsoft.com/office/powerpoint/2010/main" val="24956252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ea typeface="Calibri"/>
                <a:cs typeface="Calibri"/>
              </a:rPr>
              <a:t>This shows that the focus should be on addressing the underlying issue and not on short-term fixes to surface </a:t>
            </a:r>
            <a:r>
              <a:rPr lang="en-US" dirty="0" err="1">
                <a:ea typeface="Calibri"/>
                <a:cs typeface="Calibri"/>
              </a:rPr>
              <a:t>behaviour</a:t>
            </a:r>
            <a:r>
              <a:rPr lang="en-US" dirty="0">
                <a:ea typeface="Calibri"/>
                <a:cs typeface="Calibri"/>
              </a:rPr>
              <a:t>. </a:t>
            </a:r>
          </a:p>
          <a:p>
            <a:endParaRPr lang="en-US" dirty="0">
              <a:ea typeface="Calibri"/>
              <a:cs typeface="Calibri"/>
            </a:endParaRPr>
          </a:p>
          <a:p>
            <a:r>
              <a:rPr lang="en-US" dirty="0">
                <a:ea typeface="Calibri"/>
                <a:cs typeface="Calibri"/>
              </a:rPr>
              <a:t>Discuss restorative justice – understanding the impact rather than just being punished. Restorative chats in a lot of schools now</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algn="just"/>
            <a:r>
              <a:rPr lang="en-GB" b="0" i="0" dirty="0">
                <a:solidFill>
                  <a:srgbClr val="757575"/>
                </a:solidFill>
                <a:effectLst/>
                <a:latin typeface="Roboto" panose="02000000000000000000" pitchFamily="2" charset="0"/>
              </a:rPr>
              <a:t>Below is an example study – but there is a similar study around painting etc, </a:t>
            </a:r>
          </a:p>
          <a:p>
            <a:pPr algn="just"/>
            <a:endParaRPr lang="en-GB" b="0" i="0" dirty="0">
              <a:solidFill>
                <a:srgbClr val="757575"/>
              </a:solidFill>
              <a:effectLst/>
              <a:latin typeface="Roboto" panose="02000000000000000000" pitchFamily="2" charset="0"/>
            </a:endParaRPr>
          </a:p>
          <a:p>
            <a:pPr algn="just"/>
            <a:endParaRPr lang="en-GB" b="0" i="0" dirty="0">
              <a:solidFill>
                <a:srgbClr val="757575"/>
              </a:solidFill>
              <a:effectLst/>
              <a:latin typeface="Roboto" panose="02000000000000000000" pitchFamily="2" charset="0"/>
            </a:endParaRPr>
          </a:p>
          <a:p>
            <a:pPr algn="just"/>
            <a:r>
              <a:rPr lang="en-GB" b="0" i="0" dirty="0">
                <a:solidFill>
                  <a:srgbClr val="757575"/>
                </a:solidFill>
                <a:effectLst/>
                <a:latin typeface="Roboto" panose="02000000000000000000" pitchFamily="2" charset="0"/>
              </a:rPr>
              <a:t>Deci conducted a study in three steps. In the first step, he let students solve so-called </a:t>
            </a:r>
            <a:r>
              <a:rPr lang="en-GB" b="0" i="0" u="none" strike="noStrike" dirty="0">
                <a:solidFill>
                  <a:srgbClr val="2F8DF4"/>
                </a:solidFill>
                <a:effectLst/>
                <a:latin typeface="Roboto" panose="02000000000000000000" pitchFamily="2" charset="0"/>
                <a:hlinkClick r:id="rId3"/>
              </a:rPr>
              <a:t>SOMA cubes</a:t>
            </a:r>
            <a:r>
              <a:rPr lang="en-GB" b="0" i="0" dirty="0">
                <a:solidFill>
                  <a:srgbClr val="757575"/>
                </a:solidFill>
                <a:effectLst/>
                <a:latin typeface="Roboto" panose="02000000000000000000" pitchFamily="2" charset="0"/>
              </a:rPr>
              <a:t>. In this part of the study, the students indicated that they really liked the puzzles. In the second part of the study, he let one part of the students just do the puzzles. He told another part of the group that for every puzzle they solved, they would receive a financial reward of a few dollars.</a:t>
            </a:r>
          </a:p>
          <a:p>
            <a:pPr algn="l"/>
            <a:endParaRPr lang="en-GB" b="1" i="0" dirty="0">
              <a:solidFill>
                <a:srgbClr val="757575"/>
              </a:solidFill>
              <a:effectLst/>
              <a:latin typeface="Roboto" panose="02000000000000000000" pitchFamily="2" charset="0"/>
            </a:endParaRPr>
          </a:p>
          <a:p>
            <a:pPr algn="l"/>
            <a:r>
              <a:rPr lang="en-GB" b="1" i="0" dirty="0">
                <a:solidFill>
                  <a:srgbClr val="757575"/>
                </a:solidFill>
                <a:effectLst/>
                <a:latin typeface="Roboto" panose="02000000000000000000" pitchFamily="2" charset="0"/>
              </a:rPr>
              <a:t>The Free choice period</a:t>
            </a:r>
          </a:p>
          <a:p>
            <a:pPr algn="just"/>
            <a:r>
              <a:rPr lang="en-GB" b="0" i="0" dirty="0">
                <a:solidFill>
                  <a:srgbClr val="757575"/>
                </a:solidFill>
                <a:effectLst/>
                <a:latin typeface="Roboto" panose="02000000000000000000" pitchFamily="2" charset="0"/>
              </a:rPr>
              <a:t>The third part of the study consisted of a so-called free choice period. Such a free choice period has become an important technique in the investigation of intrinsic motivation. It includes the following. During the research, the researcher leaves the research room with an excuse so that the participants are left alone. He says they can choose for themselves what they would like to do. For example, they could continue with the activity (in this case the SOMA puzzles) or do something else. </a:t>
            </a:r>
          </a:p>
          <a:p>
            <a:pPr algn="just"/>
            <a:br>
              <a:rPr lang="en-GB" b="0" i="0" dirty="0">
                <a:solidFill>
                  <a:srgbClr val="757575"/>
                </a:solidFill>
                <a:effectLst/>
                <a:latin typeface="Roboto" panose="02000000000000000000" pitchFamily="2" charset="0"/>
              </a:rPr>
            </a:br>
            <a:r>
              <a:rPr lang="en-GB" b="0" i="0" dirty="0">
                <a:solidFill>
                  <a:srgbClr val="757575"/>
                </a:solidFill>
                <a:effectLst/>
                <a:latin typeface="Roboto" panose="02000000000000000000" pitchFamily="2" charset="0"/>
              </a:rPr>
              <a:t>While the researcher is away, the participants assume that they are not being observed, nor do they expect to be judged or rewarded. So if they continue with the activity, they are doing it out of interest or enjoyment. The amount of time they spend on the task during this free-choice period is therefore an indication of their intrinsic motivation.</a:t>
            </a:r>
          </a:p>
          <a:p>
            <a:pPr algn="l"/>
            <a:endParaRPr lang="en-GB" b="1" i="0" dirty="0">
              <a:solidFill>
                <a:srgbClr val="757575"/>
              </a:solidFill>
              <a:effectLst/>
              <a:latin typeface="Roboto" panose="02000000000000000000" pitchFamily="2" charset="0"/>
            </a:endParaRPr>
          </a:p>
          <a:p>
            <a:pPr algn="l"/>
            <a:r>
              <a:rPr lang="en-GB" b="1" i="0" dirty="0">
                <a:solidFill>
                  <a:srgbClr val="757575"/>
                </a:solidFill>
                <a:effectLst/>
                <a:latin typeface="Roboto" panose="02000000000000000000" pitchFamily="2" charset="0"/>
              </a:rPr>
              <a:t>The undermining effect</a:t>
            </a:r>
          </a:p>
          <a:p>
            <a:pPr algn="just"/>
            <a:r>
              <a:rPr lang="en-GB" b="0" i="0" dirty="0">
                <a:solidFill>
                  <a:srgbClr val="757575"/>
                </a:solidFill>
                <a:effectLst/>
                <a:latin typeface="Roboto" panose="02000000000000000000" pitchFamily="2" charset="0"/>
              </a:rPr>
              <a:t>What Deci found was that the students who had been rewarded for doing the puzzles during the second part, continued to do the puzzles to a lesser extent during the third part than the students who were not rewarded. Also noteworthy: Deci saw that the students who were paid to do the puzzles performed less well. Rewards had undermined their intrinsic motivation and performance.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pPr algn="l">
              <a:lnSpc>
                <a:spcPts val="4759"/>
              </a:lnSpc>
            </a:pPr>
            <a:r>
              <a:rPr lang="en-US" sz="1200" dirty="0">
                <a:solidFill>
                  <a:srgbClr val="000000"/>
                </a:solidFill>
                <a:latin typeface="Canva Sans"/>
              </a:rPr>
              <a:t>Young people (in fact all people) are innately driven to meet their 3 basic needs:</a:t>
            </a:r>
          </a:p>
          <a:p>
            <a:pPr algn="l">
              <a:lnSpc>
                <a:spcPts val="4759"/>
              </a:lnSpc>
            </a:pPr>
            <a:endParaRPr lang="en-US" sz="1200" dirty="0">
              <a:solidFill>
                <a:srgbClr val="000000"/>
              </a:solidFill>
              <a:latin typeface="Canva Sans"/>
            </a:endParaRPr>
          </a:p>
          <a:p>
            <a:pPr algn="l">
              <a:lnSpc>
                <a:spcPts val="4759"/>
              </a:lnSpc>
            </a:pPr>
            <a:r>
              <a:rPr lang="en-US" sz="1200" dirty="0">
                <a:solidFill>
                  <a:srgbClr val="000000"/>
                </a:solidFill>
                <a:latin typeface="Canva Sans"/>
              </a:rPr>
              <a:t>Autonomy: Having choice and control over their actions</a:t>
            </a:r>
          </a:p>
          <a:p>
            <a:pPr algn="l">
              <a:lnSpc>
                <a:spcPts val="4759"/>
              </a:lnSpc>
            </a:pPr>
            <a:r>
              <a:rPr lang="en-US" sz="1200" dirty="0">
                <a:solidFill>
                  <a:srgbClr val="000000"/>
                </a:solidFill>
                <a:latin typeface="Canva Sans"/>
              </a:rPr>
              <a:t>Relatedness: Feeling connected with and accepted by the people around you </a:t>
            </a:r>
          </a:p>
          <a:p>
            <a:pPr algn="l">
              <a:lnSpc>
                <a:spcPts val="4759"/>
              </a:lnSpc>
            </a:pPr>
            <a:r>
              <a:rPr lang="en-US" sz="1200" dirty="0">
                <a:solidFill>
                  <a:srgbClr val="000000"/>
                </a:solidFill>
                <a:latin typeface="Canva Sans"/>
              </a:rPr>
              <a:t>Competence: Feeling that you are learning and developing skills.</a:t>
            </a:r>
          </a:p>
          <a:p>
            <a:pPr algn="l">
              <a:lnSpc>
                <a:spcPts val="4759"/>
              </a:lnSpc>
            </a:pPr>
            <a:endParaRPr lang="en-US" sz="1200" dirty="0">
              <a:solidFill>
                <a:srgbClr val="000000"/>
              </a:solidFill>
              <a:latin typeface="Canva Sans"/>
            </a:endParaRPr>
          </a:p>
          <a:p>
            <a:pPr algn="l">
              <a:lnSpc>
                <a:spcPts val="4759"/>
              </a:lnSpc>
            </a:pPr>
            <a:r>
              <a:rPr lang="en-US" sz="1200" dirty="0">
                <a:solidFill>
                  <a:srgbClr val="000000"/>
                </a:solidFill>
                <a:latin typeface="Canva Sans"/>
              </a:rPr>
              <a:t>This means that young people strive to grow, develop and have positive connections. Young people do well IF they can.</a:t>
            </a:r>
          </a:p>
          <a:p>
            <a:pPr algn="l">
              <a:lnSpc>
                <a:spcPts val="4759"/>
              </a:lnSpc>
            </a:pPr>
            <a:endParaRPr lang="en-US" sz="1200" dirty="0">
              <a:solidFill>
                <a:srgbClr val="000000"/>
              </a:solidFill>
              <a:latin typeface="Canva Sans"/>
            </a:endParaRPr>
          </a:p>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14</a:t>
            </a:fld>
            <a:endParaRPr lang="cs-CZ"/>
          </a:p>
        </p:txBody>
      </p:sp>
    </p:spTree>
    <p:extLst>
      <p:ext uri="{BB962C8B-B14F-4D97-AF65-F5344CB8AC3E}">
        <p14:creationId xmlns:p14="http://schemas.microsoft.com/office/powerpoint/2010/main" val="8276539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71B2431-D351-4C6E-A3CF-9DFAC0E3E050}" type="slidenum">
              <a:rPr lang="cs-CZ" smtClean="0"/>
              <a:t>15</a:t>
            </a:fld>
            <a:endParaRPr lang="cs-CZ"/>
          </a:p>
        </p:txBody>
      </p:sp>
    </p:spTree>
    <p:extLst>
      <p:ext uri="{BB962C8B-B14F-4D97-AF65-F5344CB8AC3E}">
        <p14:creationId xmlns:p14="http://schemas.microsoft.com/office/powerpoint/2010/main" val="33874715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a:solidFill>
                  <a:srgbClr val="000000"/>
                </a:solidFill>
                <a:effectLst/>
                <a:latin typeface="Arial" panose="020B0604020202020204" pitchFamily="34" charset="0"/>
              </a:rPr>
              <a:t>Importantly, this is wider than just short-term needs. What if they have a lot of trauma, or feel ashamed of being autistic? Longer term thoughts, feelings and experiences can make it harder to do well.</a:t>
            </a:r>
            <a:endParaRPr lang="en-GB" sz="1800" b="0">
              <a:effectLst/>
            </a:endParaRPr>
          </a:p>
          <a:p>
            <a:endParaRPr lang="en-GB"/>
          </a:p>
        </p:txBody>
      </p:sp>
      <p:sp>
        <p:nvSpPr>
          <p:cNvPr id="4" name="Slide Number Placeholder 3"/>
          <p:cNvSpPr>
            <a:spLocks noGrp="1"/>
          </p:cNvSpPr>
          <p:nvPr>
            <p:ph type="sldNum" sz="quarter" idx="5"/>
          </p:nvPr>
        </p:nvSpPr>
        <p:spPr/>
        <p:txBody>
          <a:bodyPr/>
          <a:lstStyle/>
          <a:p>
            <a:fld id="{871B2431-D351-4C6E-A3CF-9DFAC0E3E050}" type="slidenum">
              <a:rPr lang="cs-CZ" smtClean="0"/>
              <a:t>16</a:t>
            </a:fld>
            <a:endParaRPr lang="cs-CZ"/>
          </a:p>
        </p:txBody>
      </p:sp>
    </p:spTree>
    <p:extLst>
      <p:ext uri="{BB962C8B-B14F-4D97-AF65-F5344CB8AC3E}">
        <p14:creationId xmlns:p14="http://schemas.microsoft.com/office/powerpoint/2010/main" val="1143791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pPr rtl="0">
              <a:spcBef>
                <a:spcPts val="1200"/>
              </a:spcBef>
              <a:spcAft>
                <a:spcPts val="1200"/>
              </a:spcAft>
            </a:pPr>
            <a:r>
              <a:rPr lang="en-GB" sz="1200" b="0" i="0" u="none" strike="noStrike">
                <a:solidFill>
                  <a:srgbClr val="000000"/>
                </a:solidFill>
                <a:effectLst/>
                <a:latin typeface="Arial" panose="020B0604020202020204" pitchFamily="34" charset="0"/>
              </a:rPr>
              <a:t>Everyone on the planet has different strengths and needs - but autistic people can have quite unique spiky profiles. This means they may thrive in some areas, but find some things that most people find easy, very difficult. If someone has a skill gap, unless the skill is developed, or unless support is put in place to stop it being a barrier, it is hard to do well.</a:t>
            </a:r>
            <a:endParaRPr lang="en-GB" sz="1800" b="0">
              <a:effectLst/>
            </a:endParaRPr>
          </a:p>
          <a:p>
            <a:br>
              <a:rPr lang="en-GB" sz="1800"/>
            </a:br>
            <a:endParaRPr lang="en-US" sz="4400">
              <a:solidFill>
                <a:srgbClr val="000000"/>
              </a:solidFill>
              <a:latin typeface="Canva Sans"/>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17</a:t>
            </a:fld>
            <a:endParaRPr lang="cs-CZ"/>
          </a:p>
        </p:txBody>
      </p:sp>
    </p:spTree>
    <p:extLst>
      <p:ext uri="{BB962C8B-B14F-4D97-AF65-F5344CB8AC3E}">
        <p14:creationId xmlns:p14="http://schemas.microsoft.com/office/powerpoint/2010/main" val="39469210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pPr rtl="0">
              <a:spcBef>
                <a:spcPts val="1200"/>
              </a:spcBef>
              <a:spcAft>
                <a:spcPts val="1200"/>
              </a:spcAft>
            </a:pPr>
            <a:r>
              <a:rPr lang="en-GB" sz="1200" b="0" i="0" u="none" strike="noStrike">
                <a:solidFill>
                  <a:srgbClr val="000000"/>
                </a:solidFill>
                <a:effectLst/>
                <a:latin typeface="Arial" panose="020B0604020202020204" pitchFamily="34" charset="0"/>
              </a:rPr>
              <a:t>Everyone on the planet has different strengths and needs - but autistic people can have quite unique spiky profiles. This means they may thrive in some areas, but find some things that most people find easy, very difficult. If someone has a skill gap, unless the skill is developed, or unless support is put in place to stop it being a barrier, it is hard to do well.</a:t>
            </a:r>
            <a:endParaRPr lang="en-GB" sz="1800" b="0">
              <a:effectLst/>
            </a:endParaRPr>
          </a:p>
          <a:p>
            <a:br>
              <a:rPr lang="en-GB" sz="1800"/>
            </a:br>
            <a:endParaRPr lang="en-US" sz="4400">
              <a:solidFill>
                <a:srgbClr val="000000"/>
              </a:solidFill>
              <a:latin typeface="Canva Sans"/>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18</a:t>
            </a:fld>
            <a:endParaRPr lang="cs-CZ"/>
          </a:p>
        </p:txBody>
      </p:sp>
    </p:spTree>
    <p:extLst>
      <p:ext uri="{BB962C8B-B14F-4D97-AF65-F5344CB8AC3E}">
        <p14:creationId xmlns:p14="http://schemas.microsoft.com/office/powerpoint/2010/main" val="17515979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GB"/>
              <a:t>Can you share an example of how punishing or rewarding behaviour has not had an impact on a young person, because it was part of a skill gap?</a:t>
            </a:r>
          </a:p>
        </p:txBody>
      </p:sp>
      <p:sp>
        <p:nvSpPr>
          <p:cNvPr id="4" name="Slide Number Placeholder 3"/>
          <p:cNvSpPr>
            <a:spLocks noGrp="1"/>
          </p:cNvSpPr>
          <p:nvPr>
            <p:ph type="sldNum" sz="quarter" idx="5"/>
          </p:nvPr>
        </p:nvSpPr>
        <p:spPr/>
        <p:txBody>
          <a:bodyPr/>
          <a:lstStyle/>
          <a:p>
            <a:fld id="{871B2431-D351-4C6E-A3CF-9DFAC0E3E050}" type="slidenum">
              <a:rPr lang="cs-CZ" smtClean="0"/>
              <a:t>20</a:t>
            </a:fld>
            <a:endParaRPr lang="cs-CZ"/>
          </a:p>
        </p:txBody>
      </p:sp>
    </p:spTree>
    <p:extLst>
      <p:ext uri="{BB962C8B-B14F-4D97-AF65-F5344CB8AC3E}">
        <p14:creationId xmlns:p14="http://schemas.microsoft.com/office/powerpoint/2010/main" val="13023133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a typeface="Calibri"/>
                <a:cs typeface="Calibri"/>
              </a:rPr>
              <a:t>There will still always be times where someone becomes so dysregulated that they feel completely overwhelmed. The aim should not be to stop someone having any meltdowns at all, as young people often feel incredibly ashamed about losing control, so implying that they should be able to regulate in all situations will only make that feeling worse. </a:t>
            </a:r>
          </a:p>
          <a:p>
            <a:endParaRPr lang="en-US" dirty="0">
              <a:ea typeface="Calibri"/>
              <a:cs typeface="Calibri"/>
            </a:endParaRPr>
          </a:p>
          <a:p>
            <a:endParaRPr lang="en-US" dirty="0">
              <a:ea typeface="Calibri"/>
              <a:cs typeface="Calibri"/>
            </a:endParaRPr>
          </a:p>
          <a:p>
            <a:r>
              <a:rPr lang="en-US" dirty="0">
                <a:ea typeface="Calibri"/>
                <a:cs typeface="Calibri"/>
              </a:rPr>
              <a:t>Just because we understand WHY someone is doing something, doesn't mean that they can continue to behave that way if it is having a negative impact on themselves or others. </a:t>
            </a:r>
          </a:p>
          <a:p>
            <a:endParaRPr lang="en-US" dirty="0">
              <a:ea typeface="Calibri"/>
              <a:cs typeface="Calibri"/>
            </a:endParaRPr>
          </a:p>
          <a:p>
            <a:r>
              <a:rPr lang="en-US" dirty="0">
                <a:ea typeface="Calibri"/>
                <a:cs typeface="Calibri"/>
              </a:rPr>
              <a:t>Supporting young people to understand their needs, and then giving them positive ways to meet those, can help reduce their stress levels and therefore the negative </a:t>
            </a:r>
            <a:r>
              <a:rPr lang="en-US" dirty="0" err="1">
                <a:ea typeface="Calibri"/>
                <a:cs typeface="Calibri"/>
              </a:rPr>
              <a:t>behaviours</a:t>
            </a:r>
            <a:r>
              <a:rPr lang="en-US" dirty="0">
                <a:ea typeface="Calibri"/>
                <a:cs typeface="Calibri"/>
              </a:rPr>
              <a:t>.</a:t>
            </a:r>
          </a:p>
          <a:p>
            <a:endParaRPr lang="en-US" dirty="0">
              <a:ea typeface="Calibri"/>
              <a:cs typeface="Calibri"/>
            </a:endParaRPr>
          </a:p>
          <a:p>
            <a:r>
              <a:rPr lang="en-US" dirty="0">
                <a:ea typeface="Calibri"/>
                <a:cs typeface="Calibri"/>
              </a:rPr>
              <a:t>The examples of strategies in this toolbox here are: </a:t>
            </a:r>
          </a:p>
          <a:p>
            <a:pPr marL="285750" indent="-285750">
              <a:buFont typeface="Arial"/>
              <a:buChar char="•"/>
            </a:pPr>
            <a:r>
              <a:rPr lang="en-US" dirty="0">
                <a:ea typeface="Calibri"/>
                <a:cs typeface="Calibri"/>
              </a:rPr>
              <a:t>Physical activity, like running – which is shown to reduce levels of stress hormones like adrenaline and cortisol in the body.</a:t>
            </a:r>
          </a:p>
          <a:p>
            <a:pPr marL="285750" indent="-285750">
              <a:buFont typeface="Arial"/>
              <a:buChar char="•"/>
            </a:pPr>
            <a:r>
              <a:rPr lang="en-US" dirty="0">
                <a:ea typeface="Calibri"/>
                <a:cs typeface="Calibri"/>
              </a:rPr>
              <a:t>Gaming – which can be a distraction from distressing thoughts or help boost feelings of accomplishment and useful for emotional regulation</a:t>
            </a:r>
          </a:p>
          <a:p>
            <a:pPr marL="285750" indent="-285750">
              <a:buFont typeface="Arial"/>
              <a:buChar char="•"/>
            </a:pPr>
            <a:r>
              <a:rPr lang="en-US" dirty="0">
                <a:ea typeface="Calibri"/>
                <a:cs typeface="Calibri"/>
              </a:rPr>
              <a:t>Music – Angry music like metal can help to channel feelings of rage in a less destructive way, but other types of music can be used to support emotional regulation too</a:t>
            </a:r>
          </a:p>
        </p:txBody>
      </p:sp>
      <p:sp>
        <p:nvSpPr>
          <p:cNvPr id="4" name="Slide Number Placeholder 3"/>
          <p:cNvSpPr>
            <a:spLocks noGrp="1"/>
          </p:cNvSpPr>
          <p:nvPr>
            <p:ph type="sldNum" sz="quarter" idx="5"/>
          </p:nvPr>
        </p:nvSpPr>
        <p:spPr/>
        <p:txBody>
          <a:bodyPr/>
          <a:lstStyle/>
          <a:p>
            <a:fld id="{871B2431-D351-4C6E-A3CF-9DFAC0E3E050}" type="slidenum">
              <a:rPr lang="cs-CZ" smtClean="0"/>
              <a:t>21</a:t>
            </a:fld>
            <a:endParaRPr lang="cs-CZ"/>
          </a:p>
        </p:txBody>
      </p:sp>
    </p:spTree>
    <p:extLst>
      <p:ext uri="{BB962C8B-B14F-4D97-AF65-F5344CB8AC3E}">
        <p14:creationId xmlns:p14="http://schemas.microsoft.com/office/powerpoint/2010/main" val="28286364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ea typeface="Calibri"/>
                <a:cs typeface="Calibri"/>
              </a:rPr>
              <a:t>Now we move onto the NEST approach, which has been coproduced with autistic young people as a way to best support them when they are distressed and overwhelmed. It is important to go through the steps in order, as skipping parts can make resolving situations less effective. </a:t>
            </a:r>
            <a:endParaRPr lang="en-US"/>
          </a:p>
          <a:p>
            <a:endParaRPr lang="en-US">
              <a:ea typeface="Calibri"/>
              <a:cs typeface="Calibri"/>
            </a:endParaRPr>
          </a:p>
          <a:p>
            <a:r>
              <a:rPr lang="en-US">
                <a:ea typeface="Calibri"/>
                <a:cs typeface="Calibri"/>
              </a:rPr>
              <a:t>N – Nurture</a:t>
            </a:r>
          </a:p>
          <a:p>
            <a:r>
              <a:rPr lang="en-US">
                <a:ea typeface="Calibri"/>
                <a:cs typeface="Calibri"/>
              </a:rPr>
              <a:t>E – </a:t>
            </a:r>
            <a:r>
              <a:rPr lang="en-US" err="1">
                <a:ea typeface="Calibri"/>
                <a:cs typeface="Calibri"/>
              </a:rPr>
              <a:t>Empathise</a:t>
            </a:r>
            <a:endParaRPr lang="en-US">
              <a:ea typeface="Calibri"/>
              <a:cs typeface="Calibri"/>
            </a:endParaRPr>
          </a:p>
          <a:p>
            <a:r>
              <a:rPr lang="en-US">
                <a:ea typeface="Calibri"/>
                <a:cs typeface="Calibri"/>
              </a:rPr>
              <a:t>S – Sharing Context</a:t>
            </a:r>
          </a:p>
          <a:p>
            <a:r>
              <a:rPr lang="en-US">
                <a:ea typeface="Calibri"/>
                <a:cs typeface="Calibri"/>
              </a:rPr>
              <a:t>T - Teamwork</a:t>
            </a:r>
          </a:p>
        </p:txBody>
      </p:sp>
      <p:sp>
        <p:nvSpPr>
          <p:cNvPr id="4" name="Slide Number Placeholder 3"/>
          <p:cNvSpPr>
            <a:spLocks noGrp="1"/>
          </p:cNvSpPr>
          <p:nvPr>
            <p:ph type="sldNum" sz="quarter" idx="5"/>
          </p:nvPr>
        </p:nvSpPr>
        <p:spPr/>
        <p:txBody>
          <a:bodyPr/>
          <a:lstStyle/>
          <a:p>
            <a:fld id="{871B2431-D351-4C6E-A3CF-9DFAC0E3E050}" type="slidenum">
              <a:rPr lang="cs-CZ" smtClean="0"/>
              <a:t>22</a:t>
            </a:fld>
            <a:endParaRPr lang="cs-CZ"/>
          </a:p>
        </p:txBody>
      </p:sp>
    </p:spTree>
    <p:extLst>
      <p:ext uri="{BB962C8B-B14F-4D97-AF65-F5344CB8AC3E}">
        <p14:creationId xmlns:p14="http://schemas.microsoft.com/office/powerpoint/2010/main" val="13771532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ea typeface="Calibri"/>
                <a:cs typeface="Calibri"/>
              </a:rPr>
              <a:t>The first step is Nurture – this is about helping a young person to feel safe and is an important first step when supporting someone in distress.</a:t>
            </a:r>
          </a:p>
        </p:txBody>
      </p:sp>
      <p:sp>
        <p:nvSpPr>
          <p:cNvPr id="4" name="Slide Number Placeholder 3"/>
          <p:cNvSpPr>
            <a:spLocks noGrp="1"/>
          </p:cNvSpPr>
          <p:nvPr>
            <p:ph type="sldNum" sz="quarter" idx="5"/>
          </p:nvPr>
        </p:nvSpPr>
        <p:spPr/>
        <p:txBody>
          <a:bodyPr/>
          <a:lstStyle/>
          <a:p>
            <a:fld id="{871B2431-D351-4C6E-A3CF-9DFAC0E3E050}" type="slidenum">
              <a:rPr lang="cs-CZ" smtClean="0"/>
              <a:t>23</a:t>
            </a:fld>
            <a:endParaRPr lang="cs-CZ"/>
          </a:p>
        </p:txBody>
      </p:sp>
    </p:spTree>
    <p:extLst>
      <p:ext uri="{BB962C8B-B14F-4D97-AF65-F5344CB8AC3E}">
        <p14:creationId xmlns:p14="http://schemas.microsoft.com/office/powerpoint/2010/main" val="9520030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ea typeface="Calibri"/>
                <a:cs typeface="Calibri"/>
              </a:rPr>
              <a:t>The Emotional Contagion Effect is where someone's emotions and </a:t>
            </a:r>
            <a:r>
              <a:rPr lang="en-US" err="1">
                <a:ea typeface="Calibri"/>
                <a:cs typeface="Calibri"/>
              </a:rPr>
              <a:t>behaviours</a:t>
            </a:r>
            <a:r>
              <a:rPr lang="en-US">
                <a:ea typeface="Calibri"/>
                <a:cs typeface="Calibri"/>
              </a:rPr>
              <a:t> influence those of other people nearby. In this situation if you are highly stressed or dysregulated yourself, this will escalate the situation, which is not what you want to happen. Therefore it can be helpful to take a moment to calm yourself before engaging with the young person.</a:t>
            </a:r>
          </a:p>
          <a:p>
            <a:endParaRPr lang="en-US">
              <a:ea typeface="Calibri"/>
              <a:cs typeface="Calibri"/>
            </a:endParaRPr>
          </a:p>
          <a:p>
            <a:r>
              <a:rPr lang="en-US">
                <a:ea typeface="Calibri"/>
                <a:cs typeface="Calibri"/>
              </a:rPr>
              <a:t>Co-regulation happens when we meet the young person's distress and dysregulation with our calm, connecting with them and bringing down their distress to a more manageable level. </a:t>
            </a:r>
          </a:p>
          <a:p>
            <a:endParaRPr lang="en-US">
              <a:ea typeface="Calibri"/>
              <a:cs typeface="Calibri"/>
            </a:endParaRPr>
          </a:p>
          <a:p>
            <a:r>
              <a:rPr lang="en-US">
                <a:ea typeface="Calibri"/>
                <a:cs typeface="Calibri"/>
              </a:rPr>
              <a:t>When a young person is not in control, the logical part of their brain will not be working, and so they may not be able to understand that that they will feel better eventually and the distressing feelings will pass. </a:t>
            </a:r>
          </a:p>
        </p:txBody>
      </p:sp>
      <p:sp>
        <p:nvSpPr>
          <p:cNvPr id="4" name="Slide Number Placeholder 3"/>
          <p:cNvSpPr>
            <a:spLocks noGrp="1"/>
          </p:cNvSpPr>
          <p:nvPr>
            <p:ph type="sldNum" sz="quarter" idx="5"/>
          </p:nvPr>
        </p:nvSpPr>
        <p:spPr/>
        <p:txBody>
          <a:bodyPr/>
          <a:lstStyle/>
          <a:p>
            <a:fld id="{871B2431-D351-4C6E-A3CF-9DFAC0E3E050}" type="slidenum">
              <a:rPr lang="cs-CZ" smtClean="0"/>
              <a:t>24</a:t>
            </a:fld>
            <a:endParaRPr lang="cs-CZ"/>
          </a:p>
        </p:txBody>
      </p:sp>
    </p:spTree>
    <p:extLst>
      <p:ext uri="{BB962C8B-B14F-4D97-AF65-F5344CB8AC3E}">
        <p14:creationId xmlns:p14="http://schemas.microsoft.com/office/powerpoint/2010/main" val="34108490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dirty="0">
                <a:ea typeface="Calibri"/>
                <a:cs typeface="Calibri"/>
              </a:rPr>
              <a:t>The idea is to avoid triggering further threat responses in the young person and to convey your feelings of calmness in order to co-regulate with them and help them feel safe.</a:t>
            </a:r>
          </a:p>
          <a:p>
            <a:pPr algn="ctr"/>
            <a:r>
              <a:rPr lang="en-US"/>
              <a:t>Distractions are not a ‘reward for negative </a:t>
            </a:r>
            <a:r>
              <a:rPr lang="en-US" err="1"/>
              <a:t>behaviour</a:t>
            </a:r>
            <a:r>
              <a:rPr lang="en-US"/>
              <a:t>’</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25</a:t>
            </a:fld>
            <a:endParaRPr lang="cs-CZ"/>
          </a:p>
        </p:txBody>
      </p:sp>
    </p:spTree>
    <p:extLst>
      <p:ext uri="{BB962C8B-B14F-4D97-AF65-F5344CB8AC3E}">
        <p14:creationId xmlns:p14="http://schemas.microsoft.com/office/powerpoint/2010/main" val="5024893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pPr algn="ctr">
              <a:lnSpc>
                <a:spcPts val="4759"/>
              </a:lnSpc>
            </a:pPr>
            <a:r>
              <a:rPr lang="en-US"/>
              <a:t>n you are in survival mode, your brain is looking for danger and is more likely to perceive things as a threat. </a:t>
            </a:r>
            <a:endParaRPr lang="en-US" dirty="0"/>
          </a:p>
          <a:p>
            <a:pPr algn="ctr">
              <a:lnSpc>
                <a:spcPts val="4759"/>
              </a:lnSpc>
            </a:pPr>
            <a:endParaRPr lang="en-US" dirty="0"/>
          </a:p>
          <a:p>
            <a:pPr algn="ctr">
              <a:lnSpc>
                <a:spcPts val="4759"/>
              </a:lnSpc>
            </a:pPr>
            <a:r>
              <a:rPr lang="en-US"/>
              <a:t> Touch can be a sign of affection, warmth and security but it also can be a sign of threat and hostility, even if you are trying to comfort someone.</a:t>
            </a:r>
            <a:endParaRPr lang="en-US" dirty="0"/>
          </a:p>
          <a:p>
            <a:pPr algn="ctr">
              <a:lnSpc>
                <a:spcPts val="4759"/>
              </a:lnSpc>
            </a:pPr>
            <a:endParaRPr lang="en-US" dirty="0"/>
          </a:p>
          <a:p>
            <a:pPr algn="ctr">
              <a:lnSpc>
                <a:spcPts val="4759"/>
              </a:lnSpc>
            </a:pPr>
            <a:r>
              <a:rPr lang="en-US"/>
              <a:t>Everyone has a ‘comfort zone’ of how close they are comfortable with people being to them. This changes depending on the person, the environment and level of stress. </a:t>
            </a:r>
            <a:endParaRPr lang="en-US" dirty="0"/>
          </a:p>
          <a:p>
            <a:pPr algn="ctr">
              <a:lnSpc>
                <a:spcPts val="4759"/>
              </a:lnSpc>
            </a:pPr>
            <a:endParaRPr lang="en-US" dirty="0"/>
          </a:p>
          <a:p>
            <a:pPr algn="ctr">
              <a:lnSpc>
                <a:spcPts val="4759"/>
              </a:lnSpc>
            </a:pPr>
            <a:r>
              <a:rPr lang="en-US" dirty="0"/>
              <a:t>Laughing can feel like someone is laughing at you. A friendly wave can feel like a taunt. Eye contact can be really overwhelming. </a:t>
            </a:r>
          </a:p>
          <a:p>
            <a:pPr algn="ctr">
              <a:lnSpc>
                <a:spcPts val="4759"/>
              </a:lnSpc>
            </a:pPr>
            <a:endParaRPr lang="en-US" dirty="0"/>
          </a:p>
          <a:p>
            <a:pPr algn="ctr">
              <a:lnSpc>
                <a:spcPts val="4759"/>
              </a:lnSpc>
            </a:pPr>
            <a:endParaRPr lang="en-US" dirty="0"/>
          </a:p>
          <a:p>
            <a:pPr algn="ctr">
              <a:lnSpc>
                <a:spcPts val="4759"/>
              </a:lnSpc>
            </a:pPr>
            <a:endParaRPr lang="en-US"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26</a:t>
            </a:fld>
            <a:endParaRPr lang="cs-CZ"/>
          </a:p>
        </p:txBody>
      </p:sp>
    </p:spTree>
    <p:extLst>
      <p:ext uri="{BB962C8B-B14F-4D97-AF65-F5344CB8AC3E}">
        <p14:creationId xmlns:p14="http://schemas.microsoft.com/office/powerpoint/2010/main" val="34417367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dirty="0">
                <a:ea typeface="Calibri"/>
                <a:cs typeface="Calibri"/>
              </a:rPr>
              <a:t>If someone is feeling highly stressed, most people are going to look like a threat. </a:t>
            </a:r>
          </a:p>
          <a:p>
            <a:pPr algn="ctr">
              <a:lnSpc>
                <a:spcPts val="4759"/>
              </a:lnSpc>
            </a:pPr>
            <a:r>
              <a:rPr lang="en-US" sz="1200" dirty="0">
                <a:solidFill>
                  <a:srgbClr val="000000"/>
                </a:solidFill>
              </a:rPr>
              <a:t>The audience effect makes even the right support feel threatening at times. </a:t>
            </a:r>
          </a:p>
          <a:p>
            <a:pPr algn="ctr">
              <a:lnSpc>
                <a:spcPts val="4759"/>
              </a:lnSpc>
            </a:pPr>
            <a:endParaRPr lang="en-US" sz="1200" dirty="0">
              <a:solidFill>
                <a:srgbClr val="000000"/>
              </a:solidFill>
            </a:endParaRPr>
          </a:p>
          <a:p>
            <a:pPr algn="ctr">
              <a:lnSpc>
                <a:spcPts val="4759"/>
              </a:lnSpc>
            </a:pPr>
            <a:r>
              <a:rPr lang="en-US" sz="1200" dirty="0">
                <a:solidFill>
                  <a:srgbClr val="000000"/>
                </a:solidFill>
              </a:rPr>
              <a:t>It is much easier to remove other people than to remove the distressed person - so try and remove them so you can focus on helping the distressed person become calm/ relaxed. </a:t>
            </a:r>
          </a:p>
          <a:p>
            <a:pPr algn="ctr">
              <a:lnSpc>
                <a:spcPts val="4759"/>
              </a:lnSpc>
            </a:pPr>
            <a:endParaRPr lang="en-US" sz="1200" dirty="0">
              <a:solidFill>
                <a:srgbClr val="000000"/>
              </a:solidFill>
            </a:endParaRPr>
          </a:p>
          <a:p>
            <a:pPr algn="ctr">
              <a:lnSpc>
                <a:spcPts val="4759"/>
              </a:lnSpc>
            </a:pPr>
            <a:r>
              <a:rPr lang="en-US" sz="1200" dirty="0">
                <a:solidFill>
                  <a:srgbClr val="000000"/>
                </a:solidFill>
              </a:rPr>
              <a:t>Trying to remove the stressed person is likely to escalate the situation and is often what leads to physical restraint. </a:t>
            </a:r>
          </a:p>
          <a:p>
            <a:pPr algn="ctr">
              <a:lnSpc>
                <a:spcPts val="4759"/>
              </a:lnSpc>
            </a:pPr>
            <a:endParaRPr lang="en-US" sz="1200" dirty="0">
              <a:solidFill>
                <a:srgbClr val="000000"/>
              </a:solidFill>
            </a:endParaRPr>
          </a:p>
          <a:p>
            <a:pPr algn="ctr">
              <a:lnSpc>
                <a:spcPts val="4759"/>
              </a:lnSpc>
            </a:pPr>
            <a:r>
              <a:rPr lang="en-US" sz="1200" dirty="0">
                <a:solidFill>
                  <a:srgbClr val="000000"/>
                </a:solidFill>
              </a:rPr>
              <a:t>The pied piper effect.</a:t>
            </a:r>
            <a:endParaRPr lang="en-US" dirty="0"/>
          </a:p>
        </p:txBody>
      </p:sp>
      <p:sp>
        <p:nvSpPr>
          <p:cNvPr id="4" name="Slide Number Placeholder 3"/>
          <p:cNvSpPr>
            <a:spLocks noGrp="1"/>
          </p:cNvSpPr>
          <p:nvPr>
            <p:ph type="sldNum" sz="quarter" idx="5"/>
          </p:nvPr>
        </p:nvSpPr>
        <p:spPr/>
        <p:txBody>
          <a:bodyPr/>
          <a:lstStyle/>
          <a:p>
            <a:fld id="{871B2431-D351-4C6E-A3CF-9DFAC0E3E050}" type="slidenum">
              <a:rPr lang="cs-CZ" smtClean="0"/>
              <a:t>27</a:t>
            </a:fld>
            <a:endParaRPr lang="cs-CZ"/>
          </a:p>
        </p:txBody>
      </p:sp>
    </p:spTree>
    <p:extLst>
      <p:ext uri="{BB962C8B-B14F-4D97-AF65-F5344CB8AC3E}">
        <p14:creationId xmlns:p14="http://schemas.microsoft.com/office/powerpoint/2010/main" val="37371331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ea typeface="Calibri"/>
                <a:cs typeface="Calibri"/>
              </a:rPr>
              <a:t>Standing down now doesn't mean that you cannot address something another time when everyone is calmer. When someone is already feeling out of control, further attempts to control them can escalate their feelings of being unsafe and therefore their distress. Letting a young person feel more in control of a situation can help increase their feelings of safety. </a:t>
            </a:r>
            <a:endParaRPr lang="en-US"/>
          </a:p>
        </p:txBody>
      </p:sp>
      <p:sp>
        <p:nvSpPr>
          <p:cNvPr id="4" name="Slide Number Placeholder 3"/>
          <p:cNvSpPr>
            <a:spLocks noGrp="1"/>
          </p:cNvSpPr>
          <p:nvPr>
            <p:ph type="sldNum" sz="quarter" idx="5"/>
          </p:nvPr>
        </p:nvSpPr>
        <p:spPr/>
        <p:txBody>
          <a:bodyPr/>
          <a:lstStyle/>
          <a:p>
            <a:fld id="{871B2431-D351-4C6E-A3CF-9DFAC0E3E050}" type="slidenum">
              <a:rPr lang="cs-CZ" smtClean="0"/>
              <a:t>28</a:t>
            </a:fld>
            <a:endParaRPr lang="cs-CZ"/>
          </a:p>
        </p:txBody>
      </p:sp>
    </p:spTree>
    <p:extLst>
      <p:ext uri="{BB962C8B-B14F-4D97-AF65-F5344CB8AC3E}">
        <p14:creationId xmlns:p14="http://schemas.microsoft.com/office/powerpoint/2010/main" val="31128347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ea typeface="Calibri"/>
                <a:cs typeface="Calibri"/>
              </a:rPr>
              <a:t>Young people need to view a safe space as somewhere that they actually feel safe themselves – being TOLD somewhere is a safe space, and being MADE to go there when they are overwhelmed often does not help a situation. If a young person does not feel safe somewhere, and they do not want to go there, demanding that they do is likely to add to their distress. </a:t>
            </a:r>
          </a:p>
        </p:txBody>
      </p:sp>
      <p:sp>
        <p:nvSpPr>
          <p:cNvPr id="4" name="Slide Number Placeholder 3"/>
          <p:cNvSpPr>
            <a:spLocks noGrp="1"/>
          </p:cNvSpPr>
          <p:nvPr>
            <p:ph type="sldNum" sz="quarter" idx="5"/>
          </p:nvPr>
        </p:nvSpPr>
        <p:spPr/>
        <p:txBody>
          <a:bodyPr/>
          <a:lstStyle/>
          <a:p>
            <a:fld id="{871B2431-D351-4C6E-A3CF-9DFAC0E3E050}" type="slidenum">
              <a:rPr lang="cs-CZ" smtClean="0"/>
              <a:t>30</a:t>
            </a:fld>
            <a:endParaRPr lang="cs-CZ"/>
          </a:p>
        </p:txBody>
      </p:sp>
    </p:spTree>
    <p:extLst>
      <p:ext uri="{BB962C8B-B14F-4D97-AF65-F5344CB8AC3E}">
        <p14:creationId xmlns:p14="http://schemas.microsoft.com/office/powerpoint/2010/main" val="32106254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ea typeface="Calibri"/>
                <a:cs typeface="Calibri"/>
              </a:rPr>
              <a:t>Some young people may not show outward signs of overwhelming distress.  Meltdowns are the outward signs of distress, but some autistic young people have 'shutdowns' instead, where the distress is </a:t>
            </a:r>
            <a:r>
              <a:rPr lang="en-US" err="1">
                <a:ea typeface="Calibri"/>
                <a:cs typeface="Calibri"/>
              </a:rPr>
              <a:t>internalised</a:t>
            </a:r>
            <a:r>
              <a:rPr lang="en-US">
                <a:ea typeface="Calibri"/>
                <a:cs typeface="Calibri"/>
              </a:rPr>
              <a:t>. These young people may look calm externally, but on the inside they may be incredibly dysregulated and feel unsafe too.</a:t>
            </a:r>
            <a:endParaRPr lang="en-US"/>
          </a:p>
          <a:p>
            <a:endParaRPr lang="en-US">
              <a:ea typeface="Calibri"/>
              <a:cs typeface="Calibri"/>
            </a:endParaRPr>
          </a:p>
          <a:p>
            <a:r>
              <a:rPr lang="en-US">
                <a:ea typeface="Calibri"/>
                <a:cs typeface="Calibri"/>
              </a:rPr>
              <a:t>This is why it is important to know and understand the individual presentations of the young people that you work with, so that you can identify their signs of distress. </a:t>
            </a:r>
          </a:p>
        </p:txBody>
      </p:sp>
      <p:sp>
        <p:nvSpPr>
          <p:cNvPr id="4" name="Slide Number Placeholder 3"/>
          <p:cNvSpPr>
            <a:spLocks noGrp="1"/>
          </p:cNvSpPr>
          <p:nvPr>
            <p:ph type="sldNum" sz="quarter" idx="5"/>
          </p:nvPr>
        </p:nvSpPr>
        <p:spPr/>
        <p:txBody>
          <a:bodyPr/>
          <a:lstStyle/>
          <a:p>
            <a:fld id="{871B2431-D351-4C6E-A3CF-9DFAC0E3E050}" type="slidenum">
              <a:rPr lang="cs-CZ" smtClean="0"/>
              <a:t>31</a:t>
            </a:fld>
            <a:endParaRPr lang="cs-CZ"/>
          </a:p>
        </p:txBody>
      </p:sp>
    </p:spTree>
    <p:extLst>
      <p:ext uri="{BB962C8B-B14F-4D97-AF65-F5344CB8AC3E}">
        <p14:creationId xmlns:p14="http://schemas.microsoft.com/office/powerpoint/2010/main" val="23553540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pPr algn="ctr">
              <a:lnSpc>
                <a:spcPts val="4759"/>
              </a:lnSpc>
            </a:pPr>
            <a:r>
              <a:rPr lang="en-US" sz="1200" dirty="0">
                <a:solidFill>
                  <a:srgbClr val="000000"/>
                </a:solidFill>
              </a:rPr>
              <a:t>It is important to not work on understanding the situation too soon.</a:t>
            </a:r>
          </a:p>
          <a:p>
            <a:pPr algn="ctr">
              <a:lnSpc>
                <a:spcPts val="4759"/>
              </a:lnSpc>
            </a:pPr>
            <a:endParaRPr lang="en-US" sz="1200" dirty="0">
              <a:solidFill>
                <a:srgbClr val="000000"/>
              </a:solidFill>
            </a:endParaRPr>
          </a:p>
          <a:p>
            <a:pPr algn="ctr">
              <a:lnSpc>
                <a:spcPts val="4759"/>
              </a:lnSpc>
            </a:pPr>
            <a:r>
              <a:rPr lang="en-US" sz="1200" dirty="0">
                <a:solidFill>
                  <a:srgbClr val="000000"/>
                </a:solidFill>
              </a:rPr>
              <a:t>It is usually ok to wait until the next day to start this process with a young person. </a:t>
            </a:r>
          </a:p>
          <a:p>
            <a:pPr algn="ctr">
              <a:lnSpc>
                <a:spcPts val="4759"/>
              </a:lnSpc>
            </a:pPr>
            <a:endParaRPr lang="en-US" sz="1200" dirty="0">
              <a:solidFill>
                <a:srgbClr val="000000"/>
              </a:solidFill>
            </a:endParaRPr>
          </a:p>
          <a:p>
            <a:pPr algn="ctr">
              <a:lnSpc>
                <a:spcPts val="4759"/>
              </a:lnSpc>
            </a:pPr>
            <a:r>
              <a:rPr lang="en-US" sz="1200" dirty="0">
                <a:solidFill>
                  <a:srgbClr val="000000"/>
                </a:solidFill>
              </a:rPr>
              <a:t>As the experience was difficult for the young person, they also may not be able to talk through this all at once. This debrief may be done over a long period of time, and it is really helpful to not push discussion with a young person around this. </a:t>
            </a:r>
          </a:p>
          <a:p>
            <a:pPr algn="ctr">
              <a:lnSpc>
                <a:spcPts val="4759"/>
              </a:lnSpc>
            </a:pPr>
            <a:endParaRPr lang="en-US" sz="1200" dirty="0">
              <a:solidFill>
                <a:srgbClr val="000000"/>
              </a:solidFill>
            </a:endParaRPr>
          </a:p>
          <a:p>
            <a:pPr algn="ctr">
              <a:lnSpc>
                <a:spcPts val="4759"/>
              </a:lnSpc>
            </a:pPr>
            <a:r>
              <a:rPr lang="en-US" sz="1200" dirty="0">
                <a:solidFill>
                  <a:srgbClr val="000000"/>
                </a:solidFill>
              </a:rPr>
              <a:t>Use your judgement to consider when they may feel ready to talk about it, or they may let you know when they are ready.</a:t>
            </a:r>
          </a:p>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32</a:t>
            </a:fld>
            <a:endParaRPr lang="cs-CZ"/>
          </a:p>
        </p:txBody>
      </p:sp>
    </p:spTree>
    <p:extLst>
      <p:ext uri="{BB962C8B-B14F-4D97-AF65-F5344CB8AC3E}">
        <p14:creationId xmlns:p14="http://schemas.microsoft.com/office/powerpoint/2010/main" val="34430247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ea typeface="Calibri"/>
                <a:cs typeface="Calibri"/>
              </a:rPr>
              <a:t>The next step is </a:t>
            </a:r>
            <a:r>
              <a:rPr lang="en-US" err="1">
                <a:ea typeface="Calibri"/>
                <a:cs typeface="Calibri"/>
              </a:rPr>
              <a:t>Empathise</a:t>
            </a:r>
            <a:r>
              <a:rPr lang="en-US">
                <a:ea typeface="Calibri"/>
                <a:cs typeface="Calibri"/>
              </a:rPr>
              <a:t> – this step aims to understand how the young person is feeling about the situation or problem so that you can effectively problem solve together later. </a:t>
            </a:r>
          </a:p>
        </p:txBody>
      </p:sp>
      <p:sp>
        <p:nvSpPr>
          <p:cNvPr id="4" name="Slide Number Placeholder 3"/>
          <p:cNvSpPr>
            <a:spLocks noGrp="1"/>
          </p:cNvSpPr>
          <p:nvPr>
            <p:ph type="sldNum" sz="quarter" idx="5"/>
          </p:nvPr>
        </p:nvSpPr>
        <p:spPr/>
        <p:txBody>
          <a:bodyPr/>
          <a:lstStyle/>
          <a:p>
            <a:fld id="{871B2431-D351-4C6E-A3CF-9DFAC0E3E050}" type="slidenum">
              <a:rPr lang="cs-CZ" smtClean="0"/>
              <a:t>33</a:t>
            </a:fld>
            <a:endParaRPr lang="cs-CZ"/>
          </a:p>
        </p:txBody>
      </p:sp>
    </p:spTree>
    <p:extLst>
      <p:ext uri="{BB962C8B-B14F-4D97-AF65-F5344CB8AC3E}">
        <p14:creationId xmlns:p14="http://schemas.microsoft.com/office/powerpoint/2010/main" val="29401072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ea typeface="Calibri"/>
                <a:cs typeface="Calibri"/>
              </a:rPr>
              <a:t>Young people need to know that you are 'on their side' and that you want to work WITH them and that you care about their wellbeing.</a:t>
            </a:r>
          </a:p>
        </p:txBody>
      </p:sp>
      <p:sp>
        <p:nvSpPr>
          <p:cNvPr id="4" name="Slide Number Placeholder 3"/>
          <p:cNvSpPr>
            <a:spLocks noGrp="1"/>
          </p:cNvSpPr>
          <p:nvPr>
            <p:ph type="sldNum" sz="quarter" idx="5"/>
          </p:nvPr>
        </p:nvSpPr>
        <p:spPr/>
        <p:txBody>
          <a:bodyPr/>
          <a:lstStyle/>
          <a:p>
            <a:fld id="{871B2431-D351-4C6E-A3CF-9DFAC0E3E050}" type="slidenum">
              <a:rPr lang="cs-CZ" smtClean="0"/>
              <a:t>34</a:t>
            </a:fld>
            <a:endParaRPr lang="cs-CZ"/>
          </a:p>
        </p:txBody>
      </p:sp>
    </p:spTree>
    <p:extLst>
      <p:ext uri="{BB962C8B-B14F-4D97-AF65-F5344CB8AC3E}">
        <p14:creationId xmlns:p14="http://schemas.microsoft.com/office/powerpoint/2010/main" val="19765516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ea typeface="Calibri"/>
                <a:cs typeface="Calibri"/>
              </a:rPr>
              <a:t>As mentioned previously, if you just focus on surface </a:t>
            </a:r>
            <a:r>
              <a:rPr lang="en-US" err="1">
                <a:ea typeface="Calibri"/>
                <a:cs typeface="Calibri"/>
              </a:rPr>
              <a:t>behaviours</a:t>
            </a:r>
            <a:r>
              <a:rPr lang="en-US">
                <a:ea typeface="Calibri"/>
                <a:cs typeface="Calibri"/>
              </a:rPr>
              <a:t> this can results in young people feeling dismissed and that you care more about 'rules' than you do about them.</a:t>
            </a:r>
          </a:p>
        </p:txBody>
      </p:sp>
      <p:sp>
        <p:nvSpPr>
          <p:cNvPr id="4" name="Slide Number Placeholder 3"/>
          <p:cNvSpPr>
            <a:spLocks noGrp="1"/>
          </p:cNvSpPr>
          <p:nvPr>
            <p:ph type="sldNum" sz="quarter" idx="5"/>
          </p:nvPr>
        </p:nvSpPr>
        <p:spPr/>
        <p:txBody>
          <a:bodyPr/>
          <a:lstStyle/>
          <a:p>
            <a:fld id="{871B2431-D351-4C6E-A3CF-9DFAC0E3E050}" type="slidenum">
              <a:rPr lang="cs-CZ" smtClean="0"/>
              <a:t>35</a:t>
            </a:fld>
            <a:endParaRPr lang="cs-CZ"/>
          </a:p>
        </p:txBody>
      </p:sp>
    </p:spTree>
    <p:extLst>
      <p:ext uri="{BB962C8B-B14F-4D97-AF65-F5344CB8AC3E}">
        <p14:creationId xmlns:p14="http://schemas.microsoft.com/office/powerpoint/2010/main" val="28975485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ea typeface="Calibri"/>
                <a:cs typeface="Calibri"/>
              </a:rPr>
              <a:t>The next step is Sharing Context – this step aims to share the wider context of the situation with the young person and help them reflect on how it may be affecting not only themselves but others too.</a:t>
            </a:r>
          </a:p>
        </p:txBody>
      </p:sp>
      <p:sp>
        <p:nvSpPr>
          <p:cNvPr id="4" name="Slide Number Placeholder 3"/>
          <p:cNvSpPr>
            <a:spLocks noGrp="1"/>
          </p:cNvSpPr>
          <p:nvPr>
            <p:ph type="sldNum" sz="quarter" idx="5"/>
          </p:nvPr>
        </p:nvSpPr>
        <p:spPr/>
        <p:txBody>
          <a:bodyPr/>
          <a:lstStyle/>
          <a:p>
            <a:fld id="{871B2431-D351-4C6E-A3CF-9DFAC0E3E050}" type="slidenum">
              <a:rPr lang="cs-CZ" smtClean="0"/>
              <a:t>37</a:t>
            </a:fld>
            <a:endParaRPr lang="cs-CZ"/>
          </a:p>
        </p:txBody>
      </p:sp>
    </p:spTree>
    <p:extLst>
      <p:ext uri="{BB962C8B-B14F-4D97-AF65-F5344CB8AC3E}">
        <p14:creationId xmlns:p14="http://schemas.microsoft.com/office/powerpoint/2010/main" val="18531562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ea typeface="Calibri"/>
                <a:cs typeface="Calibri"/>
              </a:rPr>
              <a:t>The idea is not to make the young person feel even more guilty for anything they have done, so sharing the impact on others may need to be done quite gently. It is important to let the young person know that you care about their wellbeing – so you can see the negative impact that the </a:t>
            </a:r>
            <a:r>
              <a:rPr lang="en-US" err="1">
                <a:ea typeface="Calibri"/>
                <a:cs typeface="Calibri"/>
              </a:rPr>
              <a:t>behaviour</a:t>
            </a:r>
            <a:r>
              <a:rPr lang="en-US">
                <a:ea typeface="Calibri"/>
                <a:cs typeface="Calibri"/>
              </a:rPr>
              <a:t> is having on them and you don't want to see them struggle.</a:t>
            </a:r>
          </a:p>
        </p:txBody>
      </p:sp>
      <p:sp>
        <p:nvSpPr>
          <p:cNvPr id="4" name="Slide Number Placeholder 3"/>
          <p:cNvSpPr>
            <a:spLocks noGrp="1"/>
          </p:cNvSpPr>
          <p:nvPr>
            <p:ph type="sldNum" sz="quarter" idx="5"/>
          </p:nvPr>
        </p:nvSpPr>
        <p:spPr/>
        <p:txBody>
          <a:bodyPr/>
          <a:lstStyle/>
          <a:p>
            <a:fld id="{871B2431-D351-4C6E-A3CF-9DFAC0E3E050}" type="slidenum">
              <a:rPr lang="cs-CZ" smtClean="0"/>
              <a:t>38</a:t>
            </a:fld>
            <a:endParaRPr lang="cs-CZ"/>
          </a:p>
        </p:txBody>
      </p:sp>
    </p:spTree>
    <p:extLst>
      <p:ext uri="{BB962C8B-B14F-4D97-AF65-F5344CB8AC3E}">
        <p14:creationId xmlns:p14="http://schemas.microsoft.com/office/powerpoint/2010/main" val="361765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ea typeface="Calibri"/>
                <a:cs typeface="Calibri"/>
              </a:rPr>
              <a:t>The next step is Teamwork – this step is where you will work collaboratively with the young person to come up with some strategies to help resolve the situation, or reduce the chances of it happening again in the future. </a:t>
            </a:r>
          </a:p>
        </p:txBody>
      </p:sp>
      <p:sp>
        <p:nvSpPr>
          <p:cNvPr id="4" name="Slide Number Placeholder 3"/>
          <p:cNvSpPr>
            <a:spLocks noGrp="1"/>
          </p:cNvSpPr>
          <p:nvPr>
            <p:ph type="sldNum" sz="quarter" idx="5"/>
          </p:nvPr>
        </p:nvSpPr>
        <p:spPr/>
        <p:txBody>
          <a:bodyPr/>
          <a:lstStyle/>
          <a:p>
            <a:fld id="{871B2431-D351-4C6E-A3CF-9DFAC0E3E050}" type="slidenum">
              <a:rPr lang="cs-CZ" smtClean="0"/>
              <a:t>39</a:t>
            </a:fld>
            <a:endParaRPr lang="cs-CZ"/>
          </a:p>
        </p:txBody>
      </p:sp>
    </p:spTree>
    <p:extLst>
      <p:ext uri="{BB962C8B-B14F-4D97-AF65-F5344CB8AC3E}">
        <p14:creationId xmlns:p14="http://schemas.microsoft.com/office/powerpoint/2010/main" val="395187195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ea typeface="Calibri"/>
                <a:cs typeface="Calibri"/>
              </a:rPr>
              <a:t>Young people may suggest things that you know will not work, or will not help the situation. Rather than just telling them this directly, it can be more helpful to ask them questions about their proposed solution, so that they may come to the same conclusion by themselves. </a:t>
            </a:r>
          </a:p>
        </p:txBody>
      </p:sp>
      <p:sp>
        <p:nvSpPr>
          <p:cNvPr id="4" name="Slide Number Placeholder 3"/>
          <p:cNvSpPr>
            <a:spLocks noGrp="1"/>
          </p:cNvSpPr>
          <p:nvPr>
            <p:ph type="sldNum" sz="quarter" idx="5"/>
          </p:nvPr>
        </p:nvSpPr>
        <p:spPr/>
        <p:txBody>
          <a:bodyPr/>
          <a:lstStyle/>
          <a:p>
            <a:fld id="{871B2431-D351-4C6E-A3CF-9DFAC0E3E050}" type="slidenum">
              <a:rPr lang="cs-CZ" smtClean="0"/>
              <a:t>40</a:t>
            </a:fld>
            <a:endParaRPr lang="cs-CZ"/>
          </a:p>
        </p:txBody>
      </p:sp>
    </p:spTree>
    <p:extLst>
      <p:ext uri="{BB962C8B-B14F-4D97-AF65-F5344CB8AC3E}">
        <p14:creationId xmlns:p14="http://schemas.microsoft.com/office/powerpoint/2010/main" val="156060580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GB"/>
              <a:t>Young people often feel shame around what happened, so they may say they need a punishment to rectify what happened or to stop it from happening again. But we know that this doesn’t address underlying reasons behind behaviour so we shouldn’t accept this, and instead work together to try and work out a more meaningful solution.</a:t>
            </a:r>
          </a:p>
        </p:txBody>
      </p:sp>
      <p:sp>
        <p:nvSpPr>
          <p:cNvPr id="4" name="Slide Number Placeholder 3"/>
          <p:cNvSpPr>
            <a:spLocks noGrp="1"/>
          </p:cNvSpPr>
          <p:nvPr>
            <p:ph type="sldNum" sz="quarter" idx="5"/>
          </p:nvPr>
        </p:nvSpPr>
        <p:spPr/>
        <p:txBody>
          <a:bodyPr/>
          <a:lstStyle/>
          <a:p>
            <a:fld id="{871B2431-D351-4C6E-A3CF-9DFAC0E3E050}" type="slidenum">
              <a:rPr lang="cs-CZ" smtClean="0"/>
              <a:t>41</a:t>
            </a:fld>
            <a:endParaRPr lang="cs-CZ"/>
          </a:p>
        </p:txBody>
      </p:sp>
    </p:spTree>
    <p:extLst>
      <p:ext uri="{BB962C8B-B14F-4D97-AF65-F5344CB8AC3E}">
        <p14:creationId xmlns:p14="http://schemas.microsoft.com/office/powerpoint/2010/main" val="73635794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ea typeface="Calibri"/>
                <a:cs typeface="Calibri"/>
              </a:rPr>
              <a:t>Depending on the situation, it may be helpful to develop a toolbox of strategies that the young person can use to help them when they feel stressed. It is important that anything that goes in the toolbox is something that is actually possible and that the young person finds genuinely helpful. What helps one young person, may not be the same for another. </a:t>
            </a:r>
            <a:endParaRPr lang="en-US"/>
          </a:p>
          <a:p>
            <a:endParaRPr lang="en-US">
              <a:ea typeface="Calibri"/>
              <a:cs typeface="Calibri"/>
            </a:endParaRPr>
          </a:p>
          <a:p>
            <a:r>
              <a:rPr lang="en-US">
                <a:ea typeface="Calibri"/>
                <a:cs typeface="Calibri"/>
              </a:rPr>
              <a:t>These could be tools such as 'anger scales' and breathing exercises, certain games, music or activities, fidgets, creative outlets, comfort foods or access to safe spaces or changes of environment. </a:t>
            </a:r>
            <a:endParaRPr lang="en-US"/>
          </a:p>
        </p:txBody>
      </p:sp>
      <p:sp>
        <p:nvSpPr>
          <p:cNvPr id="4" name="Slide Number Placeholder 3"/>
          <p:cNvSpPr>
            <a:spLocks noGrp="1"/>
          </p:cNvSpPr>
          <p:nvPr>
            <p:ph type="sldNum" sz="quarter" idx="5"/>
          </p:nvPr>
        </p:nvSpPr>
        <p:spPr/>
        <p:txBody>
          <a:bodyPr/>
          <a:lstStyle/>
          <a:p>
            <a:fld id="{871B2431-D351-4C6E-A3CF-9DFAC0E3E050}" type="slidenum">
              <a:rPr lang="cs-CZ" smtClean="0"/>
              <a:t>42</a:t>
            </a:fld>
            <a:endParaRPr lang="cs-CZ"/>
          </a:p>
        </p:txBody>
      </p:sp>
    </p:spTree>
    <p:extLst>
      <p:ext uri="{BB962C8B-B14F-4D97-AF65-F5344CB8AC3E}">
        <p14:creationId xmlns:p14="http://schemas.microsoft.com/office/powerpoint/2010/main" val="13541902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8FBD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5/22/2024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6.sv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41.sv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43.svg"/></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45.sv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Freeform 3"/>
          <p:cNvSpPr/>
          <p:nvPr/>
        </p:nvSpPr>
        <p:spPr>
          <a:xfrm>
            <a:off x="3974679" y="965199"/>
            <a:ext cx="9146364" cy="8356600"/>
          </a:xfrm>
          <a:custGeom>
            <a:avLst/>
            <a:gdLst/>
            <a:ahLst/>
            <a:cxnLst/>
            <a:rect l="l" t="t" r="r" b="b"/>
            <a:pathLst>
              <a:path w="12265166" h="11659573">
                <a:moveTo>
                  <a:pt x="0" y="0"/>
                </a:moveTo>
                <a:lnTo>
                  <a:pt x="12265166" y="0"/>
                </a:lnTo>
                <a:lnTo>
                  <a:pt x="12265166" y="11659574"/>
                </a:lnTo>
                <a:lnTo>
                  <a:pt x="0" y="1165957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TextBox 4"/>
          <p:cNvSpPr txBox="1"/>
          <p:nvPr/>
        </p:nvSpPr>
        <p:spPr>
          <a:xfrm>
            <a:off x="2717509" y="3589500"/>
            <a:ext cx="11243467" cy="2505722"/>
          </a:xfrm>
          <a:prstGeom prst="rect">
            <a:avLst/>
          </a:prstGeom>
        </p:spPr>
        <p:txBody>
          <a:bodyPr wrap="square" lIns="0" tIns="0" rIns="0" bIns="0" rtlCol="0" anchor="t">
            <a:spAutoFit/>
          </a:bodyPr>
          <a:lstStyle/>
          <a:p>
            <a:pPr algn="ctr" defTabSz="713232">
              <a:lnSpc>
                <a:spcPts val="9671"/>
              </a:lnSpc>
              <a:spcAft>
                <a:spcPts val="600"/>
              </a:spcAft>
            </a:pPr>
            <a:r>
              <a:rPr lang="en-US" sz="9671" b="1" kern="1200">
                <a:ln w="28575">
                  <a:solidFill>
                    <a:sysClr val="windowText" lastClr="000000"/>
                  </a:solidFill>
                  <a:prstDash val="solid"/>
                </a:ln>
                <a:solidFill>
                  <a:srgbClr val="FFFFFF"/>
                </a:solidFill>
                <a:effectLst>
                  <a:outerShdw dist="38100" dir="2700000" algn="tl" rotWithShape="0">
                    <a:schemeClr val="accent2"/>
                  </a:outerShdw>
                </a:effectLst>
                <a:latin typeface="Hit and Run"/>
                <a:ea typeface="+mn-ea"/>
                <a:cs typeface="+mn-cs"/>
              </a:rPr>
              <a:t>the nest approach</a:t>
            </a:r>
            <a:endParaRPr lang="en-US" sz="12399" b="1">
              <a:ln w="28575">
                <a:solidFill>
                  <a:sysClr val="windowText" lastClr="000000"/>
                </a:solidFill>
                <a:prstDash val="solid"/>
              </a:ln>
              <a:solidFill>
                <a:srgbClr val="FFFFFF"/>
              </a:solidFill>
              <a:effectLst>
                <a:outerShdw dist="38100" dir="2700000" algn="tl" rotWithShape="0">
                  <a:schemeClr val="accent2"/>
                </a:outerShdw>
              </a:effectLst>
              <a:latin typeface="Hit and Run"/>
            </a:endParaRPr>
          </a:p>
        </p:txBody>
      </p:sp>
      <p:sp>
        <p:nvSpPr>
          <p:cNvPr id="6" name="TextBox 5">
            <a:extLst>
              <a:ext uri="{FF2B5EF4-FFF2-40B4-BE49-F238E27FC236}">
                <a16:creationId xmlns:a16="http://schemas.microsoft.com/office/drawing/2014/main" id="{E819FA97-01E5-DB1C-1510-D9F27605126B}"/>
              </a:ext>
            </a:extLst>
          </p:cNvPr>
          <p:cNvSpPr txBox="1"/>
          <p:nvPr/>
        </p:nvSpPr>
        <p:spPr>
          <a:xfrm>
            <a:off x="8546276" y="7675356"/>
            <a:ext cx="7024214" cy="956544"/>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pPr algn="ctr" defTabSz="713232">
              <a:spcAft>
                <a:spcPts val="600"/>
              </a:spcAft>
            </a:pPr>
            <a:r>
              <a:rPr lang="en-GB" sz="2808" kern="1200">
                <a:solidFill>
                  <a:schemeClr val="dk1"/>
                </a:solidFill>
                <a:latin typeface="+mn-lt"/>
                <a:ea typeface="+mn-ea"/>
                <a:cs typeface="+mn-cs"/>
              </a:rPr>
              <a:t>A co-produced approach to supporting young people in crisis, led by Spectrum Gaming</a:t>
            </a:r>
            <a:endParaRPr lang="en-GB" sz="36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0"/>
            <a:ext cx="18287997" cy="3255046"/>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2124228" y="0"/>
            <a:ext cx="6145817" cy="325599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515969" y="-7515065"/>
            <a:ext cx="3256064" cy="18288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AD8B2BF1-EE8A-216E-7ABA-A5E477F1E282}"/>
              </a:ext>
            </a:extLst>
          </p:cNvPr>
          <p:cNvSpPr txBox="1"/>
          <p:nvPr/>
        </p:nvSpPr>
        <p:spPr>
          <a:xfrm>
            <a:off x="2075346" y="523297"/>
            <a:ext cx="14577166" cy="2364669"/>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000" b="1" kern="1200">
                <a:solidFill>
                  <a:srgbClr val="FFFFFF"/>
                </a:solidFill>
                <a:latin typeface="+mj-lt"/>
                <a:ea typeface="+mj-ea"/>
                <a:cs typeface="+mj-cs"/>
              </a:rPr>
              <a:t>Introducing Our Rules</a:t>
            </a:r>
          </a:p>
        </p:txBody>
      </p:sp>
      <p:graphicFrame>
        <p:nvGraphicFramePr>
          <p:cNvPr id="22" name="TextBox 3">
            <a:extLst>
              <a:ext uri="{FF2B5EF4-FFF2-40B4-BE49-F238E27FC236}">
                <a16:creationId xmlns:a16="http://schemas.microsoft.com/office/drawing/2014/main" id="{2B5DBA5D-EA45-4692-29D9-F0EB5402D7DE}"/>
              </a:ext>
            </a:extLst>
          </p:cNvPr>
          <p:cNvGraphicFramePr/>
          <p:nvPr>
            <p:extLst>
              <p:ext uri="{D42A27DB-BD31-4B8C-83A1-F6EECF244321}">
                <p14:modId xmlns:p14="http://schemas.microsoft.com/office/powerpoint/2010/main" val="1635190490"/>
              </p:ext>
            </p:extLst>
          </p:nvPr>
        </p:nvGraphicFramePr>
        <p:xfrm>
          <a:off x="966084" y="3923968"/>
          <a:ext cx="16391743" cy="55341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7710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AFF8D2E5-2C4E-47B1-930B-6C82B7C31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8"/>
          <p:cNvSpPr txBox="1"/>
          <p:nvPr/>
        </p:nvSpPr>
        <p:spPr>
          <a:xfrm>
            <a:off x="1261872" y="376968"/>
            <a:ext cx="15759684" cy="1515396"/>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kern="1200">
                <a:solidFill>
                  <a:schemeClr val="tx1"/>
                </a:solidFill>
                <a:latin typeface="+mj-lt"/>
                <a:ea typeface="+mj-ea"/>
                <a:cs typeface="+mj-cs"/>
              </a:rPr>
              <a:t>Stress and Wellbeing</a:t>
            </a:r>
          </a:p>
        </p:txBody>
      </p:sp>
      <p:sp>
        <p:nvSpPr>
          <p:cNvPr id="15" name="Rectangle 14">
            <a:extLst>
              <a:ext uri="{FF2B5EF4-FFF2-40B4-BE49-F238E27FC236}">
                <a16:creationId xmlns:a16="http://schemas.microsoft.com/office/drawing/2014/main" id="{801E4ADA-0EA9-4930-846E-3C11E8BED6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26427"/>
            <a:ext cx="192024" cy="9471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1872" y="2071296"/>
            <a:ext cx="15759684" cy="27432"/>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6" name="TextBox 6"/>
          <p:cNvSpPr txBox="1"/>
          <p:nvPr/>
        </p:nvSpPr>
        <p:spPr>
          <a:xfrm>
            <a:off x="2970005" y="2070887"/>
            <a:ext cx="12334274" cy="5344733"/>
          </a:xfrm>
          <a:prstGeom prst="rect">
            <a:avLst/>
          </a:prstGeom>
        </p:spPr>
        <p:txBody>
          <a:bodyPr lIns="0" tIns="0" rIns="0" bIns="0" rtlCol="0" anchor="t">
            <a:spAutoFit/>
          </a:bodyPr>
          <a:lstStyle/>
          <a:p>
            <a:pPr algn="ctr" defTabSz="694944">
              <a:lnSpc>
                <a:spcPts val="3617"/>
              </a:lnSpc>
              <a:spcAft>
                <a:spcPts val="600"/>
              </a:spcAft>
            </a:pPr>
            <a:endParaRPr lang="en-US" sz="2432" kern="1200">
              <a:solidFill>
                <a:schemeClr val="tx1"/>
              </a:solidFill>
              <a:latin typeface="+mn-lt"/>
              <a:ea typeface="+mn-ea"/>
              <a:cs typeface="+mn-cs"/>
            </a:endParaRPr>
          </a:p>
          <a:p>
            <a:pPr algn="ctr" defTabSz="694944">
              <a:lnSpc>
                <a:spcPts val="3617"/>
              </a:lnSpc>
              <a:spcAft>
                <a:spcPts val="600"/>
              </a:spcAft>
            </a:pPr>
            <a:r>
              <a:rPr lang="en-US" sz="2432" kern="1200">
                <a:solidFill>
                  <a:srgbClr val="000000"/>
                </a:solidFill>
                <a:latin typeface="+mn-lt"/>
                <a:ea typeface="+mn-ea"/>
                <a:cs typeface="+mn-cs"/>
              </a:rPr>
              <a:t>No one chooses to display stress-related </a:t>
            </a:r>
            <a:r>
              <a:rPr lang="en-US" sz="2432" kern="1200" err="1">
                <a:solidFill>
                  <a:srgbClr val="000000"/>
                </a:solidFill>
                <a:latin typeface="+mn-lt"/>
                <a:ea typeface="+mn-ea"/>
                <a:cs typeface="+mn-cs"/>
              </a:rPr>
              <a:t>behaviour</a:t>
            </a:r>
            <a:r>
              <a:rPr lang="en-US" sz="2432" kern="1200">
                <a:solidFill>
                  <a:srgbClr val="000000"/>
                </a:solidFill>
                <a:latin typeface="+mn-lt"/>
                <a:ea typeface="+mn-ea"/>
                <a:cs typeface="+mn-cs"/>
              </a:rPr>
              <a:t>.</a:t>
            </a:r>
            <a:endParaRPr lang="en-US" sz="2432" kern="1200">
              <a:solidFill>
                <a:srgbClr val="000000"/>
              </a:solidFill>
              <a:latin typeface="+mn-lt"/>
              <a:ea typeface="+mn-ea"/>
              <a:cs typeface="Calibri"/>
            </a:endParaRPr>
          </a:p>
          <a:p>
            <a:pPr algn="ctr" defTabSz="694944">
              <a:lnSpc>
                <a:spcPts val="3617"/>
              </a:lnSpc>
              <a:spcAft>
                <a:spcPts val="600"/>
              </a:spcAft>
            </a:pPr>
            <a:endParaRPr lang="en-US" sz="2432" kern="1200">
              <a:solidFill>
                <a:srgbClr val="000000"/>
              </a:solidFill>
              <a:latin typeface="+mn-lt"/>
              <a:ea typeface="+mn-ea"/>
              <a:cs typeface="+mn-cs"/>
            </a:endParaRPr>
          </a:p>
          <a:p>
            <a:pPr algn="ctr" defTabSz="694944">
              <a:lnSpc>
                <a:spcPts val="3617"/>
              </a:lnSpc>
              <a:spcAft>
                <a:spcPts val="600"/>
              </a:spcAft>
            </a:pPr>
            <a:r>
              <a:rPr lang="en-US" sz="2432" kern="1200">
                <a:solidFill>
                  <a:srgbClr val="000000"/>
                </a:solidFill>
                <a:latin typeface="+mn-lt"/>
                <a:ea typeface="+mn-ea"/>
                <a:cs typeface="+mn-cs"/>
              </a:rPr>
              <a:t>High arousal levels are linked with high levels of aggression. </a:t>
            </a:r>
            <a:endParaRPr lang="en-US" sz="2432" kern="1200">
              <a:solidFill>
                <a:srgbClr val="000000"/>
              </a:solidFill>
              <a:latin typeface="+mn-lt"/>
              <a:ea typeface="+mn-ea"/>
              <a:cs typeface="Calibri"/>
            </a:endParaRPr>
          </a:p>
          <a:p>
            <a:pPr algn="ctr" defTabSz="694944">
              <a:lnSpc>
                <a:spcPts val="3617"/>
              </a:lnSpc>
              <a:spcAft>
                <a:spcPts val="600"/>
              </a:spcAft>
            </a:pPr>
            <a:endParaRPr lang="en-US" sz="2432" kern="1200">
              <a:solidFill>
                <a:srgbClr val="000000"/>
              </a:solidFill>
              <a:latin typeface="+mn-lt"/>
              <a:ea typeface="+mn-ea"/>
              <a:cs typeface="+mn-cs"/>
            </a:endParaRPr>
          </a:p>
          <a:p>
            <a:pPr algn="ctr" defTabSz="694944">
              <a:lnSpc>
                <a:spcPts val="3617"/>
              </a:lnSpc>
              <a:spcAft>
                <a:spcPts val="600"/>
              </a:spcAft>
            </a:pPr>
            <a:r>
              <a:rPr lang="en-US" sz="2432" kern="1200">
                <a:solidFill>
                  <a:srgbClr val="000000"/>
                </a:solidFill>
                <a:latin typeface="+mn-lt"/>
                <a:ea typeface="+mn-ea"/>
                <a:cs typeface="+mn-cs"/>
              </a:rPr>
              <a:t>When you have a higher arousal level, the logical part of your brain stops working as effectively and survival responses take over.</a:t>
            </a:r>
            <a:endParaRPr lang="en-US" sz="2432" kern="1200">
              <a:solidFill>
                <a:srgbClr val="000000"/>
              </a:solidFill>
              <a:latin typeface="+mn-lt"/>
              <a:ea typeface="+mn-ea"/>
              <a:cs typeface="Calibri"/>
            </a:endParaRPr>
          </a:p>
          <a:p>
            <a:pPr algn="ctr" defTabSz="694944">
              <a:lnSpc>
                <a:spcPts val="3617"/>
              </a:lnSpc>
              <a:spcAft>
                <a:spcPts val="600"/>
              </a:spcAft>
            </a:pPr>
            <a:endParaRPr lang="en-US" sz="2432" kern="1200">
              <a:solidFill>
                <a:srgbClr val="000000"/>
              </a:solidFill>
              <a:latin typeface="+mn-lt"/>
              <a:ea typeface="+mn-ea"/>
              <a:cs typeface="+mn-cs"/>
            </a:endParaRPr>
          </a:p>
          <a:p>
            <a:pPr algn="ctr" defTabSz="694944">
              <a:lnSpc>
                <a:spcPts val="3617"/>
              </a:lnSpc>
              <a:spcAft>
                <a:spcPts val="600"/>
              </a:spcAft>
            </a:pPr>
            <a:r>
              <a:rPr lang="en-US" sz="2432" kern="1200">
                <a:solidFill>
                  <a:srgbClr val="000000"/>
                </a:solidFill>
                <a:latin typeface="+mn-lt"/>
                <a:ea typeface="+mn-ea"/>
                <a:cs typeface="+mn-cs"/>
              </a:rPr>
              <a:t>The young person is not necessarily in full control of their </a:t>
            </a:r>
            <a:r>
              <a:rPr lang="en-US" sz="2432" kern="1200" err="1">
                <a:solidFill>
                  <a:srgbClr val="000000"/>
                </a:solidFill>
                <a:latin typeface="+mn-lt"/>
                <a:ea typeface="+mn-ea"/>
                <a:cs typeface="+mn-cs"/>
              </a:rPr>
              <a:t>behaviour</a:t>
            </a:r>
            <a:r>
              <a:rPr lang="en-US" sz="2432" kern="1200">
                <a:solidFill>
                  <a:srgbClr val="000000"/>
                </a:solidFill>
                <a:latin typeface="+mn-lt"/>
                <a:ea typeface="+mn-ea"/>
                <a:cs typeface="+mn-cs"/>
              </a:rPr>
              <a:t>.</a:t>
            </a:r>
            <a:endParaRPr lang="en-US" sz="2432" kern="1200">
              <a:solidFill>
                <a:srgbClr val="000000"/>
              </a:solidFill>
              <a:latin typeface="+mn-lt"/>
              <a:ea typeface="+mn-ea"/>
              <a:cs typeface="Calibri"/>
            </a:endParaRPr>
          </a:p>
          <a:p>
            <a:pPr algn="ctr">
              <a:lnSpc>
                <a:spcPts val="4759"/>
              </a:lnSpc>
              <a:spcAft>
                <a:spcPts val="600"/>
              </a:spcAft>
            </a:pPr>
            <a:endParaRPr lang="en-US" sz="3399">
              <a:solidFill>
                <a:srgbClr val="000000"/>
              </a:solidFill>
              <a:latin typeface="Canva Sans"/>
            </a:endParaRPr>
          </a:p>
        </p:txBody>
      </p:sp>
      <p:sp>
        <p:nvSpPr>
          <p:cNvPr id="7" name="Freeform 7"/>
          <p:cNvSpPr/>
          <p:nvPr/>
        </p:nvSpPr>
        <p:spPr>
          <a:xfrm>
            <a:off x="6525300" y="7196818"/>
            <a:ext cx="5239465" cy="2613134"/>
          </a:xfrm>
          <a:custGeom>
            <a:avLst/>
            <a:gdLst/>
            <a:ahLst/>
            <a:cxnLst/>
            <a:rect l="l" t="t" r="r" b="b"/>
            <a:pathLst>
              <a:path w="6827443" h="3405123">
                <a:moveTo>
                  <a:pt x="0" y="0"/>
                </a:moveTo>
                <a:lnTo>
                  <a:pt x="6827442" y="0"/>
                </a:lnTo>
                <a:lnTo>
                  <a:pt x="6827442" y="3405122"/>
                </a:lnTo>
                <a:lnTo>
                  <a:pt x="0" y="3405122"/>
                </a:lnTo>
                <a:lnTo>
                  <a:pt x="0" y="0"/>
                </a:lnTo>
                <a:close/>
              </a:path>
            </a:pathLst>
          </a:custGeom>
          <a:blipFill>
            <a:blip r:embed="rId3"/>
            <a:stretch>
              <a:fillRect/>
            </a:stretch>
          </a:blipFill>
        </p:spPr>
        <p:txBody>
          <a:bodyPr/>
          <a:lstStyle/>
          <a:p>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D278ADA9-6383-4BDD-80D2-8899A4026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484B7147-B0F6-40ED-B5A2-FF72BC8198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Rectangle 24">
            <a:extLst>
              <a:ext uri="{FF2B5EF4-FFF2-40B4-BE49-F238E27FC236}">
                <a16:creationId xmlns:a16="http://schemas.microsoft.com/office/drawing/2014/main" id="{B36D2DE0-0628-4A9A-A59D-7BA8B5EB3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48E405C9-94BE-41DA-928C-DEC9A8550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3893" y="223393"/>
            <a:ext cx="9840213" cy="9840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extBox 1">
            <a:extLst>
              <a:ext uri="{FF2B5EF4-FFF2-40B4-BE49-F238E27FC236}">
                <a16:creationId xmlns:a16="http://schemas.microsoft.com/office/drawing/2014/main" id="{E8D75A1B-9D14-644F-5E43-0863B52ADF65}"/>
              </a:ext>
            </a:extLst>
          </p:cNvPr>
          <p:cNvSpPr txBox="1"/>
          <p:nvPr/>
        </p:nvSpPr>
        <p:spPr>
          <a:xfrm>
            <a:off x="4972546" y="2071131"/>
            <a:ext cx="8342907" cy="3770274"/>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gn="ctr">
              <a:lnSpc>
                <a:spcPct val="90000"/>
              </a:lnSpc>
              <a:spcBef>
                <a:spcPct val="0"/>
              </a:spcBef>
              <a:spcAft>
                <a:spcPts val="600"/>
              </a:spcAft>
            </a:pPr>
            <a:r>
              <a:rPr lang="en-US" sz="6000" b="1" kern="1200">
                <a:solidFill>
                  <a:schemeClr val="tx1"/>
                </a:solidFill>
                <a:latin typeface="+mj-lt"/>
                <a:ea typeface="+mj-ea"/>
                <a:cs typeface="+mj-cs"/>
              </a:rPr>
              <a:t>What do meltdowns feel like?</a:t>
            </a:r>
            <a:endParaRPr lang="en-US" sz="6000" kern="1200">
              <a:solidFill>
                <a:schemeClr val="tx1"/>
              </a:solidFill>
              <a:latin typeface="+mj-lt"/>
              <a:ea typeface="+mj-ea"/>
              <a:cs typeface="+mj-cs"/>
            </a:endParaRPr>
          </a:p>
        </p:txBody>
      </p:sp>
      <p:sp>
        <p:nvSpPr>
          <p:cNvPr id="3" name="TextBox 2">
            <a:extLst>
              <a:ext uri="{FF2B5EF4-FFF2-40B4-BE49-F238E27FC236}">
                <a16:creationId xmlns:a16="http://schemas.microsoft.com/office/drawing/2014/main" id="{428C5F28-4357-D210-917A-58544726E042}"/>
              </a:ext>
            </a:extLst>
          </p:cNvPr>
          <p:cNvSpPr txBox="1"/>
          <p:nvPr/>
        </p:nvSpPr>
        <p:spPr>
          <a:xfrm>
            <a:off x="6115546" y="1376949"/>
            <a:ext cx="6077689" cy="2385007"/>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gn="ctr">
              <a:lnSpc>
                <a:spcPct val="90000"/>
              </a:lnSpc>
              <a:spcBef>
                <a:spcPts val="1000"/>
              </a:spcBef>
            </a:pPr>
            <a:r>
              <a:rPr lang="en-US" sz="2400" kern="1200">
                <a:solidFill>
                  <a:schemeClr val="tx1"/>
                </a:solidFill>
                <a:latin typeface="+mn-lt"/>
                <a:ea typeface="+mn-ea"/>
                <a:cs typeface="+mn-cs"/>
              </a:rPr>
              <a:t>"I feel like my world is crumbling before me and feel as if I've lost control."​</a:t>
            </a:r>
          </a:p>
        </p:txBody>
      </p:sp>
      <p:sp>
        <p:nvSpPr>
          <p:cNvPr id="29" name="Arc 28">
            <a:extLst>
              <a:ext uri="{FF2B5EF4-FFF2-40B4-BE49-F238E27FC236}">
                <a16:creationId xmlns:a16="http://schemas.microsoft.com/office/drawing/2014/main" id="{D2091A72-D5BB-42AC-8FD3-F7747D908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222429" flipV="1">
            <a:off x="3741178" y="9255"/>
            <a:ext cx="10224393" cy="10224393"/>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1" name="Oval 30">
            <a:extLst>
              <a:ext uri="{FF2B5EF4-FFF2-40B4-BE49-F238E27FC236}">
                <a16:creationId xmlns:a16="http://schemas.microsoft.com/office/drawing/2014/main" id="{6ED12BFC-A737-46AF-8411-481112D54B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301492" y="7966459"/>
            <a:ext cx="1058922" cy="103019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EA1FB48-A1B0-F972-E436-F9E143110CC2}"/>
              </a:ext>
            </a:extLst>
          </p:cNvPr>
          <p:cNvSpPr txBox="1"/>
          <p:nvPr/>
        </p:nvSpPr>
        <p:spPr>
          <a:xfrm>
            <a:off x="656167" y="4644736"/>
            <a:ext cx="2679700" cy="48320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sz="2800" dirty="0"/>
              <a:t>"I feel like I’m floating in the void, I cannot control my actions and every object around me feels like it needs to be destroyed. I feel like I could die."</a:t>
            </a:r>
            <a:endParaRPr lang="en-US" sz="2800">
              <a:ea typeface="Calibri"/>
              <a:cs typeface="Calibri"/>
            </a:endParaRPr>
          </a:p>
        </p:txBody>
      </p:sp>
      <p:sp>
        <p:nvSpPr>
          <p:cNvPr id="5" name="TextBox 4">
            <a:extLst>
              <a:ext uri="{FF2B5EF4-FFF2-40B4-BE49-F238E27FC236}">
                <a16:creationId xmlns:a16="http://schemas.microsoft.com/office/drawing/2014/main" id="{CB60CF4F-1AAF-7AFA-4A02-FD8F7345E540}"/>
              </a:ext>
            </a:extLst>
          </p:cNvPr>
          <p:cNvSpPr txBox="1"/>
          <p:nvPr/>
        </p:nvSpPr>
        <p:spPr>
          <a:xfrm>
            <a:off x="14071214" y="2869814"/>
            <a:ext cx="3841943" cy="53399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sz="2800" dirty="0"/>
              <a:t>"They feel like an </a:t>
            </a:r>
            <a:endParaRPr lang="en-US" sz="2800"/>
          </a:p>
          <a:p>
            <a:pPr>
              <a:spcAft>
                <a:spcPts val="600"/>
              </a:spcAft>
            </a:pPr>
            <a:r>
              <a:rPr lang="en-US" sz="2800" dirty="0"/>
              <a:t>uncontrollable explosion of emotions. No coping strategy or convincing could be used or work. It makes everything harder and can’t do anything, nothing makes real sense and there is so much anger, confusion and sadness."</a:t>
            </a:r>
            <a:endParaRPr lang="en-US" sz="2800" dirty="0">
              <a:ea typeface="Calibri"/>
              <a:cs typeface="Calibri"/>
            </a:endParaRPr>
          </a:p>
        </p:txBody>
      </p:sp>
      <p:sp>
        <p:nvSpPr>
          <p:cNvPr id="6" name="TextBox 5">
            <a:extLst>
              <a:ext uri="{FF2B5EF4-FFF2-40B4-BE49-F238E27FC236}">
                <a16:creationId xmlns:a16="http://schemas.microsoft.com/office/drawing/2014/main" id="{3E9622F4-F683-42A2-9DB4-58BA7A648EDB}"/>
              </a:ext>
            </a:extLst>
          </p:cNvPr>
          <p:cNvSpPr txBox="1"/>
          <p:nvPr/>
        </p:nvSpPr>
        <p:spPr>
          <a:xfrm>
            <a:off x="332124" y="-5773"/>
            <a:ext cx="4278746" cy="22313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spcAft>
                <a:spcPts val="600"/>
              </a:spcAft>
            </a:pPr>
            <a:r>
              <a:rPr lang="en-US" sz="3350">
                <a:cs typeface="Segoe UI"/>
              </a:rPr>
              <a:t>​</a:t>
            </a:r>
          </a:p>
          <a:p>
            <a:pPr algn="ctr">
              <a:spcAft>
                <a:spcPts val="600"/>
              </a:spcAft>
            </a:pPr>
            <a:r>
              <a:rPr lang="en-US" sz="3350">
                <a:cs typeface="Segoe UI"/>
              </a:rPr>
              <a:t>"Meltdowns feel like I lose all control of what I do and how I do it."</a:t>
            </a:r>
          </a:p>
        </p:txBody>
      </p:sp>
      <p:sp>
        <p:nvSpPr>
          <p:cNvPr id="7" name="TextBox 6">
            <a:extLst>
              <a:ext uri="{FF2B5EF4-FFF2-40B4-BE49-F238E27FC236}">
                <a16:creationId xmlns:a16="http://schemas.microsoft.com/office/drawing/2014/main" id="{5041A855-0C7F-9881-F064-C4662C17D538}"/>
              </a:ext>
            </a:extLst>
          </p:cNvPr>
          <p:cNvSpPr txBox="1"/>
          <p:nvPr/>
        </p:nvSpPr>
        <p:spPr>
          <a:xfrm>
            <a:off x="5386340" y="6323060"/>
            <a:ext cx="7508779" cy="215443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sz="3350"/>
              <a:t>"They feel really overwhelming and like everything goes a bit hot and foggy and I feel really overheated and all my senses feel heightened."</a:t>
            </a:r>
            <a:endParaRPr lang="en-US"/>
          </a:p>
        </p:txBody>
      </p:sp>
    </p:spTree>
    <p:extLst>
      <p:ext uri="{BB962C8B-B14F-4D97-AF65-F5344CB8AC3E}">
        <p14:creationId xmlns:p14="http://schemas.microsoft.com/office/powerpoint/2010/main" val="16728991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ketch line">
            <a:extLst>
              <a:ext uri="{FF2B5EF4-FFF2-40B4-BE49-F238E27FC236}">
                <a16:creationId xmlns:a16="http://schemas.microsoft.com/office/drawing/2014/main" id="{6357EC4F-235E-4222-A36F-C7878ACE37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4917" y="3860634"/>
            <a:ext cx="4882642" cy="27432"/>
          </a:xfrm>
          <a:custGeom>
            <a:avLst/>
            <a:gdLst>
              <a:gd name="connsiteX0" fmla="*/ 0 w 4882642"/>
              <a:gd name="connsiteY0" fmla="*/ 0 h 27432"/>
              <a:gd name="connsiteX1" fmla="*/ 648694 w 4882642"/>
              <a:gd name="connsiteY1" fmla="*/ 0 h 27432"/>
              <a:gd name="connsiteX2" fmla="*/ 1199735 w 4882642"/>
              <a:gd name="connsiteY2" fmla="*/ 0 h 27432"/>
              <a:gd name="connsiteX3" fmla="*/ 1799602 w 4882642"/>
              <a:gd name="connsiteY3" fmla="*/ 0 h 27432"/>
              <a:gd name="connsiteX4" fmla="*/ 2545949 w 4882642"/>
              <a:gd name="connsiteY4" fmla="*/ 0 h 27432"/>
              <a:gd name="connsiteX5" fmla="*/ 3194643 w 4882642"/>
              <a:gd name="connsiteY5" fmla="*/ 0 h 27432"/>
              <a:gd name="connsiteX6" fmla="*/ 3794510 w 4882642"/>
              <a:gd name="connsiteY6" fmla="*/ 0 h 27432"/>
              <a:gd name="connsiteX7" fmla="*/ 4882642 w 4882642"/>
              <a:gd name="connsiteY7" fmla="*/ 0 h 27432"/>
              <a:gd name="connsiteX8" fmla="*/ 4882642 w 4882642"/>
              <a:gd name="connsiteY8" fmla="*/ 27432 h 27432"/>
              <a:gd name="connsiteX9" fmla="*/ 4185122 w 4882642"/>
              <a:gd name="connsiteY9" fmla="*/ 27432 h 27432"/>
              <a:gd name="connsiteX10" fmla="*/ 3585254 w 4882642"/>
              <a:gd name="connsiteY10" fmla="*/ 27432 h 27432"/>
              <a:gd name="connsiteX11" fmla="*/ 2790081 w 4882642"/>
              <a:gd name="connsiteY11" fmla="*/ 27432 h 27432"/>
              <a:gd name="connsiteX12" fmla="*/ 2141387 w 4882642"/>
              <a:gd name="connsiteY12" fmla="*/ 27432 h 27432"/>
              <a:gd name="connsiteX13" fmla="*/ 1590346 w 4882642"/>
              <a:gd name="connsiteY13" fmla="*/ 27432 h 27432"/>
              <a:gd name="connsiteX14" fmla="*/ 844000 w 4882642"/>
              <a:gd name="connsiteY14" fmla="*/ 27432 h 27432"/>
              <a:gd name="connsiteX15" fmla="*/ 0 w 4882642"/>
              <a:gd name="connsiteY15" fmla="*/ 27432 h 27432"/>
              <a:gd name="connsiteX16" fmla="*/ 0 w 4882642"/>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882642" h="27432" fill="none" extrusionOk="0">
                <a:moveTo>
                  <a:pt x="0" y="0"/>
                </a:moveTo>
                <a:cubicBezTo>
                  <a:pt x="283896" y="15806"/>
                  <a:pt x="476914" y="-5705"/>
                  <a:pt x="648694" y="0"/>
                </a:cubicBezTo>
                <a:cubicBezTo>
                  <a:pt x="820474" y="5705"/>
                  <a:pt x="992491" y="-2560"/>
                  <a:pt x="1199735" y="0"/>
                </a:cubicBezTo>
                <a:cubicBezTo>
                  <a:pt x="1406979" y="2560"/>
                  <a:pt x="1535106" y="-12373"/>
                  <a:pt x="1799602" y="0"/>
                </a:cubicBezTo>
                <a:cubicBezTo>
                  <a:pt x="2064098" y="12373"/>
                  <a:pt x="2220857" y="34016"/>
                  <a:pt x="2545949" y="0"/>
                </a:cubicBezTo>
                <a:cubicBezTo>
                  <a:pt x="2871041" y="-34016"/>
                  <a:pt x="2930967" y="-6551"/>
                  <a:pt x="3194643" y="0"/>
                </a:cubicBezTo>
                <a:cubicBezTo>
                  <a:pt x="3458319" y="6551"/>
                  <a:pt x="3590719" y="-27970"/>
                  <a:pt x="3794510" y="0"/>
                </a:cubicBezTo>
                <a:cubicBezTo>
                  <a:pt x="3998301" y="27970"/>
                  <a:pt x="4343090" y="-39667"/>
                  <a:pt x="4882642" y="0"/>
                </a:cubicBezTo>
                <a:cubicBezTo>
                  <a:pt x="4881669" y="8304"/>
                  <a:pt x="4882164" y="21512"/>
                  <a:pt x="4882642" y="27432"/>
                </a:cubicBezTo>
                <a:cubicBezTo>
                  <a:pt x="4608564" y="7308"/>
                  <a:pt x="4394312" y="56256"/>
                  <a:pt x="4185122" y="27432"/>
                </a:cubicBezTo>
                <a:cubicBezTo>
                  <a:pt x="3975932" y="-1392"/>
                  <a:pt x="3827783" y="51583"/>
                  <a:pt x="3585254" y="27432"/>
                </a:cubicBezTo>
                <a:cubicBezTo>
                  <a:pt x="3342725" y="3281"/>
                  <a:pt x="3165015" y="17373"/>
                  <a:pt x="2790081" y="27432"/>
                </a:cubicBezTo>
                <a:cubicBezTo>
                  <a:pt x="2415147" y="37491"/>
                  <a:pt x="2453830" y="6816"/>
                  <a:pt x="2141387" y="27432"/>
                </a:cubicBezTo>
                <a:cubicBezTo>
                  <a:pt x="1828944" y="48048"/>
                  <a:pt x="1774219" y="17790"/>
                  <a:pt x="1590346" y="27432"/>
                </a:cubicBezTo>
                <a:cubicBezTo>
                  <a:pt x="1406473" y="37074"/>
                  <a:pt x="1200327" y="18527"/>
                  <a:pt x="844000" y="27432"/>
                </a:cubicBezTo>
                <a:cubicBezTo>
                  <a:pt x="487673" y="36337"/>
                  <a:pt x="322314" y="2648"/>
                  <a:pt x="0" y="27432"/>
                </a:cubicBezTo>
                <a:cubicBezTo>
                  <a:pt x="-1048" y="14992"/>
                  <a:pt x="-1120" y="7447"/>
                  <a:pt x="0" y="0"/>
                </a:cubicBezTo>
                <a:close/>
              </a:path>
              <a:path w="4882642" h="27432" stroke="0" extrusionOk="0">
                <a:moveTo>
                  <a:pt x="0" y="0"/>
                </a:moveTo>
                <a:cubicBezTo>
                  <a:pt x="238803" y="9040"/>
                  <a:pt x="494861" y="-4831"/>
                  <a:pt x="648694" y="0"/>
                </a:cubicBezTo>
                <a:cubicBezTo>
                  <a:pt x="802527" y="4831"/>
                  <a:pt x="991643" y="12575"/>
                  <a:pt x="1199735" y="0"/>
                </a:cubicBezTo>
                <a:cubicBezTo>
                  <a:pt x="1407827" y="-12575"/>
                  <a:pt x="1757315" y="9056"/>
                  <a:pt x="1994908" y="0"/>
                </a:cubicBezTo>
                <a:cubicBezTo>
                  <a:pt x="2232501" y="-9056"/>
                  <a:pt x="2370188" y="18797"/>
                  <a:pt x="2643602" y="0"/>
                </a:cubicBezTo>
                <a:cubicBezTo>
                  <a:pt x="2917016" y="-18797"/>
                  <a:pt x="3036387" y="10091"/>
                  <a:pt x="3292296" y="0"/>
                </a:cubicBezTo>
                <a:cubicBezTo>
                  <a:pt x="3548205" y="-10091"/>
                  <a:pt x="3892824" y="6516"/>
                  <a:pt x="4087469" y="0"/>
                </a:cubicBezTo>
                <a:cubicBezTo>
                  <a:pt x="4282114" y="-6516"/>
                  <a:pt x="4487997" y="-16222"/>
                  <a:pt x="4882642" y="0"/>
                </a:cubicBezTo>
                <a:cubicBezTo>
                  <a:pt x="4883127" y="9333"/>
                  <a:pt x="4883920" y="19699"/>
                  <a:pt x="4882642" y="27432"/>
                </a:cubicBezTo>
                <a:cubicBezTo>
                  <a:pt x="4665479" y="53358"/>
                  <a:pt x="4455363" y="34051"/>
                  <a:pt x="4282775" y="27432"/>
                </a:cubicBezTo>
                <a:cubicBezTo>
                  <a:pt x="4110187" y="20813"/>
                  <a:pt x="3781952" y="37808"/>
                  <a:pt x="3585254" y="27432"/>
                </a:cubicBezTo>
                <a:cubicBezTo>
                  <a:pt x="3388556" y="17056"/>
                  <a:pt x="3084641" y="41802"/>
                  <a:pt x="2887734" y="27432"/>
                </a:cubicBezTo>
                <a:cubicBezTo>
                  <a:pt x="2690827" y="13062"/>
                  <a:pt x="2491613" y="5294"/>
                  <a:pt x="2239040" y="27432"/>
                </a:cubicBezTo>
                <a:cubicBezTo>
                  <a:pt x="1986467" y="49570"/>
                  <a:pt x="1795483" y="63015"/>
                  <a:pt x="1443867" y="27432"/>
                </a:cubicBezTo>
                <a:cubicBezTo>
                  <a:pt x="1092251" y="-8151"/>
                  <a:pt x="850619" y="43704"/>
                  <a:pt x="648694" y="27432"/>
                </a:cubicBezTo>
                <a:cubicBezTo>
                  <a:pt x="446769" y="11160"/>
                  <a:pt x="306471" y="26408"/>
                  <a:pt x="0" y="27432"/>
                </a:cubicBezTo>
                <a:cubicBezTo>
                  <a:pt x="211" y="18145"/>
                  <a:pt x="120" y="648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8"/>
          <p:cNvSpPr txBox="1"/>
          <p:nvPr/>
        </p:nvSpPr>
        <p:spPr>
          <a:xfrm>
            <a:off x="967185" y="1685022"/>
            <a:ext cx="5122719" cy="7817704"/>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endParaRPr lang="en-US" sz="2600"/>
          </a:p>
          <a:p>
            <a:pPr indent="-228600">
              <a:lnSpc>
                <a:spcPct val="90000"/>
              </a:lnSpc>
              <a:spcAft>
                <a:spcPts val="600"/>
              </a:spcAft>
              <a:buFont typeface="Arial" panose="020B0604020202020204" pitchFamily="34" charset="0"/>
              <a:buChar char="•"/>
            </a:pPr>
            <a:r>
              <a:rPr lang="en-US" sz="3200" b="1" dirty="0"/>
              <a:t>Often after a meltdown or aggression, young people are very apologetic.</a:t>
            </a:r>
            <a:endParaRPr lang="en-US" sz="3200" b="1" dirty="0">
              <a:ea typeface="Calibri"/>
              <a:cs typeface="Calibri"/>
            </a:endParaRPr>
          </a:p>
          <a:p>
            <a:pPr indent="-228600">
              <a:lnSpc>
                <a:spcPct val="90000"/>
              </a:lnSpc>
              <a:spcAft>
                <a:spcPts val="600"/>
              </a:spcAft>
              <a:buFont typeface="Arial" panose="020B0604020202020204" pitchFamily="34" charset="0"/>
              <a:buChar char="•"/>
            </a:pPr>
            <a:endParaRPr lang="en-US" sz="3200" b="1" dirty="0">
              <a:ea typeface="Calibri"/>
              <a:cs typeface="Calibri"/>
            </a:endParaRPr>
          </a:p>
          <a:p>
            <a:pPr indent="-228600">
              <a:lnSpc>
                <a:spcPct val="90000"/>
              </a:lnSpc>
              <a:spcAft>
                <a:spcPts val="600"/>
              </a:spcAft>
              <a:buFont typeface="Arial" panose="020B0604020202020204" pitchFamily="34" charset="0"/>
              <a:buChar char="•"/>
            </a:pPr>
            <a:r>
              <a:rPr lang="en-US" sz="3200" b="1" dirty="0"/>
              <a:t>By punishing someone for trauma or stress related </a:t>
            </a:r>
            <a:r>
              <a:rPr lang="en-US" sz="3200" b="1" err="1"/>
              <a:t>behaviour</a:t>
            </a:r>
            <a:r>
              <a:rPr lang="en-US" sz="3200" b="1" dirty="0"/>
              <a:t>, this can cause increased levels of stress and anxiety in the long term. </a:t>
            </a:r>
            <a:endParaRPr lang="en-US" sz="3200" b="1" dirty="0">
              <a:ea typeface="Calibri"/>
              <a:cs typeface="Calibri"/>
            </a:endParaRPr>
          </a:p>
          <a:p>
            <a:pPr indent="-228600">
              <a:lnSpc>
                <a:spcPct val="90000"/>
              </a:lnSpc>
              <a:spcAft>
                <a:spcPts val="600"/>
              </a:spcAft>
              <a:buFont typeface="Arial" panose="020B0604020202020204" pitchFamily="34" charset="0"/>
              <a:buChar char="•"/>
            </a:pPr>
            <a:endParaRPr lang="en-US" sz="3200" b="1" dirty="0">
              <a:ea typeface="Calibri"/>
              <a:cs typeface="Calibri"/>
            </a:endParaRPr>
          </a:p>
          <a:p>
            <a:pPr indent="-228600">
              <a:lnSpc>
                <a:spcPct val="90000"/>
              </a:lnSpc>
              <a:spcAft>
                <a:spcPts val="600"/>
              </a:spcAft>
              <a:buFont typeface="Arial" panose="020B0604020202020204" pitchFamily="34" charset="0"/>
              <a:buChar char="•"/>
            </a:pPr>
            <a:r>
              <a:rPr lang="en-US" sz="3200" b="1" dirty="0"/>
              <a:t>What they tell you may also be different to how they actually feel.</a:t>
            </a:r>
            <a:endParaRPr lang="en-US" sz="3200" b="1" dirty="0">
              <a:ea typeface="Calibri"/>
              <a:cs typeface="Calibri"/>
            </a:endParaRPr>
          </a:p>
          <a:p>
            <a:pPr indent="-228600">
              <a:lnSpc>
                <a:spcPct val="90000"/>
              </a:lnSpc>
              <a:spcAft>
                <a:spcPts val="600"/>
              </a:spcAft>
              <a:buFont typeface="Arial" panose="020B0604020202020204" pitchFamily="34" charset="0"/>
              <a:buChar char="•"/>
            </a:pPr>
            <a:endParaRPr lang="en-US" sz="2600"/>
          </a:p>
        </p:txBody>
      </p:sp>
      <p:sp>
        <p:nvSpPr>
          <p:cNvPr id="6" name="Freeform 6"/>
          <p:cNvSpPr/>
          <p:nvPr/>
        </p:nvSpPr>
        <p:spPr>
          <a:xfrm>
            <a:off x="12889166" y="2924194"/>
            <a:ext cx="4447858" cy="4438611"/>
          </a:xfrm>
          <a:custGeom>
            <a:avLst/>
            <a:gdLst/>
            <a:ahLst/>
            <a:cxnLst/>
            <a:rect l="l" t="t" r="r" b="b"/>
            <a:pathLst>
              <a:path w="5220548" h="5209694">
                <a:moveTo>
                  <a:pt x="0" y="0"/>
                </a:moveTo>
                <a:lnTo>
                  <a:pt x="5220548" y="0"/>
                </a:lnTo>
                <a:lnTo>
                  <a:pt x="5220548" y="5209694"/>
                </a:lnTo>
                <a:lnTo>
                  <a:pt x="0" y="5209694"/>
                </a:lnTo>
                <a:lnTo>
                  <a:pt x="0" y="0"/>
                </a:lnTo>
                <a:close/>
              </a:path>
            </a:pathLst>
          </a:custGeom>
          <a:blipFill>
            <a:blip r:embed="rId3"/>
            <a:stretch>
              <a:fillRect/>
            </a:stretch>
          </a:blipFill>
        </p:spPr>
        <p:txBody>
          <a:bodyPr/>
          <a:lstStyle/>
          <a:p>
            <a:endParaRPr lang="en-GB"/>
          </a:p>
        </p:txBody>
      </p:sp>
      <p:sp>
        <p:nvSpPr>
          <p:cNvPr id="7" name="Freeform 7"/>
          <p:cNvSpPr/>
          <p:nvPr/>
        </p:nvSpPr>
        <p:spPr>
          <a:xfrm>
            <a:off x="6981444" y="3098601"/>
            <a:ext cx="4872788" cy="4089797"/>
          </a:xfrm>
          <a:custGeom>
            <a:avLst/>
            <a:gdLst/>
            <a:ahLst/>
            <a:cxnLst/>
            <a:rect l="l" t="t" r="r" b="b"/>
            <a:pathLst>
              <a:path w="5719297" h="4800283">
                <a:moveTo>
                  <a:pt x="0" y="0"/>
                </a:moveTo>
                <a:lnTo>
                  <a:pt x="5719296" y="0"/>
                </a:lnTo>
                <a:lnTo>
                  <a:pt x="5719296" y="4800284"/>
                </a:lnTo>
                <a:lnTo>
                  <a:pt x="0" y="4800284"/>
                </a:lnTo>
                <a:lnTo>
                  <a:pt x="0" y="0"/>
                </a:lnTo>
                <a:close/>
              </a:path>
            </a:pathLst>
          </a:custGeom>
          <a:blipFill>
            <a:blip r:embed="rId4"/>
            <a:stretch>
              <a:fillRect/>
            </a:stretch>
          </a:blipFill>
        </p:spPr>
        <p:txBody>
          <a:bodyPr/>
          <a:lstStyle/>
          <a:p>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783" y="1678546"/>
            <a:ext cx="6929907" cy="6929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Arc 15">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13025580" y="1411722"/>
            <a:ext cx="4481848" cy="4481848"/>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65072" y="7171488"/>
            <a:ext cx="819150" cy="81915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757C11B9-7431-4BA9-DCC3-87B47903D4EC}"/>
              </a:ext>
            </a:extLst>
          </p:cNvPr>
          <p:cNvSpPr txBox="1"/>
          <p:nvPr/>
        </p:nvSpPr>
        <p:spPr>
          <a:xfrm>
            <a:off x="1510440" y="4272228"/>
            <a:ext cx="5381782" cy="5804951"/>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4800" b="1" dirty="0"/>
              <a:t>How do you feel after a meltdown?​</a:t>
            </a:r>
          </a:p>
        </p:txBody>
      </p:sp>
      <p:sp>
        <p:nvSpPr>
          <p:cNvPr id="3" name="TextBox 2">
            <a:extLst>
              <a:ext uri="{FF2B5EF4-FFF2-40B4-BE49-F238E27FC236}">
                <a16:creationId xmlns:a16="http://schemas.microsoft.com/office/drawing/2014/main" id="{AF7F3E86-2640-B607-9479-D71AEE3920A6}"/>
              </a:ext>
            </a:extLst>
          </p:cNvPr>
          <p:cNvSpPr txBox="1"/>
          <p:nvPr/>
        </p:nvSpPr>
        <p:spPr>
          <a:xfrm>
            <a:off x="9082424" y="3654907"/>
            <a:ext cx="4161366" cy="215443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sz="3350"/>
              <a:t>"I feel like a different person and really negative about everything"</a:t>
            </a:r>
            <a:r>
              <a:rPr lang="en-US" sz="3350">
                <a:ea typeface="Calibri"/>
                <a:cs typeface="Calibri"/>
              </a:rPr>
              <a:t>​</a:t>
            </a:r>
            <a:endParaRPr lang="en-US"/>
          </a:p>
        </p:txBody>
      </p:sp>
      <p:sp>
        <p:nvSpPr>
          <p:cNvPr id="4" name="TextBox 3">
            <a:extLst>
              <a:ext uri="{FF2B5EF4-FFF2-40B4-BE49-F238E27FC236}">
                <a16:creationId xmlns:a16="http://schemas.microsoft.com/office/drawing/2014/main" id="{2360AD1D-8CA3-8EB8-ECDC-D0E7509BB273}"/>
              </a:ext>
            </a:extLst>
          </p:cNvPr>
          <p:cNvSpPr txBox="1"/>
          <p:nvPr/>
        </p:nvSpPr>
        <p:spPr>
          <a:xfrm>
            <a:off x="14375245" y="3187315"/>
            <a:ext cx="2743200" cy="31854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sz="3350"/>
              <a:t>"Sad, I feel like I've let my family and myself down, I have bad thoughts."</a:t>
            </a:r>
            <a:r>
              <a:rPr lang="en-US" sz="3350">
                <a:ea typeface="Calibri"/>
                <a:cs typeface="Calibri"/>
              </a:rPr>
              <a:t>​</a:t>
            </a:r>
            <a:endParaRPr lang="en-US"/>
          </a:p>
        </p:txBody>
      </p:sp>
      <p:sp>
        <p:nvSpPr>
          <p:cNvPr id="5" name="TextBox 4">
            <a:extLst>
              <a:ext uri="{FF2B5EF4-FFF2-40B4-BE49-F238E27FC236}">
                <a16:creationId xmlns:a16="http://schemas.microsoft.com/office/drawing/2014/main" id="{30AB05CC-177E-520A-EC9A-157DFD54502C}"/>
              </a:ext>
            </a:extLst>
          </p:cNvPr>
          <p:cNvSpPr txBox="1"/>
          <p:nvPr/>
        </p:nvSpPr>
        <p:spPr>
          <a:xfrm>
            <a:off x="7116234" y="6290734"/>
            <a:ext cx="8987366" cy="32624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spcAft>
                <a:spcPts val="600"/>
              </a:spcAft>
            </a:pPr>
            <a:r>
              <a:rPr lang="en-US" sz="3350">
                <a:cs typeface="Segoe UI"/>
              </a:rPr>
              <a:t>​</a:t>
            </a:r>
          </a:p>
          <a:p>
            <a:pPr algn="ctr">
              <a:spcAft>
                <a:spcPts val="600"/>
              </a:spcAft>
            </a:pPr>
            <a:r>
              <a:rPr lang="en-US" sz="3350">
                <a:cs typeface="Segoe UI"/>
              </a:rPr>
              <a:t>"Tired and my head hurts from tensing it and under my eyes hurt from crying. Even when I've stopped crying I will then go into shut down and just "go live in another world" for a while."</a:t>
            </a:r>
          </a:p>
        </p:txBody>
      </p:sp>
      <p:sp>
        <p:nvSpPr>
          <p:cNvPr id="6" name="TextBox 5">
            <a:extLst>
              <a:ext uri="{FF2B5EF4-FFF2-40B4-BE49-F238E27FC236}">
                <a16:creationId xmlns:a16="http://schemas.microsoft.com/office/drawing/2014/main" id="{80F4677B-4211-8E91-6FE9-A0327FA07431}"/>
              </a:ext>
            </a:extLst>
          </p:cNvPr>
          <p:cNvSpPr txBox="1"/>
          <p:nvPr/>
        </p:nvSpPr>
        <p:spPr>
          <a:xfrm>
            <a:off x="6691745" y="591512"/>
            <a:ext cx="2743200" cy="11233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sz="3350"/>
              <a:t>"Embarrassed. Guilty. Sad."</a:t>
            </a:r>
            <a:endParaRPr lang="en-US"/>
          </a:p>
        </p:txBody>
      </p:sp>
      <p:sp>
        <p:nvSpPr>
          <p:cNvPr id="7" name="TextBox 6">
            <a:extLst>
              <a:ext uri="{FF2B5EF4-FFF2-40B4-BE49-F238E27FC236}">
                <a16:creationId xmlns:a16="http://schemas.microsoft.com/office/drawing/2014/main" id="{B2E2F310-E9D9-6550-A2F3-769E155D2BEB}"/>
              </a:ext>
            </a:extLst>
          </p:cNvPr>
          <p:cNvSpPr txBox="1"/>
          <p:nvPr/>
        </p:nvSpPr>
        <p:spPr>
          <a:xfrm>
            <a:off x="10487506" y="564187"/>
            <a:ext cx="2743200" cy="22313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spcAft>
                <a:spcPts val="600"/>
              </a:spcAft>
            </a:pPr>
            <a:r>
              <a:rPr lang="en-US" sz="3350">
                <a:cs typeface="Segoe UI"/>
              </a:rPr>
              <a:t>​</a:t>
            </a:r>
          </a:p>
          <a:p>
            <a:pPr algn="ctr">
              <a:spcAft>
                <a:spcPts val="600"/>
              </a:spcAft>
            </a:pPr>
            <a:r>
              <a:rPr lang="en-US" sz="3350">
                <a:cs typeface="Segoe UI"/>
              </a:rPr>
              <a:t>"I feel guilty, upset and shameful."</a:t>
            </a:r>
          </a:p>
        </p:txBody>
      </p:sp>
    </p:spTree>
    <p:extLst>
      <p:ext uri="{BB962C8B-B14F-4D97-AF65-F5344CB8AC3E}">
        <p14:creationId xmlns:p14="http://schemas.microsoft.com/office/powerpoint/2010/main" val="20576752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7"/>
          <p:cNvSpPr txBox="1"/>
          <p:nvPr/>
        </p:nvSpPr>
        <p:spPr>
          <a:xfrm>
            <a:off x="1257300" y="547687"/>
            <a:ext cx="15773400" cy="1988345"/>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8100" b="1" kern="1200">
                <a:solidFill>
                  <a:schemeClr val="tx1"/>
                </a:solidFill>
                <a:latin typeface="+mj-lt"/>
                <a:ea typeface="+mj-ea"/>
                <a:cs typeface="+mj-cs"/>
              </a:rPr>
              <a:t>Rewards and Punishments</a:t>
            </a:r>
          </a:p>
        </p:txBody>
      </p:sp>
      <p:sp>
        <p:nvSpPr>
          <p:cNvPr id="14"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3554" y="2516059"/>
            <a:ext cx="16280892" cy="27432"/>
          </a:xfrm>
          <a:custGeom>
            <a:avLst/>
            <a:gdLst>
              <a:gd name="connsiteX0" fmla="*/ 0 w 16280892"/>
              <a:gd name="connsiteY0" fmla="*/ 0 h 27432"/>
              <a:gd name="connsiteX1" fmla="*/ 841179 w 16280892"/>
              <a:gd name="connsiteY1" fmla="*/ 0 h 27432"/>
              <a:gd name="connsiteX2" fmla="*/ 1682359 w 16280892"/>
              <a:gd name="connsiteY2" fmla="*/ 0 h 27432"/>
              <a:gd name="connsiteX3" fmla="*/ 2360729 w 16280892"/>
              <a:gd name="connsiteY3" fmla="*/ 0 h 27432"/>
              <a:gd name="connsiteX4" fmla="*/ 3039100 w 16280892"/>
              <a:gd name="connsiteY4" fmla="*/ 0 h 27432"/>
              <a:gd name="connsiteX5" fmla="*/ 3717470 w 16280892"/>
              <a:gd name="connsiteY5" fmla="*/ 0 h 27432"/>
              <a:gd name="connsiteX6" fmla="*/ 3907414 w 16280892"/>
              <a:gd name="connsiteY6" fmla="*/ 0 h 27432"/>
              <a:gd name="connsiteX7" fmla="*/ 4748593 w 16280892"/>
              <a:gd name="connsiteY7" fmla="*/ 0 h 27432"/>
              <a:gd name="connsiteX8" fmla="*/ 4938537 w 16280892"/>
              <a:gd name="connsiteY8" fmla="*/ 0 h 27432"/>
              <a:gd name="connsiteX9" fmla="*/ 5616908 w 16280892"/>
              <a:gd name="connsiteY9" fmla="*/ 0 h 27432"/>
              <a:gd name="connsiteX10" fmla="*/ 6620896 w 16280892"/>
              <a:gd name="connsiteY10" fmla="*/ 0 h 27432"/>
              <a:gd name="connsiteX11" fmla="*/ 7624884 w 16280892"/>
              <a:gd name="connsiteY11" fmla="*/ 0 h 27432"/>
              <a:gd name="connsiteX12" fmla="*/ 8466064 w 16280892"/>
              <a:gd name="connsiteY12" fmla="*/ 0 h 27432"/>
              <a:gd name="connsiteX13" fmla="*/ 8981625 w 16280892"/>
              <a:gd name="connsiteY13" fmla="*/ 0 h 27432"/>
              <a:gd name="connsiteX14" fmla="*/ 9171569 w 16280892"/>
              <a:gd name="connsiteY14" fmla="*/ 0 h 27432"/>
              <a:gd name="connsiteX15" fmla="*/ 9687131 w 16280892"/>
              <a:gd name="connsiteY15" fmla="*/ 0 h 27432"/>
              <a:gd name="connsiteX16" fmla="*/ 10528310 w 16280892"/>
              <a:gd name="connsiteY16" fmla="*/ 0 h 27432"/>
              <a:gd name="connsiteX17" fmla="*/ 11532298 w 16280892"/>
              <a:gd name="connsiteY17" fmla="*/ 0 h 27432"/>
              <a:gd name="connsiteX18" fmla="*/ 11722242 w 16280892"/>
              <a:gd name="connsiteY18" fmla="*/ 0 h 27432"/>
              <a:gd name="connsiteX19" fmla="*/ 11912186 w 16280892"/>
              <a:gd name="connsiteY19" fmla="*/ 0 h 27432"/>
              <a:gd name="connsiteX20" fmla="*/ 12916174 w 16280892"/>
              <a:gd name="connsiteY20" fmla="*/ 0 h 27432"/>
              <a:gd name="connsiteX21" fmla="*/ 13106118 w 16280892"/>
              <a:gd name="connsiteY21" fmla="*/ 0 h 27432"/>
              <a:gd name="connsiteX22" fmla="*/ 13784489 w 16280892"/>
              <a:gd name="connsiteY22" fmla="*/ 0 h 27432"/>
              <a:gd name="connsiteX23" fmla="*/ 14137241 w 16280892"/>
              <a:gd name="connsiteY23" fmla="*/ 0 h 27432"/>
              <a:gd name="connsiteX24" fmla="*/ 14489994 w 16280892"/>
              <a:gd name="connsiteY24" fmla="*/ 0 h 27432"/>
              <a:gd name="connsiteX25" fmla="*/ 14842747 w 16280892"/>
              <a:gd name="connsiteY25" fmla="*/ 0 h 27432"/>
              <a:gd name="connsiteX26" fmla="*/ 15195499 w 16280892"/>
              <a:gd name="connsiteY26" fmla="*/ 0 h 27432"/>
              <a:gd name="connsiteX27" fmla="*/ 16280892 w 16280892"/>
              <a:gd name="connsiteY27" fmla="*/ 0 h 27432"/>
              <a:gd name="connsiteX28" fmla="*/ 16280892 w 16280892"/>
              <a:gd name="connsiteY28" fmla="*/ 27432 h 27432"/>
              <a:gd name="connsiteX29" fmla="*/ 15765330 w 16280892"/>
              <a:gd name="connsiteY29" fmla="*/ 27432 h 27432"/>
              <a:gd name="connsiteX30" fmla="*/ 15412578 w 16280892"/>
              <a:gd name="connsiteY30" fmla="*/ 27432 h 27432"/>
              <a:gd name="connsiteX31" fmla="*/ 14571398 w 16280892"/>
              <a:gd name="connsiteY31" fmla="*/ 27432 h 27432"/>
              <a:gd name="connsiteX32" fmla="*/ 13567410 w 16280892"/>
              <a:gd name="connsiteY32" fmla="*/ 27432 h 27432"/>
              <a:gd name="connsiteX33" fmla="*/ 13051848 w 16280892"/>
              <a:gd name="connsiteY33" fmla="*/ 27432 h 27432"/>
              <a:gd name="connsiteX34" fmla="*/ 12047860 w 16280892"/>
              <a:gd name="connsiteY34" fmla="*/ 27432 h 27432"/>
              <a:gd name="connsiteX35" fmla="*/ 11369490 w 16280892"/>
              <a:gd name="connsiteY35" fmla="*/ 27432 h 27432"/>
              <a:gd name="connsiteX36" fmla="*/ 10365501 w 16280892"/>
              <a:gd name="connsiteY36" fmla="*/ 27432 h 27432"/>
              <a:gd name="connsiteX37" fmla="*/ 9361513 w 16280892"/>
              <a:gd name="connsiteY37" fmla="*/ 27432 h 27432"/>
              <a:gd name="connsiteX38" fmla="*/ 9008760 w 16280892"/>
              <a:gd name="connsiteY38" fmla="*/ 27432 h 27432"/>
              <a:gd name="connsiteX39" fmla="*/ 8493199 w 16280892"/>
              <a:gd name="connsiteY39" fmla="*/ 27432 h 27432"/>
              <a:gd name="connsiteX40" fmla="*/ 7814828 w 16280892"/>
              <a:gd name="connsiteY40" fmla="*/ 27432 h 27432"/>
              <a:gd name="connsiteX41" fmla="*/ 7136458 w 16280892"/>
              <a:gd name="connsiteY41" fmla="*/ 27432 h 27432"/>
              <a:gd name="connsiteX42" fmla="*/ 6295278 w 16280892"/>
              <a:gd name="connsiteY42" fmla="*/ 27432 h 27432"/>
              <a:gd name="connsiteX43" fmla="*/ 5942526 w 16280892"/>
              <a:gd name="connsiteY43" fmla="*/ 27432 h 27432"/>
              <a:gd name="connsiteX44" fmla="*/ 5589773 w 16280892"/>
              <a:gd name="connsiteY44" fmla="*/ 27432 h 27432"/>
              <a:gd name="connsiteX45" fmla="*/ 4585785 w 16280892"/>
              <a:gd name="connsiteY45" fmla="*/ 27432 h 27432"/>
              <a:gd name="connsiteX46" fmla="*/ 3581796 w 16280892"/>
              <a:gd name="connsiteY46" fmla="*/ 27432 h 27432"/>
              <a:gd name="connsiteX47" fmla="*/ 2903426 w 16280892"/>
              <a:gd name="connsiteY47" fmla="*/ 27432 h 27432"/>
              <a:gd name="connsiteX48" fmla="*/ 2713482 w 16280892"/>
              <a:gd name="connsiteY48" fmla="*/ 27432 h 27432"/>
              <a:gd name="connsiteX49" fmla="*/ 2523538 w 16280892"/>
              <a:gd name="connsiteY49" fmla="*/ 27432 h 27432"/>
              <a:gd name="connsiteX50" fmla="*/ 1519550 w 16280892"/>
              <a:gd name="connsiteY50" fmla="*/ 27432 h 27432"/>
              <a:gd name="connsiteX51" fmla="*/ 1003988 w 16280892"/>
              <a:gd name="connsiteY51" fmla="*/ 27432 h 27432"/>
              <a:gd name="connsiteX52" fmla="*/ 0 w 16280892"/>
              <a:gd name="connsiteY52" fmla="*/ 27432 h 27432"/>
              <a:gd name="connsiteX53" fmla="*/ 0 w 16280892"/>
              <a:gd name="connsiteY53"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6280892" h="27432" fill="none" extrusionOk="0">
                <a:moveTo>
                  <a:pt x="0" y="0"/>
                </a:moveTo>
                <a:cubicBezTo>
                  <a:pt x="409643" y="37718"/>
                  <a:pt x="500439" y="-36667"/>
                  <a:pt x="841179" y="0"/>
                </a:cubicBezTo>
                <a:cubicBezTo>
                  <a:pt x="1181919" y="36667"/>
                  <a:pt x="1512729" y="-20894"/>
                  <a:pt x="1682359" y="0"/>
                </a:cubicBezTo>
                <a:cubicBezTo>
                  <a:pt x="1851989" y="20894"/>
                  <a:pt x="2107821" y="19681"/>
                  <a:pt x="2360729" y="0"/>
                </a:cubicBezTo>
                <a:cubicBezTo>
                  <a:pt x="2613637" y="-19681"/>
                  <a:pt x="2722918" y="17895"/>
                  <a:pt x="3039100" y="0"/>
                </a:cubicBezTo>
                <a:cubicBezTo>
                  <a:pt x="3355282" y="-17895"/>
                  <a:pt x="3419387" y="13801"/>
                  <a:pt x="3717470" y="0"/>
                </a:cubicBezTo>
                <a:cubicBezTo>
                  <a:pt x="4015553" y="-13801"/>
                  <a:pt x="3814431" y="7113"/>
                  <a:pt x="3907414" y="0"/>
                </a:cubicBezTo>
                <a:cubicBezTo>
                  <a:pt x="4000397" y="-7113"/>
                  <a:pt x="4537852" y="2053"/>
                  <a:pt x="4748593" y="0"/>
                </a:cubicBezTo>
                <a:cubicBezTo>
                  <a:pt x="4959334" y="-2053"/>
                  <a:pt x="4885146" y="651"/>
                  <a:pt x="4938537" y="0"/>
                </a:cubicBezTo>
                <a:cubicBezTo>
                  <a:pt x="4991928" y="-651"/>
                  <a:pt x="5331447" y="5729"/>
                  <a:pt x="5616908" y="0"/>
                </a:cubicBezTo>
                <a:cubicBezTo>
                  <a:pt x="5902369" y="-5729"/>
                  <a:pt x="6419677" y="15155"/>
                  <a:pt x="6620896" y="0"/>
                </a:cubicBezTo>
                <a:cubicBezTo>
                  <a:pt x="6822115" y="-15155"/>
                  <a:pt x="7129106" y="23573"/>
                  <a:pt x="7624884" y="0"/>
                </a:cubicBezTo>
                <a:cubicBezTo>
                  <a:pt x="8120662" y="-23573"/>
                  <a:pt x="8109589" y="-23431"/>
                  <a:pt x="8466064" y="0"/>
                </a:cubicBezTo>
                <a:cubicBezTo>
                  <a:pt x="8822539" y="23431"/>
                  <a:pt x="8773707" y="-19971"/>
                  <a:pt x="8981625" y="0"/>
                </a:cubicBezTo>
                <a:cubicBezTo>
                  <a:pt x="9189543" y="19971"/>
                  <a:pt x="9076883" y="-1357"/>
                  <a:pt x="9171569" y="0"/>
                </a:cubicBezTo>
                <a:cubicBezTo>
                  <a:pt x="9266255" y="1357"/>
                  <a:pt x="9482888" y="-9366"/>
                  <a:pt x="9687131" y="0"/>
                </a:cubicBezTo>
                <a:cubicBezTo>
                  <a:pt x="9891374" y="9366"/>
                  <a:pt x="10216856" y="36591"/>
                  <a:pt x="10528310" y="0"/>
                </a:cubicBezTo>
                <a:cubicBezTo>
                  <a:pt x="10839764" y="-36591"/>
                  <a:pt x="11327559" y="47801"/>
                  <a:pt x="11532298" y="0"/>
                </a:cubicBezTo>
                <a:cubicBezTo>
                  <a:pt x="11737037" y="-47801"/>
                  <a:pt x="11671078" y="-6214"/>
                  <a:pt x="11722242" y="0"/>
                </a:cubicBezTo>
                <a:cubicBezTo>
                  <a:pt x="11773406" y="6214"/>
                  <a:pt x="11836794" y="-8789"/>
                  <a:pt x="11912186" y="0"/>
                </a:cubicBezTo>
                <a:cubicBezTo>
                  <a:pt x="11987578" y="8789"/>
                  <a:pt x="12560026" y="-17178"/>
                  <a:pt x="12916174" y="0"/>
                </a:cubicBezTo>
                <a:cubicBezTo>
                  <a:pt x="13272322" y="17178"/>
                  <a:pt x="13066214" y="-8116"/>
                  <a:pt x="13106118" y="0"/>
                </a:cubicBezTo>
                <a:cubicBezTo>
                  <a:pt x="13146022" y="8116"/>
                  <a:pt x="13560520" y="-19828"/>
                  <a:pt x="13784489" y="0"/>
                </a:cubicBezTo>
                <a:cubicBezTo>
                  <a:pt x="14008458" y="19828"/>
                  <a:pt x="14029208" y="-693"/>
                  <a:pt x="14137241" y="0"/>
                </a:cubicBezTo>
                <a:cubicBezTo>
                  <a:pt x="14245274" y="693"/>
                  <a:pt x="14377822" y="7164"/>
                  <a:pt x="14489994" y="0"/>
                </a:cubicBezTo>
                <a:cubicBezTo>
                  <a:pt x="14602166" y="-7164"/>
                  <a:pt x="14759000" y="9517"/>
                  <a:pt x="14842747" y="0"/>
                </a:cubicBezTo>
                <a:cubicBezTo>
                  <a:pt x="14926494" y="-9517"/>
                  <a:pt x="15109709" y="2919"/>
                  <a:pt x="15195499" y="0"/>
                </a:cubicBezTo>
                <a:cubicBezTo>
                  <a:pt x="15281289" y="-2919"/>
                  <a:pt x="15925238" y="-21748"/>
                  <a:pt x="16280892" y="0"/>
                </a:cubicBezTo>
                <a:cubicBezTo>
                  <a:pt x="16281619" y="6650"/>
                  <a:pt x="16279930" y="15178"/>
                  <a:pt x="16280892" y="27432"/>
                </a:cubicBezTo>
                <a:cubicBezTo>
                  <a:pt x="16098512" y="48472"/>
                  <a:pt x="15881289" y="22250"/>
                  <a:pt x="15765330" y="27432"/>
                </a:cubicBezTo>
                <a:cubicBezTo>
                  <a:pt x="15649371" y="32614"/>
                  <a:pt x="15567326" y="15228"/>
                  <a:pt x="15412578" y="27432"/>
                </a:cubicBezTo>
                <a:cubicBezTo>
                  <a:pt x="15257830" y="39636"/>
                  <a:pt x="14785880" y="29504"/>
                  <a:pt x="14571398" y="27432"/>
                </a:cubicBezTo>
                <a:cubicBezTo>
                  <a:pt x="14356916" y="25360"/>
                  <a:pt x="13827427" y="61696"/>
                  <a:pt x="13567410" y="27432"/>
                </a:cubicBezTo>
                <a:cubicBezTo>
                  <a:pt x="13307393" y="-6832"/>
                  <a:pt x="13200066" y="1718"/>
                  <a:pt x="13051848" y="27432"/>
                </a:cubicBezTo>
                <a:cubicBezTo>
                  <a:pt x="12903630" y="53146"/>
                  <a:pt x="12400701" y="6921"/>
                  <a:pt x="12047860" y="27432"/>
                </a:cubicBezTo>
                <a:cubicBezTo>
                  <a:pt x="11695019" y="47943"/>
                  <a:pt x="11598024" y="51997"/>
                  <a:pt x="11369490" y="27432"/>
                </a:cubicBezTo>
                <a:cubicBezTo>
                  <a:pt x="11140956" y="2868"/>
                  <a:pt x="10761954" y="12862"/>
                  <a:pt x="10365501" y="27432"/>
                </a:cubicBezTo>
                <a:cubicBezTo>
                  <a:pt x="9969048" y="42002"/>
                  <a:pt x="9790411" y="328"/>
                  <a:pt x="9361513" y="27432"/>
                </a:cubicBezTo>
                <a:cubicBezTo>
                  <a:pt x="8932615" y="54536"/>
                  <a:pt x="9113926" y="34318"/>
                  <a:pt x="9008760" y="27432"/>
                </a:cubicBezTo>
                <a:cubicBezTo>
                  <a:pt x="8903594" y="20546"/>
                  <a:pt x="8614812" y="23184"/>
                  <a:pt x="8493199" y="27432"/>
                </a:cubicBezTo>
                <a:cubicBezTo>
                  <a:pt x="8371586" y="31680"/>
                  <a:pt x="8091918" y="43164"/>
                  <a:pt x="7814828" y="27432"/>
                </a:cubicBezTo>
                <a:cubicBezTo>
                  <a:pt x="7537738" y="11700"/>
                  <a:pt x="7462803" y="16870"/>
                  <a:pt x="7136458" y="27432"/>
                </a:cubicBezTo>
                <a:cubicBezTo>
                  <a:pt x="6810113" y="37995"/>
                  <a:pt x="6525162" y="52361"/>
                  <a:pt x="6295278" y="27432"/>
                </a:cubicBezTo>
                <a:cubicBezTo>
                  <a:pt x="6065394" y="2503"/>
                  <a:pt x="6069908" y="30755"/>
                  <a:pt x="5942526" y="27432"/>
                </a:cubicBezTo>
                <a:cubicBezTo>
                  <a:pt x="5815144" y="24109"/>
                  <a:pt x="5717369" y="11415"/>
                  <a:pt x="5589773" y="27432"/>
                </a:cubicBezTo>
                <a:cubicBezTo>
                  <a:pt x="5462177" y="43449"/>
                  <a:pt x="5013558" y="23556"/>
                  <a:pt x="4585785" y="27432"/>
                </a:cubicBezTo>
                <a:cubicBezTo>
                  <a:pt x="4158012" y="31308"/>
                  <a:pt x="3847085" y="18090"/>
                  <a:pt x="3581796" y="27432"/>
                </a:cubicBezTo>
                <a:cubicBezTo>
                  <a:pt x="3316507" y="36774"/>
                  <a:pt x="3154713" y="31771"/>
                  <a:pt x="2903426" y="27432"/>
                </a:cubicBezTo>
                <a:cubicBezTo>
                  <a:pt x="2652139" y="23094"/>
                  <a:pt x="2773806" y="35830"/>
                  <a:pt x="2713482" y="27432"/>
                </a:cubicBezTo>
                <a:cubicBezTo>
                  <a:pt x="2653158" y="19034"/>
                  <a:pt x="2600711" y="22540"/>
                  <a:pt x="2523538" y="27432"/>
                </a:cubicBezTo>
                <a:cubicBezTo>
                  <a:pt x="2446365" y="32324"/>
                  <a:pt x="1741229" y="20965"/>
                  <a:pt x="1519550" y="27432"/>
                </a:cubicBezTo>
                <a:cubicBezTo>
                  <a:pt x="1297871" y="33899"/>
                  <a:pt x="1125646" y="48277"/>
                  <a:pt x="1003988" y="27432"/>
                </a:cubicBezTo>
                <a:cubicBezTo>
                  <a:pt x="882330" y="6587"/>
                  <a:pt x="341133" y="60519"/>
                  <a:pt x="0" y="27432"/>
                </a:cubicBezTo>
                <a:cubicBezTo>
                  <a:pt x="-1251" y="16359"/>
                  <a:pt x="1039" y="7572"/>
                  <a:pt x="0" y="0"/>
                </a:cubicBezTo>
                <a:close/>
              </a:path>
              <a:path w="16280892" h="27432" stroke="0" extrusionOk="0">
                <a:moveTo>
                  <a:pt x="0" y="0"/>
                </a:moveTo>
                <a:cubicBezTo>
                  <a:pt x="132094" y="5368"/>
                  <a:pt x="295768" y="171"/>
                  <a:pt x="515562" y="0"/>
                </a:cubicBezTo>
                <a:cubicBezTo>
                  <a:pt x="735356" y="-171"/>
                  <a:pt x="631430" y="3629"/>
                  <a:pt x="705505" y="0"/>
                </a:cubicBezTo>
                <a:cubicBezTo>
                  <a:pt x="779580" y="-3629"/>
                  <a:pt x="1236188" y="21817"/>
                  <a:pt x="1709494" y="0"/>
                </a:cubicBezTo>
                <a:cubicBezTo>
                  <a:pt x="2182800" y="-21817"/>
                  <a:pt x="2009833" y="-8078"/>
                  <a:pt x="2225055" y="0"/>
                </a:cubicBezTo>
                <a:cubicBezTo>
                  <a:pt x="2440277" y="8078"/>
                  <a:pt x="2576987" y="-3690"/>
                  <a:pt x="2740617" y="0"/>
                </a:cubicBezTo>
                <a:cubicBezTo>
                  <a:pt x="2904247" y="3690"/>
                  <a:pt x="3320878" y="-23618"/>
                  <a:pt x="3744605" y="0"/>
                </a:cubicBezTo>
                <a:cubicBezTo>
                  <a:pt x="4168332" y="23618"/>
                  <a:pt x="3960785" y="-13202"/>
                  <a:pt x="4097358" y="0"/>
                </a:cubicBezTo>
                <a:cubicBezTo>
                  <a:pt x="4233931" y="13202"/>
                  <a:pt x="4707387" y="-19923"/>
                  <a:pt x="5101346" y="0"/>
                </a:cubicBezTo>
                <a:cubicBezTo>
                  <a:pt x="5495305" y="19923"/>
                  <a:pt x="5819839" y="-2146"/>
                  <a:pt x="6105334" y="0"/>
                </a:cubicBezTo>
                <a:cubicBezTo>
                  <a:pt x="6390829" y="2146"/>
                  <a:pt x="6451820" y="-10129"/>
                  <a:pt x="6783705" y="0"/>
                </a:cubicBezTo>
                <a:cubicBezTo>
                  <a:pt x="7115590" y="10129"/>
                  <a:pt x="7343272" y="6830"/>
                  <a:pt x="7787693" y="0"/>
                </a:cubicBezTo>
                <a:cubicBezTo>
                  <a:pt x="8232114" y="-6830"/>
                  <a:pt x="8084321" y="-8759"/>
                  <a:pt x="8303255" y="0"/>
                </a:cubicBezTo>
                <a:cubicBezTo>
                  <a:pt x="8522189" y="8759"/>
                  <a:pt x="8642548" y="10676"/>
                  <a:pt x="8818816" y="0"/>
                </a:cubicBezTo>
                <a:cubicBezTo>
                  <a:pt x="8995084" y="-10676"/>
                  <a:pt x="9419823" y="19068"/>
                  <a:pt x="9659996" y="0"/>
                </a:cubicBezTo>
                <a:cubicBezTo>
                  <a:pt x="9900169" y="-19068"/>
                  <a:pt x="9981281" y="-18291"/>
                  <a:pt x="10175557" y="0"/>
                </a:cubicBezTo>
                <a:cubicBezTo>
                  <a:pt x="10369833" y="18291"/>
                  <a:pt x="10761846" y="3543"/>
                  <a:pt x="11179546" y="0"/>
                </a:cubicBezTo>
                <a:cubicBezTo>
                  <a:pt x="11597246" y="-3543"/>
                  <a:pt x="11926388" y="33443"/>
                  <a:pt x="12183534" y="0"/>
                </a:cubicBezTo>
                <a:cubicBezTo>
                  <a:pt x="12440680" y="-33443"/>
                  <a:pt x="12684884" y="13168"/>
                  <a:pt x="12861905" y="0"/>
                </a:cubicBezTo>
                <a:cubicBezTo>
                  <a:pt x="13038926" y="-13168"/>
                  <a:pt x="13216637" y="-5124"/>
                  <a:pt x="13377466" y="0"/>
                </a:cubicBezTo>
                <a:cubicBezTo>
                  <a:pt x="13538295" y="5124"/>
                  <a:pt x="13493173" y="-3867"/>
                  <a:pt x="13567410" y="0"/>
                </a:cubicBezTo>
                <a:cubicBezTo>
                  <a:pt x="13641647" y="3867"/>
                  <a:pt x="13758514" y="-13877"/>
                  <a:pt x="13920163" y="0"/>
                </a:cubicBezTo>
                <a:cubicBezTo>
                  <a:pt x="14081812" y="13877"/>
                  <a:pt x="14124450" y="8909"/>
                  <a:pt x="14272915" y="0"/>
                </a:cubicBezTo>
                <a:cubicBezTo>
                  <a:pt x="14421380" y="-8909"/>
                  <a:pt x="14593413" y="-7184"/>
                  <a:pt x="14788477" y="0"/>
                </a:cubicBezTo>
                <a:cubicBezTo>
                  <a:pt x="14983541" y="7184"/>
                  <a:pt x="15709700" y="-55721"/>
                  <a:pt x="16280892" y="0"/>
                </a:cubicBezTo>
                <a:cubicBezTo>
                  <a:pt x="16282183" y="11478"/>
                  <a:pt x="16282086" y="14228"/>
                  <a:pt x="16280892" y="27432"/>
                </a:cubicBezTo>
                <a:cubicBezTo>
                  <a:pt x="16123730" y="31268"/>
                  <a:pt x="15899890" y="26679"/>
                  <a:pt x="15602522" y="27432"/>
                </a:cubicBezTo>
                <a:cubicBezTo>
                  <a:pt x="15305154" y="28186"/>
                  <a:pt x="15252307" y="20177"/>
                  <a:pt x="14924151" y="27432"/>
                </a:cubicBezTo>
                <a:cubicBezTo>
                  <a:pt x="14595995" y="34687"/>
                  <a:pt x="14662608" y="41537"/>
                  <a:pt x="14571398" y="27432"/>
                </a:cubicBezTo>
                <a:cubicBezTo>
                  <a:pt x="14480188" y="13327"/>
                  <a:pt x="14057344" y="27311"/>
                  <a:pt x="13730219" y="27432"/>
                </a:cubicBezTo>
                <a:cubicBezTo>
                  <a:pt x="13403094" y="27553"/>
                  <a:pt x="13479093" y="22044"/>
                  <a:pt x="13377466" y="27432"/>
                </a:cubicBezTo>
                <a:cubicBezTo>
                  <a:pt x="13275839" y="32820"/>
                  <a:pt x="12951162" y="1863"/>
                  <a:pt x="12536287" y="27432"/>
                </a:cubicBezTo>
                <a:cubicBezTo>
                  <a:pt x="12121412" y="53001"/>
                  <a:pt x="12410210" y="21673"/>
                  <a:pt x="12346343" y="27432"/>
                </a:cubicBezTo>
                <a:cubicBezTo>
                  <a:pt x="12282476" y="33191"/>
                  <a:pt x="11837570" y="67787"/>
                  <a:pt x="11505164" y="27432"/>
                </a:cubicBezTo>
                <a:cubicBezTo>
                  <a:pt x="11172758" y="-12923"/>
                  <a:pt x="11307286" y="21302"/>
                  <a:pt x="11152411" y="27432"/>
                </a:cubicBezTo>
                <a:cubicBezTo>
                  <a:pt x="10997536" y="33562"/>
                  <a:pt x="11042121" y="20479"/>
                  <a:pt x="10962467" y="27432"/>
                </a:cubicBezTo>
                <a:cubicBezTo>
                  <a:pt x="10882813" y="34385"/>
                  <a:pt x="10768155" y="17793"/>
                  <a:pt x="10609715" y="27432"/>
                </a:cubicBezTo>
                <a:cubicBezTo>
                  <a:pt x="10451275" y="37071"/>
                  <a:pt x="9983734" y="10056"/>
                  <a:pt x="9768535" y="27432"/>
                </a:cubicBezTo>
                <a:cubicBezTo>
                  <a:pt x="9553336" y="44808"/>
                  <a:pt x="9512715" y="24391"/>
                  <a:pt x="9415783" y="27432"/>
                </a:cubicBezTo>
                <a:cubicBezTo>
                  <a:pt x="9318851" y="30473"/>
                  <a:pt x="9302863" y="32409"/>
                  <a:pt x="9225839" y="27432"/>
                </a:cubicBezTo>
                <a:cubicBezTo>
                  <a:pt x="9148815" y="22455"/>
                  <a:pt x="9005247" y="27775"/>
                  <a:pt x="8873086" y="27432"/>
                </a:cubicBezTo>
                <a:cubicBezTo>
                  <a:pt x="8740925" y="27089"/>
                  <a:pt x="8597862" y="44957"/>
                  <a:pt x="8357525" y="27432"/>
                </a:cubicBezTo>
                <a:cubicBezTo>
                  <a:pt x="8117188" y="9907"/>
                  <a:pt x="7830326" y="336"/>
                  <a:pt x="7679154" y="27432"/>
                </a:cubicBezTo>
                <a:cubicBezTo>
                  <a:pt x="7527982" y="54528"/>
                  <a:pt x="7487877" y="41910"/>
                  <a:pt x="7326401" y="27432"/>
                </a:cubicBezTo>
                <a:cubicBezTo>
                  <a:pt x="7164925" y="12954"/>
                  <a:pt x="6715807" y="57076"/>
                  <a:pt x="6322413" y="27432"/>
                </a:cubicBezTo>
                <a:cubicBezTo>
                  <a:pt x="5929019" y="-2212"/>
                  <a:pt x="5917783" y="-2491"/>
                  <a:pt x="5644043" y="27432"/>
                </a:cubicBezTo>
                <a:cubicBezTo>
                  <a:pt x="5370303" y="57355"/>
                  <a:pt x="5045383" y="23003"/>
                  <a:pt x="4640054" y="27432"/>
                </a:cubicBezTo>
                <a:cubicBezTo>
                  <a:pt x="4234725" y="31861"/>
                  <a:pt x="4205736" y="15581"/>
                  <a:pt x="3798875" y="27432"/>
                </a:cubicBezTo>
                <a:cubicBezTo>
                  <a:pt x="3392014" y="39283"/>
                  <a:pt x="3451278" y="26782"/>
                  <a:pt x="3283313" y="27432"/>
                </a:cubicBezTo>
                <a:cubicBezTo>
                  <a:pt x="3115348" y="28082"/>
                  <a:pt x="2773067" y="64616"/>
                  <a:pt x="2442134" y="27432"/>
                </a:cubicBezTo>
                <a:cubicBezTo>
                  <a:pt x="2111201" y="-9752"/>
                  <a:pt x="2244120" y="15839"/>
                  <a:pt x="2089381" y="27432"/>
                </a:cubicBezTo>
                <a:cubicBezTo>
                  <a:pt x="1934642" y="39025"/>
                  <a:pt x="1619221" y="41603"/>
                  <a:pt x="1411011" y="27432"/>
                </a:cubicBezTo>
                <a:cubicBezTo>
                  <a:pt x="1202801" y="13262"/>
                  <a:pt x="1262505" y="27975"/>
                  <a:pt x="1221067" y="27432"/>
                </a:cubicBezTo>
                <a:cubicBezTo>
                  <a:pt x="1179629" y="26889"/>
                  <a:pt x="395550" y="-2351"/>
                  <a:pt x="0" y="27432"/>
                </a:cubicBezTo>
                <a:cubicBezTo>
                  <a:pt x="-1057" y="18241"/>
                  <a:pt x="670" y="12133"/>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6"/>
          <p:cNvSpPr txBox="1"/>
          <p:nvPr/>
        </p:nvSpPr>
        <p:spPr>
          <a:xfrm>
            <a:off x="1257300" y="2894076"/>
            <a:ext cx="15773400" cy="6377940"/>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endParaRPr lang="en-US" sz="3300"/>
          </a:p>
          <a:p>
            <a:pPr indent="-228600">
              <a:lnSpc>
                <a:spcPct val="90000"/>
              </a:lnSpc>
              <a:spcAft>
                <a:spcPts val="600"/>
              </a:spcAft>
              <a:buFont typeface="Arial" panose="020B0604020202020204" pitchFamily="34" charset="0"/>
              <a:buChar char="•"/>
            </a:pPr>
            <a:r>
              <a:rPr lang="en-US" sz="3300"/>
              <a:t>“Jeff was given a detention for walking out of the classroom at school. His teacher said he has to stay in class until the lesson ends no matter what. After his detention, Jeff didn’t walk out of the classroom again. But one day, the class was very loud and he had a HUGE meltdown, where he trashed the entire classroom. Jeff was then excluded from the school for his bad behaviour.”</a:t>
            </a:r>
          </a:p>
          <a:p>
            <a:pPr indent="-228600">
              <a:lnSpc>
                <a:spcPct val="90000"/>
              </a:lnSpc>
              <a:spcAft>
                <a:spcPts val="600"/>
              </a:spcAft>
              <a:buFont typeface="Arial" panose="020B0604020202020204" pitchFamily="34" charset="0"/>
              <a:buChar char="•"/>
            </a:pPr>
            <a:endParaRPr lang="en-US" sz="3300"/>
          </a:p>
          <a:p>
            <a:pPr indent="-228600">
              <a:lnSpc>
                <a:spcPct val="90000"/>
              </a:lnSpc>
              <a:spcAft>
                <a:spcPts val="600"/>
              </a:spcAft>
              <a:buFont typeface="Arial" panose="020B0604020202020204" pitchFamily="34" charset="0"/>
              <a:buChar char="•"/>
            </a:pPr>
            <a:endParaRPr lang="en-US" sz="33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2D45EE4-C4F0-4F72-B1C6-39F596D138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8C459BAD-4279-4A9D-B0C5-662C5F5ED2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4805195" y="-3090692"/>
            <a:ext cx="8473505" cy="15977507"/>
          </a:xfrm>
          <a:custGeom>
            <a:avLst/>
            <a:gdLst>
              <a:gd name="connsiteX0" fmla="*/ 0 w 8473505"/>
              <a:gd name="connsiteY0" fmla="*/ 7988754 h 15977507"/>
              <a:gd name="connsiteX1" fmla="*/ 4236753 w 8473505"/>
              <a:gd name="connsiteY1" fmla="*/ 0 h 15977507"/>
              <a:gd name="connsiteX2" fmla="*/ 8473506 w 8473505"/>
              <a:gd name="connsiteY2" fmla="*/ 7988754 h 15977507"/>
              <a:gd name="connsiteX3" fmla="*/ 4236753 w 8473505"/>
              <a:gd name="connsiteY3" fmla="*/ 15977508 h 15977507"/>
              <a:gd name="connsiteX4" fmla="*/ 0 w 8473505"/>
              <a:gd name="connsiteY4" fmla="*/ 7988754 h 159775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73505" h="15977507" fill="none" extrusionOk="0">
                <a:moveTo>
                  <a:pt x="0" y="7988754"/>
                </a:moveTo>
                <a:cubicBezTo>
                  <a:pt x="58510" y="3556665"/>
                  <a:pt x="2220695" y="-97750"/>
                  <a:pt x="4236753" y="0"/>
                </a:cubicBezTo>
                <a:cubicBezTo>
                  <a:pt x="6661077" y="-11411"/>
                  <a:pt x="7895139" y="3445346"/>
                  <a:pt x="8473506" y="7988754"/>
                </a:cubicBezTo>
                <a:cubicBezTo>
                  <a:pt x="8041833" y="12474148"/>
                  <a:pt x="6528475" y="16095148"/>
                  <a:pt x="4236753" y="15977508"/>
                </a:cubicBezTo>
                <a:cubicBezTo>
                  <a:pt x="2027548" y="16152654"/>
                  <a:pt x="503447" y="12934141"/>
                  <a:pt x="0" y="7988754"/>
                </a:cubicBezTo>
                <a:close/>
              </a:path>
              <a:path w="8473505" h="15977507" stroke="0" extrusionOk="0">
                <a:moveTo>
                  <a:pt x="0" y="7988754"/>
                </a:moveTo>
                <a:cubicBezTo>
                  <a:pt x="-62718" y="3516276"/>
                  <a:pt x="1921989" y="48404"/>
                  <a:pt x="4236753" y="0"/>
                </a:cubicBezTo>
                <a:cubicBezTo>
                  <a:pt x="6361272" y="-153661"/>
                  <a:pt x="8571876" y="4262900"/>
                  <a:pt x="8473506" y="7988754"/>
                </a:cubicBezTo>
                <a:cubicBezTo>
                  <a:pt x="8041402" y="12443994"/>
                  <a:pt x="6261237" y="15946858"/>
                  <a:pt x="4236753" y="15977508"/>
                </a:cubicBezTo>
                <a:cubicBezTo>
                  <a:pt x="1646625" y="15378764"/>
                  <a:pt x="-624543" y="12386978"/>
                  <a:pt x="0" y="7988754"/>
                </a:cubicBezTo>
                <a:close/>
              </a:path>
            </a:pathLst>
          </a:custGeom>
          <a:solidFill>
            <a:schemeClr val="accent2"/>
          </a:solidFill>
          <a:ln w="57150">
            <a:solidFill>
              <a:schemeClr val="accent2"/>
            </a:solidFill>
            <a:extLst>
              <a:ext uri="{C807C97D-BFC1-408E-A445-0C87EB9F89A2}">
                <ask:lineSketchStyleProps xmlns:ask="http://schemas.microsoft.com/office/drawing/2018/sketchyshapes" sd="63743190">
                  <a:prstGeom prst="ellipse">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6"/>
          <p:cNvSpPr txBox="1"/>
          <p:nvPr/>
        </p:nvSpPr>
        <p:spPr>
          <a:xfrm>
            <a:off x="3099816" y="2866644"/>
            <a:ext cx="12083796" cy="3114976"/>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6900" b="1" kern="1200">
                <a:solidFill>
                  <a:srgbClr val="FFFFFF"/>
                </a:solidFill>
                <a:latin typeface="+mj-lt"/>
                <a:ea typeface="+mj-ea"/>
                <a:cs typeface="+mj-cs"/>
              </a:rPr>
              <a:t>ACTIVITY – What could we have done differently and how could we have helped Jeff better?</a:t>
            </a:r>
            <a:endParaRPr lang="en-US" sz="6900" kern="1200">
              <a:solidFill>
                <a:srgbClr val="FFFFFF"/>
              </a:solidFill>
              <a:latin typeface="+mj-lt"/>
              <a:ea typeface="+mj-ea"/>
              <a:cs typeface="+mj-cs"/>
            </a:endParaRPr>
          </a:p>
          <a:p>
            <a:pPr algn="ctr">
              <a:lnSpc>
                <a:spcPct val="90000"/>
              </a:lnSpc>
              <a:spcBef>
                <a:spcPct val="0"/>
              </a:spcBef>
              <a:spcAft>
                <a:spcPts val="600"/>
              </a:spcAft>
            </a:pPr>
            <a:endParaRPr lang="en-US" sz="6900" kern="1200">
              <a:solidFill>
                <a:srgbClr val="FFFFFF"/>
              </a:solidFill>
              <a:latin typeface="+mj-lt"/>
              <a:ea typeface="+mj-ea"/>
              <a:cs typeface="+mj-cs"/>
            </a:endParaRPr>
          </a:p>
        </p:txBody>
      </p:sp>
      <p:sp>
        <p:nvSpPr>
          <p:cNvPr id="2" name="TextBox 1">
            <a:extLst>
              <a:ext uri="{FF2B5EF4-FFF2-40B4-BE49-F238E27FC236}">
                <a16:creationId xmlns:a16="http://schemas.microsoft.com/office/drawing/2014/main" id="{4392CEAD-331E-9AF4-3AC1-D0298C32C22F}"/>
              </a:ext>
            </a:extLst>
          </p:cNvPr>
          <p:cNvSpPr txBox="1"/>
          <p:nvPr/>
        </p:nvSpPr>
        <p:spPr>
          <a:xfrm>
            <a:off x="4571584" y="5137878"/>
            <a:ext cx="8599932" cy="1399032"/>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gn="ctr">
              <a:lnSpc>
                <a:spcPct val="90000"/>
              </a:lnSpc>
              <a:spcBef>
                <a:spcPts val="1000"/>
              </a:spcBef>
            </a:pPr>
            <a:r>
              <a:rPr lang="en-US" sz="2400" kern="1200">
                <a:solidFill>
                  <a:srgbClr val="FFFFFF"/>
                </a:solidFill>
                <a:latin typeface="+mn-lt"/>
                <a:ea typeface="+mn-ea"/>
                <a:cs typeface="+mn-cs"/>
              </a:rPr>
              <a:t>Allowing Jeff to walk out when needed as a way to prevent further distress – exit pass? </a:t>
            </a:r>
          </a:p>
        </p:txBody>
      </p:sp>
      <p:sp>
        <p:nvSpPr>
          <p:cNvPr id="15" name="sketch line">
            <a:extLst>
              <a:ext uri="{FF2B5EF4-FFF2-40B4-BE49-F238E27FC236}">
                <a16:creationId xmlns:a16="http://schemas.microsoft.com/office/drawing/2014/main" id="{0953BC39-9D68-40BE-BF3C-5C4EB782AF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1309" y="6260247"/>
            <a:ext cx="6365383" cy="27432"/>
          </a:xfrm>
          <a:custGeom>
            <a:avLst/>
            <a:gdLst>
              <a:gd name="connsiteX0" fmla="*/ 0 w 6365383"/>
              <a:gd name="connsiteY0" fmla="*/ 0 h 27432"/>
              <a:gd name="connsiteX1" fmla="*/ 636538 w 6365383"/>
              <a:gd name="connsiteY1" fmla="*/ 0 h 27432"/>
              <a:gd name="connsiteX2" fmla="*/ 1273077 w 6365383"/>
              <a:gd name="connsiteY2" fmla="*/ 0 h 27432"/>
              <a:gd name="connsiteX3" fmla="*/ 1909615 w 6365383"/>
              <a:gd name="connsiteY3" fmla="*/ 0 h 27432"/>
              <a:gd name="connsiteX4" fmla="*/ 2673461 w 6365383"/>
              <a:gd name="connsiteY4" fmla="*/ 0 h 27432"/>
              <a:gd name="connsiteX5" fmla="*/ 3373653 w 6365383"/>
              <a:gd name="connsiteY5" fmla="*/ 0 h 27432"/>
              <a:gd name="connsiteX6" fmla="*/ 3819230 w 6365383"/>
              <a:gd name="connsiteY6" fmla="*/ 0 h 27432"/>
              <a:gd name="connsiteX7" fmla="*/ 4392114 w 6365383"/>
              <a:gd name="connsiteY7" fmla="*/ 0 h 27432"/>
              <a:gd name="connsiteX8" fmla="*/ 5155960 w 6365383"/>
              <a:gd name="connsiteY8" fmla="*/ 0 h 27432"/>
              <a:gd name="connsiteX9" fmla="*/ 5792499 w 6365383"/>
              <a:gd name="connsiteY9" fmla="*/ 0 h 27432"/>
              <a:gd name="connsiteX10" fmla="*/ 6365383 w 6365383"/>
              <a:gd name="connsiteY10" fmla="*/ 0 h 27432"/>
              <a:gd name="connsiteX11" fmla="*/ 6365383 w 6365383"/>
              <a:gd name="connsiteY11" fmla="*/ 27432 h 27432"/>
              <a:gd name="connsiteX12" fmla="*/ 5856152 w 6365383"/>
              <a:gd name="connsiteY12" fmla="*/ 27432 h 27432"/>
              <a:gd name="connsiteX13" fmla="*/ 5092306 w 6365383"/>
              <a:gd name="connsiteY13" fmla="*/ 27432 h 27432"/>
              <a:gd name="connsiteX14" fmla="*/ 4583076 w 6365383"/>
              <a:gd name="connsiteY14" fmla="*/ 27432 h 27432"/>
              <a:gd name="connsiteX15" fmla="*/ 4137499 w 6365383"/>
              <a:gd name="connsiteY15" fmla="*/ 27432 h 27432"/>
              <a:gd name="connsiteX16" fmla="*/ 3691922 w 6365383"/>
              <a:gd name="connsiteY16" fmla="*/ 27432 h 27432"/>
              <a:gd name="connsiteX17" fmla="*/ 2991730 w 6365383"/>
              <a:gd name="connsiteY17" fmla="*/ 27432 h 27432"/>
              <a:gd name="connsiteX18" fmla="*/ 2546153 w 6365383"/>
              <a:gd name="connsiteY18" fmla="*/ 27432 h 27432"/>
              <a:gd name="connsiteX19" fmla="*/ 1909615 w 6365383"/>
              <a:gd name="connsiteY19" fmla="*/ 27432 h 27432"/>
              <a:gd name="connsiteX20" fmla="*/ 1400384 w 6365383"/>
              <a:gd name="connsiteY20" fmla="*/ 27432 h 27432"/>
              <a:gd name="connsiteX21" fmla="*/ 763846 w 6365383"/>
              <a:gd name="connsiteY21" fmla="*/ 27432 h 27432"/>
              <a:gd name="connsiteX22" fmla="*/ 0 w 6365383"/>
              <a:gd name="connsiteY22" fmla="*/ 27432 h 27432"/>
              <a:gd name="connsiteX23" fmla="*/ 0 w 6365383"/>
              <a:gd name="connsiteY23"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65383" h="27432" fill="none" extrusionOk="0">
                <a:moveTo>
                  <a:pt x="0" y="0"/>
                </a:moveTo>
                <a:cubicBezTo>
                  <a:pt x="305169" y="21509"/>
                  <a:pt x="334704" y="-24261"/>
                  <a:pt x="636538" y="0"/>
                </a:cubicBezTo>
                <a:cubicBezTo>
                  <a:pt x="938372" y="24261"/>
                  <a:pt x="1068606" y="2269"/>
                  <a:pt x="1273077" y="0"/>
                </a:cubicBezTo>
                <a:cubicBezTo>
                  <a:pt x="1477548" y="-2269"/>
                  <a:pt x="1738189" y="6272"/>
                  <a:pt x="1909615" y="0"/>
                </a:cubicBezTo>
                <a:cubicBezTo>
                  <a:pt x="2081041" y="-6272"/>
                  <a:pt x="2377015" y="16623"/>
                  <a:pt x="2673461" y="0"/>
                </a:cubicBezTo>
                <a:cubicBezTo>
                  <a:pt x="2969907" y="-16623"/>
                  <a:pt x="3126114" y="13194"/>
                  <a:pt x="3373653" y="0"/>
                </a:cubicBezTo>
                <a:cubicBezTo>
                  <a:pt x="3621192" y="-13194"/>
                  <a:pt x="3704499" y="9486"/>
                  <a:pt x="3819230" y="0"/>
                </a:cubicBezTo>
                <a:cubicBezTo>
                  <a:pt x="3933961" y="-9486"/>
                  <a:pt x="4142691" y="-8221"/>
                  <a:pt x="4392114" y="0"/>
                </a:cubicBezTo>
                <a:cubicBezTo>
                  <a:pt x="4641537" y="8221"/>
                  <a:pt x="4974506" y="12257"/>
                  <a:pt x="5155960" y="0"/>
                </a:cubicBezTo>
                <a:cubicBezTo>
                  <a:pt x="5337414" y="-12257"/>
                  <a:pt x="5585731" y="-22537"/>
                  <a:pt x="5792499" y="0"/>
                </a:cubicBezTo>
                <a:cubicBezTo>
                  <a:pt x="5999267" y="22537"/>
                  <a:pt x="6164726" y="7303"/>
                  <a:pt x="6365383" y="0"/>
                </a:cubicBezTo>
                <a:cubicBezTo>
                  <a:pt x="6365125" y="7487"/>
                  <a:pt x="6364462" y="19984"/>
                  <a:pt x="6365383" y="27432"/>
                </a:cubicBezTo>
                <a:cubicBezTo>
                  <a:pt x="6132222" y="28304"/>
                  <a:pt x="6011986" y="2071"/>
                  <a:pt x="5856152" y="27432"/>
                </a:cubicBezTo>
                <a:cubicBezTo>
                  <a:pt x="5700318" y="52793"/>
                  <a:pt x="5410732" y="5357"/>
                  <a:pt x="5092306" y="27432"/>
                </a:cubicBezTo>
                <a:cubicBezTo>
                  <a:pt x="4773880" y="49507"/>
                  <a:pt x="4705351" y="6645"/>
                  <a:pt x="4583076" y="27432"/>
                </a:cubicBezTo>
                <a:cubicBezTo>
                  <a:pt x="4460801" y="48220"/>
                  <a:pt x="4239915" y="42209"/>
                  <a:pt x="4137499" y="27432"/>
                </a:cubicBezTo>
                <a:cubicBezTo>
                  <a:pt x="4035083" y="12655"/>
                  <a:pt x="3883665" y="32012"/>
                  <a:pt x="3691922" y="27432"/>
                </a:cubicBezTo>
                <a:cubicBezTo>
                  <a:pt x="3500179" y="22852"/>
                  <a:pt x="3265830" y="-126"/>
                  <a:pt x="2991730" y="27432"/>
                </a:cubicBezTo>
                <a:cubicBezTo>
                  <a:pt x="2717630" y="54990"/>
                  <a:pt x="2757122" y="34407"/>
                  <a:pt x="2546153" y="27432"/>
                </a:cubicBezTo>
                <a:cubicBezTo>
                  <a:pt x="2335184" y="20457"/>
                  <a:pt x="2107331" y="58889"/>
                  <a:pt x="1909615" y="27432"/>
                </a:cubicBezTo>
                <a:cubicBezTo>
                  <a:pt x="1711899" y="-4025"/>
                  <a:pt x="1634641" y="48316"/>
                  <a:pt x="1400384" y="27432"/>
                </a:cubicBezTo>
                <a:cubicBezTo>
                  <a:pt x="1166127" y="6548"/>
                  <a:pt x="1068288" y="15776"/>
                  <a:pt x="763846" y="27432"/>
                </a:cubicBezTo>
                <a:cubicBezTo>
                  <a:pt x="459404" y="39088"/>
                  <a:pt x="170017" y="14515"/>
                  <a:pt x="0" y="27432"/>
                </a:cubicBezTo>
                <a:cubicBezTo>
                  <a:pt x="-14" y="18173"/>
                  <a:pt x="-517" y="8990"/>
                  <a:pt x="0" y="0"/>
                </a:cubicBezTo>
                <a:close/>
              </a:path>
              <a:path w="6365383" h="27432" stroke="0" extrusionOk="0">
                <a:moveTo>
                  <a:pt x="0" y="0"/>
                </a:moveTo>
                <a:cubicBezTo>
                  <a:pt x="114610" y="-2215"/>
                  <a:pt x="340315" y="12554"/>
                  <a:pt x="572884" y="0"/>
                </a:cubicBezTo>
                <a:cubicBezTo>
                  <a:pt x="805453" y="-12554"/>
                  <a:pt x="832891" y="-10424"/>
                  <a:pt x="1018461" y="0"/>
                </a:cubicBezTo>
                <a:cubicBezTo>
                  <a:pt x="1204031" y="10424"/>
                  <a:pt x="1590875" y="8682"/>
                  <a:pt x="1782307" y="0"/>
                </a:cubicBezTo>
                <a:cubicBezTo>
                  <a:pt x="1973739" y="-8682"/>
                  <a:pt x="2150876" y="5508"/>
                  <a:pt x="2355192" y="0"/>
                </a:cubicBezTo>
                <a:cubicBezTo>
                  <a:pt x="2559508" y="-5508"/>
                  <a:pt x="2790194" y="26965"/>
                  <a:pt x="2928076" y="0"/>
                </a:cubicBezTo>
                <a:cubicBezTo>
                  <a:pt x="3065958" y="-26965"/>
                  <a:pt x="3321537" y="819"/>
                  <a:pt x="3691922" y="0"/>
                </a:cubicBezTo>
                <a:cubicBezTo>
                  <a:pt x="4062307" y="-819"/>
                  <a:pt x="4072238" y="-15327"/>
                  <a:pt x="4201153" y="0"/>
                </a:cubicBezTo>
                <a:cubicBezTo>
                  <a:pt x="4330068" y="15327"/>
                  <a:pt x="4772079" y="-35646"/>
                  <a:pt x="4964999" y="0"/>
                </a:cubicBezTo>
                <a:cubicBezTo>
                  <a:pt x="5157919" y="35646"/>
                  <a:pt x="5543915" y="6802"/>
                  <a:pt x="5728845" y="0"/>
                </a:cubicBezTo>
                <a:cubicBezTo>
                  <a:pt x="5913775" y="-6802"/>
                  <a:pt x="6142952" y="-21408"/>
                  <a:pt x="6365383" y="0"/>
                </a:cubicBezTo>
                <a:cubicBezTo>
                  <a:pt x="6364552" y="6329"/>
                  <a:pt x="6365787" y="16858"/>
                  <a:pt x="6365383" y="27432"/>
                </a:cubicBezTo>
                <a:cubicBezTo>
                  <a:pt x="6176931" y="320"/>
                  <a:pt x="5998736" y="11244"/>
                  <a:pt x="5665191" y="27432"/>
                </a:cubicBezTo>
                <a:cubicBezTo>
                  <a:pt x="5331646" y="43620"/>
                  <a:pt x="5198011" y="28615"/>
                  <a:pt x="4901345" y="27432"/>
                </a:cubicBezTo>
                <a:cubicBezTo>
                  <a:pt x="4604679" y="26249"/>
                  <a:pt x="4422931" y="40617"/>
                  <a:pt x="4137499" y="27432"/>
                </a:cubicBezTo>
                <a:cubicBezTo>
                  <a:pt x="3852067" y="14247"/>
                  <a:pt x="3861939" y="26581"/>
                  <a:pt x="3628268" y="27432"/>
                </a:cubicBezTo>
                <a:cubicBezTo>
                  <a:pt x="3394597" y="28283"/>
                  <a:pt x="3171361" y="44132"/>
                  <a:pt x="2991730" y="27432"/>
                </a:cubicBezTo>
                <a:cubicBezTo>
                  <a:pt x="2812099" y="10732"/>
                  <a:pt x="2469344" y="24737"/>
                  <a:pt x="2227884" y="27432"/>
                </a:cubicBezTo>
                <a:cubicBezTo>
                  <a:pt x="1986424" y="30127"/>
                  <a:pt x="1748067" y="6359"/>
                  <a:pt x="1591346" y="27432"/>
                </a:cubicBezTo>
                <a:cubicBezTo>
                  <a:pt x="1434625" y="48505"/>
                  <a:pt x="1307456" y="39663"/>
                  <a:pt x="1145769" y="27432"/>
                </a:cubicBezTo>
                <a:cubicBezTo>
                  <a:pt x="984082" y="15201"/>
                  <a:pt x="800279" y="41647"/>
                  <a:pt x="636538" y="27432"/>
                </a:cubicBezTo>
                <a:cubicBezTo>
                  <a:pt x="472797" y="13217"/>
                  <a:pt x="160022" y="2213"/>
                  <a:pt x="0" y="27432"/>
                </a:cubicBezTo>
                <a:cubicBezTo>
                  <a:pt x="-177" y="19307"/>
                  <a:pt x="-1145" y="9170"/>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588778F-1D4E-6009-CC80-BBEB0CF48996}"/>
              </a:ext>
            </a:extLst>
          </p:cNvPr>
          <p:cNvSpPr txBox="1"/>
          <p:nvPr/>
        </p:nvSpPr>
        <p:spPr>
          <a:xfrm>
            <a:off x="2853267" y="6548967"/>
            <a:ext cx="13263033"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sz="2400" dirty="0">
                <a:solidFill>
                  <a:srgbClr val="FFFFFF"/>
                </a:solidFill>
              </a:rPr>
              <a:t>Identifying the reason why Jeff was walking out and working together to create an alternative way of reducing overwhelm, without him leaving the classroom. </a:t>
            </a:r>
            <a:endParaRPr lang="en-US" sz="2400">
              <a:solidFill>
                <a:srgbClr val="FFFF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6"/>
          <p:cNvSpPr txBox="1"/>
          <p:nvPr/>
        </p:nvSpPr>
        <p:spPr>
          <a:xfrm>
            <a:off x="1257300" y="547687"/>
            <a:ext cx="15773400" cy="1988345"/>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8100" kern="1200">
                <a:solidFill>
                  <a:schemeClr val="tx1"/>
                </a:solidFill>
                <a:latin typeface="+mj-lt"/>
                <a:ea typeface="+mj-ea"/>
                <a:cs typeface="+mj-cs"/>
              </a:rPr>
              <a:t>The Impact</a:t>
            </a:r>
          </a:p>
        </p:txBody>
      </p:sp>
      <p:sp>
        <p:nvSpPr>
          <p:cNvPr id="14"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3554" y="2516059"/>
            <a:ext cx="16280892" cy="27432"/>
          </a:xfrm>
          <a:custGeom>
            <a:avLst/>
            <a:gdLst>
              <a:gd name="connsiteX0" fmla="*/ 0 w 16280892"/>
              <a:gd name="connsiteY0" fmla="*/ 0 h 27432"/>
              <a:gd name="connsiteX1" fmla="*/ 841179 w 16280892"/>
              <a:gd name="connsiteY1" fmla="*/ 0 h 27432"/>
              <a:gd name="connsiteX2" fmla="*/ 1682359 w 16280892"/>
              <a:gd name="connsiteY2" fmla="*/ 0 h 27432"/>
              <a:gd name="connsiteX3" fmla="*/ 2360729 w 16280892"/>
              <a:gd name="connsiteY3" fmla="*/ 0 h 27432"/>
              <a:gd name="connsiteX4" fmla="*/ 3039100 w 16280892"/>
              <a:gd name="connsiteY4" fmla="*/ 0 h 27432"/>
              <a:gd name="connsiteX5" fmla="*/ 3717470 w 16280892"/>
              <a:gd name="connsiteY5" fmla="*/ 0 h 27432"/>
              <a:gd name="connsiteX6" fmla="*/ 3907414 w 16280892"/>
              <a:gd name="connsiteY6" fmla="*/ 0 h 27432"/>
              <a:gd name="connsiteX7" fmla="*/ 4748593 w 16280892"/>
              <a:gd name="connsiteY7" fmla="*/ 0 h 27432"/>
              <a:gd name="connsiteX8" fmla="*/ 4938537 w 16280892"/>
              <a:gd name="connsiteY8" fmla="*/ 0 h 27432"/>
              <a:gd name="connsiteX9" fmla="*/ 5616908 w 16280892"/>
              <a:gd name="connsiteY9" fmla="*/ 0 h 27432"/>
              <a:gd name="connsiteX10" fmla="*/ 6620896 w 16280892"/>
              <a:gd name="connsiteY10" fmla="*/ 0 h 27432"/>
              <a:gd name="connsiteX11" fmla="*/ 7624884 w 16280892"/>
              <a:gd name="connsiteY11" fmla="*/ 0 h 27432"/>
              <a:gd name="connsiteX12" fmla="*/ 8466064 w 16280892"/>
              <a:gd name="connsiteY12" fmla="*/ 0 h 27432"/>
              <a:gd name="connsiteX13" fmla="*/ 8981625 w 16280892"/>
              <a:gd name="connsiteY13" fmla="*/ 0 h 27432"/>
              <a:gd name="connsiteX14" fmla="*/ 9171569 w 16280892"/>
              <a:gd name="connsiteY14" fmla="*/ 0 h 27432"/>
              <a:gd name="connsiteX15" fmla="*/ 9687131 w 16280892"/>
              <a:gd name="connsiteY15" fmla="*/ 0 h 27432"/>
              <a:gd name="connsiteX16" fmla="*/ 10528310 w 16280892"/>
              <a:gd name="connsiteY16" fmla="*/ 0 h 27432"/>
              <a:gd name="connsiteX17" fmla="*/ 11532298 w 16280892"/>
              <a:gd name="connsiteY17" fmla="*/ 0 h 27432"/>
              <a:gd name="connsiteX18" fmla="*/ 11722242 w 16280892"/>
              <a:gd name="connsiteY18" fmla="*/ 0 h 27432"/>
              <a:gd name="connsiteX19" fmla="*/ 11912186 w 16280892"/>
              <a:gd name="connsiteY19" fmla="*/ 0 h 27432"/>
              <a:gd name="connsiteX20" fmla="*/ 12916174 w 16280892"/>
              <a:gd name="connsiteY20" fmla="*/ 0 h 27432"/>
              <a:gd name="connsiteX21" fmla="*/ 13106118 w 16280892"/>
              <a:gd name="connsiteY21" fmla="*/ 0 h 27432"/>
              <a:gd name="connsiteX22" fmla="*/ 13784489 w 16280892"/>
              <a:gd name="connsiteY22" fmla="*/ 0 h 27432"/>
              <a:gd name="connsiteX23" fmla="*/ 14137241 w 16280892"/>
              <a:gd name="connsiteY23" fmla="*/ 0 h 27432"/>
              <a:gd name="connsiteX24" fmla="*/ 14489994 w 16280892"/>
              <a:gd name="connsiteY24" fmla="*/ 0 h 27432"/>
              <a:gd name="connsiteX25" fmla="*/ 14842747 w 16280892"/>
              <a:gd name="connsiteY25" fmla="*/ 0 h 27432"/>
              <a:gd name="connsiteX26" fmla="*/ 15195499 w 16280892"/>
              <a:gd name="connsiteY26" fmla="*/ 0 h 27432"/>
              <a:gd name="connsiteX27" fmla="*/ 16280892 w 16280892"/>
              <a:gd name="connsiteY27" fmla="*/ 0 h 27432"/>
              <a:gd name="connsiteX28" fmla="*/ 16280892 w 16280892"/>
              <a:gd name="connsiteY28" fmla="*/ 27432 h 27432"/>
              <a:gd name="connsiteX29" fmla="*/ 15765330 w 16280892"/>
              <a:gd name="connsiteY29" fmla="*/ 27432 h 27432"/>
              <a:gd name="connsiteX30" fmla="*/ 15412578 w 16280892"/>
              <a:gd name="connsiteY30" fmla="*/ 27432 h 27432"/>
              <a:gd name="connsiteX31" fmla="*/ 14571398 w 16280892"/>
              <a:gd name="connsiteY31" fmla="*/ 27432 h 27432"/>
              <a:gd name="connsiteX32" fmla="*/ 13567410 w 16280892"/>
              <a:gd name="connsiteY32" fmla="*/ 27432 h 27432"/>
              <a:gd name="connsiteX33" fmla="*/ 13051848 w 16280892"/>
              <a:gd name="connsiteY33" fmla="*/ 27432 h 27432"/>
              <a:gd name="connsiteX34" fmla="*/ 12047860 w 16280892"/>
              <a:gd name="connsiteY34" fmla="*/ 27432 h 27432"/>
              <a:gd name="connsiteX35" fmla="*/ 11369490 w 16280892"/>
              <a:gd name="connsiteY35" fmla="*/ 27432 h 27432"/>
              <a:gd name="connsiteX36" fmla="*/ 10365501 w 16280892"/>
              <a:gd name="connsiteY36" fmla="*/ 27432 h 27432"/>
              <a:gd name="connsiteX37" fmla="*/ 9361513 w 16280892"/>
              <a:gd name="connsiteY37" fmla="*/ 27432 h 27432"/>
              <a:gd name="connsiteX38" fmla="*/ 9008760 w 16280892"/>
              <a:gd name="connsiteY38" fmla="*/ 27432 h 27432"/>
              <a:gd name="connsiteX39" fmla="*/ 8493199 w 16280892"/>
              <a:gd name="connsiteY39" fmla="*/ 27432 h 27432"/>
              <a:gd name="connsiteX40" fmla="*/ 7814828 w 16280892"/>
              <a:gd name="connsiteY40" fmla="*/ 27432 h 27432"/>
              <a:gd name="connsiteX41" fmla="*/ 7136458 w 16280892"/>
              <a:gd name="connsiteY41" fmla="*/ 27432 h 27432"/>
              <a:gd name="connsiteX42" fmla="*/ 6295278 w 16280892"/>
              <a:gd name="connsiteY42" fmla="*/ 27432 h 27432"/>
              <a:gd name="connsiteX43" fmla="*/ 5942526 w 16280892"/>
              <a:gd name="connsiteY43" fmla="*/ 27432 h 27432"/>
              <a:gd name="connsiteX44" fmla="*/ 5589773 w 16280892"/>
              <a:gd name="connsiteY44" fmla="*/ 27432 h 27432"/>
              <a:gd name="connsiteX45" fmla="*/ 4585785 w 16280892"/>
              <a:gd name="connsiteY45" fmla="*/ 27432 h 27432"/>
              <a:gd name="connsiteX46" fmla="*/ 3581796 w 16280892"/>
              <a:gd name="connsiteY46" fmla="*/ 27432 h 27432"/>
              <a:gd name="connsiteX47" fmla="*/ 2903426 w 16280892"/>
              <a:gd name="connsiteY47" fmla="*/ 27432 h 27432"/>
              <a:gd name="connsiteX48" fmla="*/ 2713482 w 16280892"/>
              <a:gd name="connsiteY48" fmla="*/ 27432 h 27432"/>
              <a:gd name="connsiteX49" fmla="*/ 2523538 w 16280892"/>
              <a:gd name="connsiteY49" fmla="*/ 27432 h 27432"/>
              <a:gd name="connsiteX50" fmla="*/ 1519550 w 16280892"/>
              <a:gd name="connsiteY50" fmla="*/ 27432 h 27432"/>
              <a:gd name="connsiteX51" fmla="*/ 1003988 w 16280892"/>
              <a:gd name="connsiteY51" fmla="*/ 27432 h 27432"/>
              <a:gd name="connsiteX52" fmla="*/ 0 w 16280892"/>
              <a:gd name="connsiteY52" fmla="*/ 27432 h 27432"/>
              <a:gd name="connsiteX53" fmla="*/ 0 w 16280892"/>
              <a:gd name="connsiteY53"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6280892" h="27432" fill="none" extrusionOk="0">
                <a:moveTo>
                  <a:pt x="0" y="0"/>
                </a:moveTo>
                <a:cubicBezTo>
                  <a:pt x="409643" y="37718"/>
                  <a:pt x="500439" y="-36667"/>
                  <a:pt x="841179" y="0"/>
                </a:cubicBezTo>
                <a:cubicBezTo>
                  <a:pt x="1181919" y="36667"/>
                  <a:pt x="1512729" y="-20894"/>
                  <a:pt x="1682359" y="0"/>
                </a:cubicBezTo>
                <a:cubicBezTo>
                  <a:pt x="1851989" y="20894"/>
                  <a:pt x="2107821" y="19681"/>
                  <a:pt x="2360729" y="0"/>
                </a:cubicBezTo>
                <a:cubicBezTo>
                  <a:pt x="2613637" y="-19681"/>
                  <a:pt x="2722918" y="17895"/>
                  <a:pt x="3039100" y="0"/>
                </a:cubicBezTo>
                <a:cubicBezTo>
                  <a:pt x="3355282" y="-17895"/>
                  <a:pt x="3419387" y="13801"/>
                  <a:pt x="3717470" y="0"/>
                </a:cubicBezTo>
                <a:cubicBezTo>
                  <a:pt x="4015553" y="-13801"/>
                  <a:pt x="3814431" y="7113"/>
                  <a:pt x="3907414" y="0"/>
                </a:cubicBezTo>
                <a:cubicBezTo>
                  <a:pt x="4000397" y="-7113"/>
                  <a:pt x="4537852" y="2053"/>
                  <a:pt x="4748593" y="0"/>
                </a:cubicBezTo>
                <a:cubicBezTo>
                  <a:pt x="4959334" y="-2053"/>
                  <a:pt x="4885146" y="651"/>
                  <a:pt x="4938537" y="0"/>
                </a:cubicBezTo>
                <a:cubicBezTo>
                  <a:pt x="4991928" y="-651"/>
                  <a:pt x="5331447" y="5729"/>
                  <a:pt x="5616908" y="0"/>
                </a:cubicBezTo>
                <a:cubicBezTo>
                  <a:pt x="5902369" y="-5729"/>
                  <a:pt x="6419677" y="15155"/>
                  <a:pt x="6620896" y="0"/>
                </a:cubicBezTo>
                <a:cubicBezTo>
                  <a:pt x="6822115" y="-15155"/>
                  <a:pt x="7129106" y="23573"/>
                  <a:pt x="7624884" y="0"/>
                </a:cubicBezTo>
                <a:cubicBezTo>
                  <a:pt x="8120662" y="-23573"/>
                  <a:pt x="8109589" y="-23431"/>
                  <a:pt x="8466064" y="0"/>
                </a:cubicBezTo>
                <a:cubicBezTo>
                  <a:pt x="8822539" y="23431"/>
                  <a:pt x="8773707" y="-19971"/>
                  <a:pt x="8981625" y="0"/>
                </a:cubicBezTo>
                <a:cubicBezTo>
                  <a:pt x="9189543" y="19971"/>
                  <a:pt x="9076883" y="-1357"/>
                  <a:pt x="9171569" y="0"/>
                </a:cubicBezTo>
                <a:cubicBezTo>
                  <a:pt x="9266255" y="1357"/>
                  <a:pt x="9482888" y="-9366"/>
                  <a:pt x="9687131" y="0"/>
                </a:cubicBezTo>
                <a:cubicBezTo>
                  <a:pt x="9891374" y="9366"/>
                  <a:pt x="10216856" y="36591"/>
                  <a:pt x="10528310" y="0"/>
                </a:cubicBezTo>
                <a:cubicBezTo>
                  <a:pt x="10839764" y="-36591"/>
                  <a:pt x="11327559" y="47801"/>
                  <a:pt x="11532298" y="0"/>
                </a:cubicBezTo>
                <a:cubicBezTo>
                  <a:pt x="11737037" y="-47801"/>
                  <a:pt x="11671078" y="-6214"/>
                  <a:pt x="11722242" y="0"/>
                </a:cubicBezTo>
                <a:cubicBezTo>
                  <a:pt x="11773406" y="6214"/>
                  <a:pt x="11836794" y="-8789"/>
                  <a:pt x="11912186" y="0"/>
                </a:cubicBezTo>
                <a:cubicBezTo>
                  <a:pt x="11987578" y="8789"/>
                  <a:pt x="12560026" y="-17178"/>
                  <a:pt x="12916174" y="0"/>
                </a:cubicBezTo>
                <a:cubicBezTo>
                  <a:pt x="13272322" y="17178"/>
                  <a:pt x="13066214" y="-8116"/>
                  <a:pt x="13106118" y="0"/>
                </a:cubicBezTo>
                <a:cubicBezTo>
                  <a:pt x="13146022" y="8116"/>
                  <a:pt x="13560520" y="-19828"/>
                  <a:pt x="13784489" y="0"/>
                </a:cubicBezTo>
                <a:cubicBezTo>
                  <a:pt x="14008458" y="19828"/>
                  <a:pt x="14029208" y="-693"/>
                  <a:pt x="14137241" y="0"/>
                </a:cubicBezTo>
                <a:cubicBezTo>
                  <a:pt x="14245274" y="693"/>
                  <a:pt x="14377822" y="7164"/>
                  <a:pt x="14489994" y="0"/>
                </a:cubicBezTo>
                <a:cubicBezTo>
                  <a:pt x="14602166" y="-7164"/>
                  <a:pt x="14759000" y="9517"/>
                  <a:pt x="14842747" y="0"/>
                </a:cubicBezTo>
                <a:cubicBezTo>
                  <a:pt x="14926494" y="-9517"/>
                  <a:pt x="15109709" y="2919"/>
                  <a:pt x="15195499" y="0"/>
                </a:cubicBezTo>
                <a:cubicBezTo>
                  <a:pt x="15281289" y="-2919"/>
                  <a:pt x="15925238" y="-21748"/>
                  <a:pt x="16280892" y="0"/>
                </a:cubicBezTo>
                <a:cubicBezTo>
                  <a:pt x="16281619" y="6650"/>
                  <a:pt x="16279930" y="15178"/>
                  <a:pt x="16280892" y="27432"/>
                </a:cubicBezTo>
                <a:cubicBezTo>
                  <a:pt x="16098512" y="48472"/>
                  <a:pt x="15881289" y="22250"/>
                  <a:pt x="15765330" y="27432"/>
                </a:cubicBezTo>
                <a:cubicBezTo>
                  <a:pt x="15649371" y="32614"/>
                  <a:pt x="15567326" y="15228"/>
                  <a:pt x="15412578" y="27432"/>
                </a:cubicBezTo>
                <a:cubicBezTo>
                  <a:pt x="15257830" y="39636"/>
                  <a:pt x="14785880" y="29504"/>
                  <a:pt x="14571398" y="27432"/>
                </a:cubicBezTo>
                <a:cubicBezTo>
                  <a:pt x="14356916" y="25360"/>
                  <a:pt x="13827427" y="61696"/>
                  <a:pt x="13567410" y="27432"/>
                </a:cubicBezTo>
                <a:cubicBezTo>
                  <a:pt x="13307393" y="-6832"/>
                  <a:pt x="13200066" y="1718"/>
                  <a:pt x="13051848" y="27432"/>
                </a:cubicBezTo>
                <a:cubicBezTo>
                  <a:pt x="12903630" y="53146"/>
                  <a:pt x="12400701" y="6921"/>
                  <a:pt x="12047860" y="27432"/>
                </a:cubicBezTo>
                <a:cubicBezTo>
                  <a:pt x="11695019" y="47943"/>
                  <a:pt x="11598024" y="51997"/>
                  <a:pt x="11369490" y="27432"/>
                </a:cubicBezTo>
                <a:cubicBezTo>
                  <a:pt x="11140956" y="2868"/>
                  <a:pt x="10761954" y="12862"/>
                  <a:pt x="10365501" y="27432"/>
                </a:cubicBezTo>
                <a:cubicBezTo>
                  <a:pt x="9969048" y="42002"/>
                  <a:pt x="9790411" y="328"/>
                  <a:pt x="9361513" y="27432"/>
                </a:cubicBezTo>
                <a:cubicBezTo>
                  <a:pt x="8932615" y="54536"/>
                  <a:pt x="9113926" y="34318"/>
                  <a:pt x="9008760" y="27432"/>
                </a:cubicBezTo>
                <a:cubicBezTo>
                  <a:pt x="8903594" y="20546"/>
                  <a:pt x="8614812" y="23184"/>
                  <a:pt x="8493199" y="27432"/>
                </a:cubicBezTo>
                <a:cubicBezTo>
                  <a:pt x="8371586" y="31680"/>
                  <a:pt x="8091918" y="43164"/>
                  <a:pt x="7814828" y="27432"/>
                </a:cubicBezTo>
                <a:cubicBezTo>
                  <a:pt x="7537738" y="11700"/>
                  <a:pt x="7462803" y="16870"/>
                  <a:pt x="7136458" y="27432"/>
                </a:cubicBezTo>
                <a:cubicBezTo>
                  <a:pt x="6810113" y="37995"/>
                  <a:pt x="6525162" y="52361"/>
                  <a:pt x="6295278" y="27432"/>
                </a:cubicBezTo>
                <a:cubicBezTo>
                  <a:pt x="6065394" y="2503"/>
                  <a:pt x="6069908" y="30755"/>
                  <a:pt x="5942526" y="27432"/>
                </a:cubicBezTo>
                <a:cubicBezTo>
                  <a:pt x="5815144" y="24109"/>
                  <a:pt x="5717369" y="11415"/>
                  <a:pt x="5589773" y="27432"/>
                </a:cubicBezTo>
                <a:cubicBezTo>
                  <a:pt x="5462177" y="43449"/>
                  <a:pt x="5013558" y="23556"/>
                  <a:pt x="4585785" y="27432"/>
                </a:cubicBezTo>
                <a:cubicBezTo>
                  <a:pt x="4158012" y="31308"/>
                  <a:pt x="3847085" y="18090"/>
                  <a:pt x="3581796" y="27432"/>
                </a:cubicBezTo>
                <a:cubicBezTo>
                  <a:pt x="3316507" y="36774"/>
                  <a:pt x="3154713" y="31771"/>
                  <a:pt x="2903426" y="27432"/>
                </a:cubicBezTo>
                <a:cubicBezTo>
                  <a:pt x="2652139" y="23094"/>
                  <a:pt x="2773806" y="35830"/>
                  <a:pt x="2713482" y="27432"/>
                </a:cubicBezTo>
                <a:cubicBezTo>
                  <a:pt x="2653158" y="19034"/>
                  <a:pt x="2600711" y="22540"/>
                  <a:pt x="2523538" y="27432"/>
                </a:cubicBezTo>
                <a:cubicBezTo>
                  <a:pt x="2446365" y="32324"/>
                  <a:pt x="1741229" y="20965"/>
                  <a:pt x="1519550" y="27432"/>
                </a:cubicBezTo>
                <a:cubicBezTo>
                  <a:pt x="1297871" y="33899"/>
                  <a:pt x="1125646" y="48277"/>
                  <a:pt x="1003988" y="27432"/>
                </a:cubicBezTo>
                <a:cubicBezTo>
                  <a:pt x="882330" y="6587"/>
                  <a:pt x="341133" y="60519"/>
                  <a:pt x="0" y="27432"/>
                </a:cubicBezTo>
                <a:cubicBezTo>
                  <a:pt x="-1251" y="16359"/>
                  <a:pt x="1039" y="7572"/>
                  <a:pt x="0" y="0"/>
                </a:cubicBezTo>
                <a:close/>
              </a:path>
              <a:path w="16280892" h="27432" stroke="0" extrusionOk="0">
                <a:moveTo>
                  <a:pt x="0" y="0"/>
                </a:moveTo>
                <a:cubicBezTo>
                  <a:pt x="132094" y="5368"/>
                  <a:pt x="295768" y="171"/>
                  <a:pt x="515562" y="0"/>
                </a:cubicBezTo>
                <a:cubicBezTo>
                  <a:pt x="735356" y="-171"/>
                  <a:pt x="631430" y="3629"/>
                  <a:pt x="705505" y="0"/>
                </a:cubicBezTo>
                <a:cubicBezTo>
                  <a:pt x="779580" y="-3629"/>
                  <a:pt x="1236188" y="21817"/>
                  <a:pt x="1709494" y="0"/>
                </a:cubicBezTo>
                <a:cubicBezTo>
                  <a:pt x="2182800" y="-21817"/>
                  <a:pt x="2009833" y="-8078"/>
                  <a:pt x="2225055" y="0"/>
                </a:cubicBezTo>
                <a:cubicBezTo>
                  <a:pt x="2440277" y="8078"/>
                  <a:pt x="2576987" y="-3690"/>
                  <a:pt x="2740617" y="0"/>
                </a:cubicBezTo>
                <a:cubicBezTo>
                  <a:pt x="2904247" y="3690"/>
                  <a:pt x="3320878" y="-23618"/>
                  <a:pt x="3744605" y="0"/>
                </a:cubicBezTo>
                <a:cubicBezTo>
                  <a:pt x="4168332" y="23618"/>
                  <a:pt x="3960785" y="-13202"/>
                  <a:pt x="4097358" y="0"/>
                </a:cubicBezTo>
                <a:cubicBezTo>
                  <a:pt x="4233931" y="13202"/>
                  <a:pt x="4707387" y="-19923"/>
                  <a:pt x="5101346" y="0"/>
                </a:cubicBezTo>
                <a:cubicBezTo>
                  <a:pt x="5495305" y="19923"/>
                  <a:pt x="5819839" y="-2146"/>
                  <a:pt x="6105334" y="0"/>
                </a:cubicBezTo>
                <a:cubicBezTo>
                  <a:pt x="6390829" y="2146"/>
                  <a:pt x="6451820" y="-10129"/>
                  <a:pt x="6783705" y="0"/>
                </a:cubicBezTo>
                <a:cubicBezTo>
                  <a:pt x="7115590" y="10129"/>
                  <a:pt x="7343272" y="6830"/>
                  <a:pt x="7787693" y="0"/>
                </a:cubicBezTo>
                <a:cubicBezTo>
                  <a:pt x="8232114" y="-6830"/>
                  <a:pt x="8084321" y="-8759"/>
                  <a:pt x="8303255" y="0"/>
                </a:cubicBezTo>
                <a:cubicBezTo>
                  <a:pt x="8522189" y="8759"/>
                  <a:pt x="8642548" y="10676"/>
                  <a:pt x="8818816" y="0"/>
                </a:cubicBezTo>
                <a:cubicBezTo>
                  <a:pt x="8995084" y="-10676"/>
                  <a:pt x="9419823" y="19068"/>
                  <a:pt x="9659996" y="0"/>
                </a:cubicBezTo>
                <a:cubicBezTo>
                  <a:pt x="9900169" y="-19068"/>
                  <a:pt x="9981281" y="-18291"/>
                  <a:pt x="10175557" y="0"/>
                </a:cubicBezTo>
                <a:cubicBezTo>
                  <a:pt x="10369833" y="18291"/>
                  <a:pt x="10761846" y="3543"/>
                  <a:pt x="11179546" y="0"/>
                </a:cubicBezTo>
                <a:cubicBezTo>
                  <a:pt x="11597246" y="-3543"/>
                  <a:pt x="11926388" y="33443"/>
                  <a:pt x="12183534" y="0"/>
                </a:cubicBezTo>
                <a:cubicBezTo>
                  <a:pt x="12440680" y="-33443"/>
                  <a:pt x="12684884" y="13168"/>
                  <a:pt x="12861905" y="0"/>
                </a:cubicBezTo>
                <a:cubicBezTo>
                  <a:pt x="13038926" y="-13168"/>
                  <a:pt x="13216637" y="-5124"/>
                  <a:pt x="13377466" y="0"/>
                </a:cubicBezTo>
                <a:cubicBezTo>
                  <a:pt x="13538295" y="5124"/>
                  <a:pt x="13493173" y="-3867"/>
                  <a:pt x="13567410" y="0"/>
                </a:cubicBezTo>
                <a:cubicBezTo>
                  <a:pt x="13641647" y="3867"/>
                  <a:pt x="13758514" y="-13877"/>
                  <a:pt x="13920163" y="0"/>
                </a:cubicBezTo>
                <a:cubicBezTo>
                  <a:pt x="14081812" y="13877"/>
                  <a:pt x="14124450" y="8909"/>
                  <a:pt x="14272915" y="0"/>
                </a:cubicBezTo>
                <a:cubicBezTo>
                  <a:pt x="14421380" y="-8909"/>
                  <a:pt x="14593413" y="-7184"/>
                  <a:pt x="14788477" y="0"/>
                </a:cubicBezTo>
                <a:cubicBezTo>
                  <a:pt x="14983541" y="7184"/>
                  <a:pt x="15709700" y="-55721"/>
                  <a:pt x="16280892" y="0"/>
                </a:cubicBezTo>
                <a:cubicBezTo>
                  <a:pt x="16282183" y="11478"/>
                  <a:pt x="16282086" y="14228"/>
                  <a:pt x="16280892" y="27432"/>
                </a:cubicBezTo>
                <a:cubicBezTo>
                  <a:pt x="16123730" y="31268"/>
                  <a:pt x="15899890" y="26679"/>
                  <a:pt x="15602522" y="27432"/>
                </a:cubicBezTo>
                <a:cubicBezTo>
                  <a:pt x="15305154" y="28186"/>
                  <a:pt x="15252307" y="20177"/>
                  <a:pt x="14924151" y="27432"/>
                </a:cubicBezTo>
                <a:cubicBezTo>
                  <a:pt x="14595995" y="34687"/>
                  <a:pt x="14662608" y="41537"/>
                  <a:pt x="14571398" y="27432"/>
                </a:cubicBezTo>
                <a:cubicBezTo>
                  <a:pt x="14480188" y="13327"/>
                  <a:pt x="14057344" y="27311"/>
                  <a:pt x="13730219" y="27432"/>
                </a:cubicBezTo>
                <a:cubicBezTo>
                  <a:pt x="13403094" y="27553"/>
                  <a:pt x="13479093" y="22044"/>
                  <a:pt x="13377466" y="27432"/>
                </a:cubicBezTo>
                <a:cubicBezTo>
                  <a:pt x="13275839" y="32820"/>
                  <a:pt x="12951162" y="1863"/>
                  <a:pt x="12536287" y="27432"/>
                </a:cubicBezTo>
                <a:cubicBezTo>
                  <a:pt x="12121412" y="53001"/>
                  <a:pt x="12410210" y="21673"/>
                  <a:pt x="12346343" y="27432"/>
                </a:cubicBezTo>
                <a:cubicBezTo>
                  <a:pt x="12282476" y="33191"/>
                  <a:pt x="11837570" y="67787"/>
                  <a:pt x="11505164" y="27432"/>
                </a:cubicBezTo>
                <a:cubicBezTo>
                  <a:pt x="11172758" y="-12923"/>
                  <a:pt x="11307286" y="21302"/>
                  <a:pt x="11152411" y="27432"/>
                </a:cubicBezTo>
                <a:cubicBezTo>
                  <a:pt x="10997536" y="33562"/>
                  <a:pt x="11042121" y="20479"/>
                  <a:pt x="10962467" y="27432"/>
                </a:cubicBezTo>
                <a:cubicBezTo>
                  <a:pt x="10882813" y="34385"/>
                  <a:pt x="10768155" y="17793"/>
                  <a:pt x="10609715" y="27432"/>
                </a:cubicBezTo>
                <a:cubicBezTo>
                  <a:pt x="10451275" y="37071"/>
                  <a:pt x="9983734" y="10056"/>
                  <a:pt x="9768535" y="27432"/>
                </a:cubicBezTo>
                <a:cubicBezTo>
                  <a:pt x="9553336" y="44808"/>
                  <a:pt x="9512715" y="24391"/>
                  <a:pt x="9415783" y="27432"/>
                </a:cubicBezTo>
                <a:cubicBezTo>
                  <a:pt x="9318851" y="30473"/>
                  <a:pt x="9302863" y="32409"/>
                  <a:pt x="9225839" y="27432"/>
                </a:cubicBezTo>
                <a:cubicBezTo>
                  <a:pt x="9148815" y="22455"/>
                  <a:pt x="9005247" y="27775"/>
                  <a:pt x="8873086" y="27432"/>
                </a:cubicBezTo>
                <a:cubicBezTo>
                  <a:pt x="8740925" y="27089"/>
                  <a:pt x="8597862" y="44957"/>
                  <a:pt x="8357525" y="27432"/>
                </a:cubicBezTo>
                <a:cubicBezTo>
                  <a:pt x="8117188" y="9907"/>
                  <a:pt x="7830326" y="336"/>
                  <a:pt x="7679154" y="27432"/>
                </a:cubicBezTo>
                <a:cubicBezTo>
                  <a:pt x="7527982" y="54528"/>
                  <a:pt x="7487877" y="41910"/>
                  <a:pt x="7326401" y="27432"/>
                </a:cubicBezTo>
                <a:cubicBezTo>
                  <a:pt x="7164925" y="12954"/>
                  <a:pt x="6715807" y="57076"/>
                  <a:pt x="6322413" y="27432"/>
                </a:cubicBezTo>
                <a:cubicBezTo>
                  <a:pt x="5929019" y="-2212"/>
                  <a:pt x="5917783" y="-2491"/>
                  <a:pt x="5644043" y="27432"/>
                </a:cubicBezTo>
                <a:cubicBezTo>
                  <a:pt x="5370303" y="57355"/>
                  <a:pt x="5045383" y="23003"/>
                  <a:pt x="4640054" y="27432"/>
                </a:cubicBezTo>
                <a:cubicBezTo>
                  <a:pt x="4234725" y="31861"/>
                  <a:pt x="4205736" y="15581"/>
                  <a:pt x="3798875" y="27432"/>
                </a:cubicBezTo>
                <a:cubicBezTo>
                  <a:pt x="3392014" y="39283"/>
                  <a:pt x="3451278" y="26782"/>
                  <a:pt x="3283313" y="27432"/>
                </a:cubicBezTo>
                <a:cubicBezTo>
                  <a:pt x="3115348" y="28082"/>
                  <a:pt x="2773067" y="64616"/>
                  <a:pt x="2442134" y="27432"/>
                </a:cubicBezTo>
                <a:cubicBezTo>
                  <a:pt x="2111201" y="-9752"/>
                  <a:pt x="2244120" y="15839"/>
                  <a:pt x="2089381" y="27432"/>
                </a:cubicBezTo>
                <a:cubicBezTo>
                  <a:pt x="1934642" y="39025"/>
                  <a:pt x="1619221" y="41603"/>
                  <a:pt x="1411011" y="27432"/>
                </a:cubicBezTo>
                <a:cubicBezTo>
                  <a:pt x="1202801" y="13262"/>
                  <a:pt x="1262505" y="27975"/>
                  <a:pt x="1221067" y="27432"/>
                </a:cubicBezTo>
                <a:cubicBezTo>
                  <a:pt x="1179629" y="26889"/>
                  <a:pt x="395550" y="-2351"/>
                  <a:pt x="0" y="27432"/>
                </a:cubicBezTo>
                <a:cubicBezTo>
                  <a:pt x="-1057" y="18241"/>
                  <a:pt x="670" y="12133"/>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7"/>
          <p:cNvSpPr txBox="1"/>
          <p:nvPr/>
        </p:nvSpPr>
        <p:spPr>
          <a:xfrm>
            <a:off x="1257300" y="2894076"/>
            <a:ext cx="15773400" cy="6377940"/>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3300"/>
              <a:t>As a result of this, Jeff had intense feelings of confusion/ upset. He was punished for trying to meet his needs and was excluded after not being allowed to do this. In the longer term, Jeff struggled to trust any adults. He started to rebuild trust with adults through the Spectrum Gaming community, but it took over a year to gain the confidence to attend a different school. </a:t>
            </a:r>
          </a:p>
          <a:p>
            <a:pPr indent="-228600">
              <a:lnSpc>
                <a:spcPct val="90000"/>
              </a:lnSpc>
              <a:spcAft>
                <a:spcPts val="600"/>
              </a:spcAft>
              <a:buFont typeface="Arial" panose="020B0604020202020204" pitchFamily="34" charset="0"/>
              <a:buChar char="•"/>
            </a:pPr>
            <a:endParaRPr lang="en-US" sz="3300"/>
          </a:p>
          <a:p>
            <a:pPr indent="-228600">
              <a:lnSpc>
                <a:spcPct val="90000"/>
              </a:lnSpc>
              <a:spcAft>
                <a:spcPts val="600"/>
              </a:spcAft>
              <a:buFont typeface="Arial" panose="020B0604020202020204" pitchFamily="34" charset="0"/>
              <a:buChar char="•"/>
            </a:pPr>
            <a:r>
              <a:rPr lang="en-US" sz="3300"/>
              <a:t>Jeff now has a one-page profile in his school that ensures he is able to do what is needed to meet his own needs and is feeling much better in a school that is more understanding of him.</a:t>
            </a:r>
          </a:p>
          <a:p>
            <a:pPr indent="-228600">
              <a:lnSpc>
                <a:spcPct val="90000"/>
              </a:lnSpc>
              <a:spcAft>
                <a:spcPts val="600"/>
              </a:spcAft>
              <a:buFont typeface="Arial" panose="020B0604020202020204" pitchFamily="34" charset="0"/>
              <a:buChar char="•"/>
            </a:pPr>
            <a:endParaRPr lang="en-US" sz="33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6" name="Freeform 6"/>
          <p:cNvSpPr/>
          <p:nvPr/>
        </p:nvSpPr>
        <p:spPr>
          <a:xfrm>
            <a:off x="0" y="1413139"/>
            <a:ext cx="9745249" cy="4575916"/>
          </a:xfrm>
          <a:custGeom>
            <a:avLst/>
            <a:gdLst/>
            <a:ahLst/>
            <a:cxnLst/>
            <a:rect l="l" t="t" r="r" b="b"/>
            <a:pathLst>
              <a:path w="8630941" h="3618303">
                <a:moveTo>
                  <a:pt x="0" y="0"/>
                </a:moveTo>
                <a:lnTo>
                  <a:pt x="8630941" y="0"/>
                </a:lnTo>
                <a:lnTo>
                  <a:pt x="8630941" y="3618304"/>
                </a:lnTo>
                <a:lnTo>
                  <a:pt x="0" y="3618304"/>
                </a:lnTo>
                <a:lnTo>
                  <a:pt x="0" y="0"/>
                </a:lnTo>
                <a:close/>
              </a:path>
            </a:pathLst>
          </a:custGeom>
          <a:blipFill>
            <a:blip r:embed="rId3"/>
            <a:stretch>
              <a:fillRect l="-38178" t="-88503" b="-635508"/>
            </a:stretch>
          </a:blipFill>
        </p:spPr>
        <p:txBody>
          <a:bodyPr/>
          <a:lstStyle/>
          <a:p>
            <a:endParaRPr lang="en-GB"/>
          </a:p>
        </p:txBody>
      </p:sp>
      <p:sp>
        <p:nvSpPr>
          <p:cNvPr id="7" name="Freeform 7"/>
          <p:cNvSpPr/>
          <p:nvPr/>
        </p:nvSpPr>
        <p:spPr>
          <a:xfrm>
            <a:off x="8686071" y="6025869"/>
            <a:ext cx="9915079" cy="4347643"/>
          </a:xfrm>
          <a:custGeom>
            <a:avLst/>
            <a:gdLst/>
            <a:ahLst/>
            <a:cxnLst/>
            <a:rect l="l" t="t" r="r" b="b"/>
            <a:pathLst>
              <a:path w="8947745" h="3744490">
                <a:moveTo>
                  <a:pt x="0" y="0"/>
                </a:moveTo>
                <a:lnTo>
                  <a:pt x="8947745" y="0"/>
                </a:lnTo>
                <a:lnTo>
                  <a:pt x="8947745" y="3744490"/>
                </a:lnTo>
                <a:lnTo>
                  <a:pt x="0" y="3744490"/>
                </a:lnTo>
                <a:lnTo>
                  <a:pt x="0" y="0"/>
                </a:lnTo>
                <a:close/>
              </a:path>
            </a:pathLst>
          </a:custGeom>
          <a:blipFill>
            <a:blip r:embed="rId3"/>
            <a:stretch>
              <a:fillRect t="-366566" r="-35984" b="-345798"/>
            </a:stretch>
          </a:blipFill>
        </p:spPr>
        <p:txBody>
          <a:bodyPr/>
          <a:lstStyle/>
          <a:p>
            <a:endParaRPr lang="en-GB"/>
          </a:p>
        </p:txBody>
      </p:sp>
      <p:sp>
        <p:nvSpPr>
          <p:cNvPr id="8" name="Freeform 8"/>
          <p:cNvSpPr/>
          <p:nvPr/>
        </p:nvSpPr>
        <p:spPr>
          <a:xfrm>
            <a:off x="-138677" y="5886043"/>
            <a:ext cx="9601928" cy="4218741"/>
          </a:xfrm>
          <a:custGeom>
            <a:avLst/>
            <a:gdLst/>
            <a:ahLst/>
            <a:cxnLst/>
            <a:rect l="l" t="t" r="r" b="b"/>
            <a:pathLst>
              <a:path w="8879088" h="3597823">
                <a:moveTo>
                  <a:pt x="0" y="0"/>
                </a:moveTo>
                <a:lnTo>
                  <a:pt x="8879088" y="0"/>
                </a:lnTo>
                <a:lnTo>
                  <a:pt x="8879088" y="3597823"/>
                </a:lnTo>
                <a:lnTo>
                  <a:pt x="0" y="3597823"/>
                </a:lnTo>
                <a:lnTo>
                  <a:pt x="0" y="0"/>
                </a:lnTo>
                <a:close/>
              </a:path>
            </a:pathLst>
          </a:custGeom>
          <a:blipFill>
            <a:blip r:embed="rId3"/>
            <a:stretch>
              <a:fillRect t="-191541" r="-37072" b="-554165"/>
            </a:stretch>
          </a:blipFill>
        </p:spPr>
        <p:txBody>
          <a:bodyPr/>
          <a:lstStyle/>
          <a:p>
            <a:endParaRPr lang="en-GB"/>
          </a:p>
        </p:txBody>
      </p:sp>
      <p:sp>
        <p:nvSpPr>
          <p:cNvPr id="9" name="Freeform 9"/>
          <p:cNvSpPr/>
          <p:nvPr/>
        </p:nvSpPr>
        <p:spPr>
          <a:xfrm>
            <a:off x="9068843" y="1580351"/>
            <a:ext cx="9312937" cy="4305692"/>
          </a:xfrm>
          <a:custGeom>
            <a:avLst/>
            <a:gdLst/>
            <a:ahLst/>
            <a:cxnLst/>
            <a:rect l="l" t="t" r="r" b="b"/>
            <a:pathLst>
              <a:path w="8795145" h="3436044">
                <a:moveTo>
                  <a:pt x="0" y="0"/>
                </a:moveTo>
                <a:lnTo>
                  <a:pt x="8795145" y="0"/>
                </a:lnTo>
                <a:lnTo>
                  <a:pt x="8795145" y="3436044"/>
                </a:lnTo>
                <a:lnTo>
                  <a:pt x="0" y="3436044"/>
                </a:lnTo>
                <a:lnTo>
                  <a:pt x="0" y="0"/>
                </a:lnTo>
                <a:close/>
              </a:path>
            </a:pathLst>
          </a:custGeom>
          <a:blipFill>
            <a:blip r:embed="rId3"/>
            <a:stretch>
              <a:fillRect l="-39504" t="-305019" b="-487696"/>
            </a:stretch>
          </a:blipFill>
        </p:spPr>
        <p:txBody>
          <a:bodyPr/>
          <a:lstStyle/>
          <a:p>
            <a:endParaRPr lang="en-GB"/>
          </a:p>
        </p:txBody>
      </p:sp>
      <p:sp>
        <p:nvSpPr>
          <p:cNvPr id="10" name="TextBox 10"/>
          <p:cNvSpPr txBox="1"/>
          <p:nvPr/>
        </p:nvSpPr>
        <p:spPr>
          <a:xfrm>
            <a:off x="0" y="182216"/>
            <a:ext cx="18137687" cy="1194109"/>
          </a:xfrm>
          <a:prstGeom prst="rect">
            <a:avLst/>
          </a:prstGeom>
        </p:spPr>
        <p:txBody>
          <a:bodyPr wrap="square" lIns="0" tIns="0" rIns="0" bIns="0" rtlCol="0" anchor="t">
            <a:spAutoFit/>
          </a:bodyPr>
          <a:lstStyle/>
          <a:p>
            <a:pPr algn="ctr">
              <a:lnSpc>
                <a:spcPts val="9599"/>
              </a:lnSpc>
            </a:pPr>
            <a:r>
              <a:rPr lang="en-US" sz="7999" b="1">
                <a:solidFill>
                  <a:srgbClr val="000000"/>
                </a:solidFill>
              </a:rPr>
              <a:t>Why rewards and punishments don’t work</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589209" y="-1663482"/>
            <a:ext cx="10769744" cy="7839847"/>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6" name="TextBox 6"/>
          <p:cNvSpPr txBox="1"/>
          <p:nvPr/>
        </p:nvSpPr>
        <p:spPr>
          <a:xfrm>
            <a:off x="1261869" y="1010655"/>
            <a:ext cx="5466733" cy="362173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7500" kern="1200">
                <a:solidFill>
                  <a:srgbClr val="FFFFFF"/>
                </a:solidFill>
                <a:latin typeface="+mj-lt"/>
                <a:ea typeface="+mj-ea"/>
                <a:cs typeface="+mj-cs"/>
              </a:rPr>
              <a:t>Rewards and Punishments</a:t>
            </a:r>
          </a:p>
        </p:txBody>
      </p:sp>
      <p:sp>
        <p:nvSpPr>
          <p:cNvPr id="7" name="TextBox 7"/>
          <p:cNvSpPr txBox="1"/>
          <p:nvPr/>
        </p:nvSpPr>
        <p:spPr>
          <a:xfrm>
            <a:off x="9143998" y="1323472"/>
            <a:ext cx="7882131" cy="7941971"/>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3100"/>
              <a:t>When resolving issues with young people, feelings matter!</a:t>
            </a:r>
          </a:p>
          <a:p>
            <a:pPr indent="-228600">
              <a:lnSpc>
                <a:spcPct val="90000"/>
              </a:lnSpc>
              <a:spcAft>
                <a:spcPts val="600"/>
              </a:spcAft>
              <a:buFont typeface="Arial" panose="020B0604020202020204" pitchFamily="34" charset="0"/>
              <a:buChar char="•"/>
            </a:pPr>
            <a:endParaRPr lang="en-US" sz="3100"/>
          </a:p>
          <a:p>
            <a:pPr indent="-228600">
              <a:lnSpc>
                <a:spcPct val="90000"/>
              </a:lnSpc>
              <a:spcAft>
                <a:spcPts val="600"/>
              </a:spcAft>
              <a:buFont typeface="Arial" panose="020B0604020202020204" pitchFamily="34" charset="0"/>
              <a:buChar char="•"/>
            </a:pPr>
            <a:r>
              <a:rPr lang="en-US" sz="3100"/>
              <a:t>If you punish someone for behaving negatively towards someone else, they may behave differently, but still have the same resentment/ negative attitude towards them, and this impacts on how they continue to feel about that person and the environment. </a:t>
            </a:r>
          </a:p>
          <a:p>
            <a:pPr indent="-228600">
              <a:lnSpc>
                <a:spcPct val="90000"/>
              </a:lnSpc>
              <a:spcAft>
                <a:spcPts val="600"/>
              </a:spcAft>
              <a:buFont typeface="Arial" panose="020B0604020202020204" pitchFamily="34" charset="0"/>
              <a:buChar char="•"/>
            </a:pPr>
            <a:endParaRPr lang="en-US" sz="3100"/>
          </a:p>
          <a:p>
            <a:pPr indent="-228600">
              <a:lnSpc>
                <a:spcPct val="90000"/>
              </a:lnSpc>
              <a:spcAft>
                <a:spcPts val="600"/>
              </a:spcAft>
              <a:buFont typeface="Arial" panose="020B0604020202020204" pitchFamily="34" charset="0"/>
              <a:buChar char="•"/>
            </a:pPr>
            <a:r>
              <a:rPr lang="en-US" sz="3100"/>
              <a:t>Rather than direct negativity, you may see exclusion, indirect upset and talking behind their back. It doesn't fix the underlying issue.</a:t>
            </a:r>
          </a:p>
          <a:p>
            <a:pPr indent="-228600">
              <a:lnSpc>
                <a:spcPct val="90000"/>
              </a:lnSpc>
              <a:spcAft>
                <a:spcPts val="600"/>
              </a:spcAft>
              <a:buFont typeface="Arial" panose="020B0604020202020204" pitchFamily="34" charset="0"/>
              <a:buChar char="•"/>
            </a:pPr>
            <a:endParaRPr lang="en-US" sz="3100"/>
          </a:p>
          <a:p>
            <a:pPr indent="-228600">
              <a:lnSpc>
                <a:spcPct val="90000"/>
              </a:lnSpc>
              <a:spcAft>
                <a:spcPts val="600"/>
              </a:spcAft>
              <a:buFont typeface="Arial" panose="020B0604020202020204" pitchFamily="34" charset="0"/>
              <a:buChar char="•"/>
            </a:pPr>
            <a:r>
              <a:rPr lang="en-US" sz="3100"/>
              <a:t>“When my bullies were told off, they just did it when teachers weren’t looking.” - autistic adult</a:t>
            </a:r>
          </a:p>
          <a:p>
            <a:pPr indent="-228600">
              <a:lnSpc>
                <a:spcPct val="90000"/>
              </a:lnSpc>
              <a:spcAft>
                <a:spcPts val="600"/>
              </a:spcAft>
              <a:buFont typeface="Arial" panose="020B0604020202020204" pitchFamily="34" charset="0"/>
              <a:buChar char="•"/>
            </a:pPr>
            <a:endParaRPr lang="en-US" sz="3100"/>
          </a:p>
          <a:p>
            <a:pPr indent="-228600">
              <a:lnSpc>
                <a:spcPct val="90000"/>
              </a:lnSpc>
              <a:spcAft>
                <a:spcPts val="600"/>
              </a:spcAft>
              <a:buFont typeface="Arial" panose="020B0604020202020204" pitchFamily="34" charset="0"/>
              <a:buChar char="•"/>
            </a:pPr>
            <a:endParaRPr lang="en-US" sz="3100"/>
          </a:p>
        </p:txBody>
      </p:sp>
      <p:sp>
        <p:nvSpPr>
          <p:cNvPr id="2" name="TextBox 1">
            <a:extLst>
              <a:ext uri="{FF2B5EF4-FFF2-40B4-BE49-F238E27FC236}">
                <a16:creationId xmlns:a16="http://schemas.microsoft.com/office/drawing/2014/main" id="{893B2AB2-F9FA-FDDA-AF29-2D83EE9E95C4}"/>
              </a:ext>
            </a:extLst>
          </p:cNvPr>
          <p:cNvSpPr txBox="1"/>
          <p:nvPr/>
        </p:nvSpPr>
        <p:spPr>
          <a:xfrm>
            <a:off x="7331708" y="9437143"/>
            <a:ext cx="3466531" cy="369332"/>
          </a:xfrm>
          <a:prstGeom prst="rect">
            <a:avLst/>
          </a:prstGeom>
          <a:noFill/>
        </p:spPr>
        <p:txBody>
          <a:bodyPr wrap="square" rtlCol="0">
            <a:spAutoFit/>
          </a:bodyPr>
          <a:lstStyle/>
          <a:p>
            <a:pPr algn="ctr">
              <a:spcAft>
                <a:spcPts val="600"/>
              </a:spcAft>
            </a:pPr>
            <a:r>
              <a:rPr lang="en-GB" i="1" dirty="0"/>
              <a:t>End rules – What did you think?</a:t>
            </a:r>
            <a:endParaRPr lang="en-GB" i="1"/>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589209" y="-1663482"/>
            <a:ext cx="10769744" cy="7839847"/>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6" name="TextBox 6"/>
          <p:cNvSpPr txBox="1"/>
          <p:nvPr/>
        </p:nvSpPr>
        <p:spPr>
          <a:xfrm>
            <a:off x="1261869" y="1010655"/>
            <a:ext cx="5466733" cy="362173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8100" b="1" kern="1200">
                <a:solidFill>
                  <a:srgbClr val="FFFFFF"/>
                </a:solidFill>
                <a:latin typeface="+mj-lt"/>
                <a:ea typeface="+mj-ea"/>
                <a:cs typeface="+mj-cs"/>
              </a:rPr>
              <a:t>Understanding Motivation</a:t>
            </a:r>
          </a:p>
        </p:txBody>
      </p:sp>
      <p:sp>
        <p:nvSpPr>
          <p:cNvPr id="7" name="TextBox 7"/>
          <p:cNvSpPr txBox="1"/>
          <p:nvPr/>
        </p:nvSpPr>
        <p:spPr>
          <a:xfrm>
            <a:off x="9143998" y="1323472"/>
            <a:ext cx="7882131" cy="7941971"/>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3300"/>
              <a:t>When it comes to learning: </a:t>
            </a:r>
          </a:p>
          <a:p>
            <a:pPr marL="734059" lvl="1" indent="-228600">
              <a:lnSpc>
                <a:spcPct val="90000"/>
              </a:lnSpc>
              <a:spcAft>
                <a:spcPts val="600"/>
              </a:spcAft>
              <a:buFont typeface="Arial" panose="020B0604020202020204" pitchFamily="34" charset="0"/>
              <a:buChar char="•"/>
            </a:pPr>
            <a:r>
              <a:rPr lang="en-US" sz="3300"/>
              <a:t>"When we use external consequences to alter someone’s behaviour, we change their relationship to what they are doing (Pink, 2018). They are no longer doing something because they enjoy it; they are doing it because someone else is trying to make them do it – this makes the activity less enjoyable."</a:t>
            </a:r>
          </a:p>
          <a:p>
            <a:pPr marL="734059" lvl="1" indent="-228600">
              <a:lnSpc>
                <a:spcPct val="90000"/>
              </a:lnSpc>
              <a:spcAft>
                <a:spcPts val="600"/>
              </a:spcAft>
              <a:buFont typeface="Arial" panose="020B0604020202020204" pitchFamily="34" charset="0"/>
              <a:buChar char="•"/>
            </a:pPr>
            <a:r>
              <a:rPr lang="en-US" sz="3300"/>
              <a:t>Research directly shows that being rewarded is damaging (Deci et al., 2001). It fundamentally changes how children relate to an activity. People focus on rewards rather than challenge (Pulfrey et al., 2011).</a:t>
            </a:r>
          </a:p>
          <a:p>
            <a:pPr indent="-228600">
              <a:lnSpc>
                <a:spcPct val="90000"/>
              </a:lnSpc>
              <a:spcAft>
                <a:spcPts val="600"/>
              </a:spcAft>
              <a:buFont typeface="Arial" panose="020B0604020202020204" pitchFamily="34" charset="0"/>
              <a:buChar char="•"/>
            </a:pPr>
            <a:endParaRPr lang="en-US" sz="3300"/>
          </a:p>
          <a:p>
            <a:pPr indent="-228600">
              <a:lnSpc>
                <a:spcPct val="90000"/>
              </a:lnSpc>
              <a:spcAft>
                <a:spcPts val="600"/>
              </a:spcAft>
              <a:buFont typeface="Arial" panose="020B0604020202020204" pitchFamily="34" charset="0"/>
              <a:buChar char="•"/>
            </a:pPr>
            <a:endParaRPr lang="en-US" sz="3300"/>
          </a:p>
          <a:p>
            <a:pPr indent="-228600">
              <a:lnSpc>
                <a:spcPct val="90000"/>
              </a:lnSpc>
              <a:spcAft>
                <a:spcPts val="600"/>
              </a:spcAft>
              <a:buFont typeface="Arial" panose="020B0604020202020204" pitchFamily="34" charset="0"/>
              <a:buChar char="•"/>
            </a:pPr>
            <a:endParaRPr lang="en-US" sz="33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6" name="TextBox 6"/>
          <p:cNvSpPr txBox="1"/>
          <p:nvPr/>
        </p:nvSpPr>
        <p:spPr>
          <a:xfrm>
            <a:off x="1884783" y="887743"/>
            <a:ext cx="5909532" cy="8374689"/>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8400" b="1" kern="1200">
                <a:solidFill>
                  <a:schemeClr val="tx1"/>
                </a:solidFill>
                <a:latin typeface="+mj-lt"/>
                <a:ea typeface="+mj-ea"/>
                <a:cs typeface="+mj-cs"/>
              </a:rPr>
              <a:t>If punishments don’t work, what's the alternative?</a:t>
            </a:r>
          </a:p>
        </p:txBody>
      </p:sp>
      <p:cxnSp>
        <p:nvCxnSpPr>
          <p:cNvPr id="20" name="Straight Connector 19">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3835" y="535218"/>
            <a:ext cx="0" cy="9739312"/>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7"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149666" y="887743"/>
            <a:ext cx="208559" cy="20855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19"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7836" y="1231686"/>
            <a:ext cx="136707" cy="136707"/>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
        <p:nvSpPr>
          <p:cNvPr id="21"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126356" y="2004402"/>
            <a:ext cx="191571" cy="191571"/>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22" name="TextBox 7">
            <a:extLst>
              <a:ext uri="{FF2B5EF4-FFF2-40B4-BE49-F238E27FC236}">
                <a16:creationId xmlns:a16="http://schemas.microsoft.com/office/drawing/2014/main" id="{19EFC5CF-545B-E4CB-CC81-6C4525CB5546}"/>
              </a:ext>
            </a:extLst>
          </p:cNvPr>
          <p:cNvGraphicFramePr/>
          <p:nvPr>
            <p:extLst>
              <p:ext uri="{D42A27DB-BD31-4B8C-83A1-F6EECF244321}">
                <p14:modId xmlns:p14="http://schemas.microsoft.com/office/powerpoint/2010/main" val="2057061233"/>
              </p:ext>
            </p:extLst>
          </p:nvPr>
        </p:nvGraphicFramePr>
        <p:xfrm>
          <a:off x="8239065" y="1007707"/>
          <a:ext cx="8791635" cy="8254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7" name="Freeform 7"/>
          <p:cNvSpPr/>
          <p:nvPr/>
        </p:nvSpPr>
        <p:spPr>
          <a:xfrm>
            <a:off x="1295400" y="1909030"/>
            <a:ext cx="9276237" cy="6814479"/>
          </a:xfrm>
          <a:custGeom>
            <a:avLst/>
            <a:gdLst/>
            <a:ahLst/>
            <a:cxnLst/>
            <a:rect l="l" t="t" r="r" b="b"/>
            <a:pathLst>
              <a:path w="8461073" h="5867478">
                <a:moveTo>
                  <a:pt x="0" y="0"/>
                </a:moveTo>
                <a:lnTo>
                  <a:pt x="8461074" y="0"/>
                </a:lnTo>
                <a:lnTo>
                  <a:pt x="8461074" y="5867478"/>
                </a:lnTo>
                <a:lnTo>
                  <a:pt x="0" y="5867478"/>
                </a:lnTo>
                <a:lnTo>
                  <a:pt x="0" y="0"/>
                </a:lnTo>
                <a:close/>
              </a:path>
            </a:pathLst>
          </a:custGeom>
          <a:blipFill>
            <a:blip r:embed="rId3"/>
            <a:stretch>
              <a:fillRect/>
            </a:stretch>
          </a:blipFill>
        </p:spPr>
        <p:txBody>
          <a:bodyPr/>
          <a:lstStyle/>
          <a:p>
            <a:endParaRPr lang="en-GB"/>
          </a:p>
        </p:txBody>
      </p:sp>
      <p:sp>
        <p:nvSpPr>
          <p:cNvPr id="8" name="TextBox 8"/>
          <p:cNvSpPr txBox="1"/>
          <p:nvPr/>
        </p:nvSpPr>
        <p:spPr>
          <a:xfrm>
            <a:off x="1028700" y="2522205"/>
            <a:ext cx="16230600" cy="887095"/>
          </a:xfrm>
          <a:prstGeom prst="rect">
            <a:avLst/>
          </a:prstGeom>
        </p:spPr>
        <p:txBody>
          <a:bodyPr lIns="0" tIns="0" rIns="0" bIns="0" rtlCol="0" anchor="t">
            <a:spAutoFit/>
          </a:bodyPr>
          <a:lstStyle/>
          <a:p>
            <a:pPr algn="ctr">
              <a:lnSpc>
                <a:spcPts val="7279"/>
              </a:lnSpc>
            </a:pPr>
            <a:endParaRPr/>
          </a:p>
        </p:txBody>
      </p:sp>
      <p:sp>
        <p:nvSpPr>
          <p:cNvPr id="9" name="Rectangle 8">
            <a:extLst>
              <a:ext uri="{FF2B5EF4-FFF2-40B4-BE49-F238E27FC236}">
                <a16:creationId xmlns:a16="http://schemas.microsoft.com/office/drawing/2014/main" id="{9153EDFC-00C3-46C6-E78B-8A1FA218E21D}"/>
              </a:ext>
            </a:extLst>
          </p:cNvPr>
          <p:cNvSpPr/>
          <p:nvPr/>
        </p:nvSpPr>
        <p:spPr>
          <a:xfrm>
            <a:off x="10907109" y="2107532"/>
            <a:ext cx="4539191" cy="6924973"/>
          </a:xfrm>
          <a:prstGeom prst="rect">
            <a:avLst/>
          </a:prstGeom>
          <a:noFill/>
        </p:spPr>
        <p:txBody>
          <a:bodyPr wrap="none" lIns="91440" tIns="45720" rIns="91440" bIns="45720">
            <a:spAutoFit/>
          </a:bodyPr>
          <a:lstStyle/>
          <a:p>
            <a:pPr algn="ctr"/>
            <a:r>
              <a:rPr lang="en-US" sz="6600" dirty="0">
                <a:ln w="0"/>
                <a:effectLst>
                  <a:outerShdw blurRad="38100" dist="19050" dir="2700000" algn="tl" rotWithShape="0">
                    <a:schemeClr val="dk1">
                      <a:alpha val="40000"/>
                    </a:schemeClr>
                  </a:outerShdw>
                </a:effectLst>
              </a:rPr>
              <a:t>Autonomy</a:t>
            </a:r>
          </a:p>
          <a:p>
            <a:pPr algn="ctr"/>
            <a:endParaRPr lang="en-US" sz="3600" dirty="0">
              <a:ln w="0"/>
              <a:effectLst>
                <a:outerShdw blurRad="38100" dist="19050" dir="2700000" algn="tl" rotWithShape="0">
                  <a:schemeClr val="dk1">
                    <a:alpha val="40000"/>
                  </a:schemeClr>
                </a:outerShdw>
              </a:effectLst>
            </a:endParaRPr>
          </a:p>
          <a:p>
            <a:pPr algn="ctr"/>
            <a:endParaRPr lang="en-US" sz="6600" dirty="0">
              <a:ln w="0"/>
              <a:effectLst>
                <a:outerShdw blurRad="38100" dist="19050" dir="2700000" algn="tl" rotWithShape="0">
                  <a:schemeClr val="dk1">
                    <a:alpha val="40000"/>
                  </a:schemeClr>
                </a:outerShdw>
              </a:effectLst>
            </a:endParaRPr>
          </a:p>
          <a:p>
            <a:pPr algn="ctr"/>
            <a:r>
              <a:rPr lang="en-US" sz="6600" dirty="0">
                <a:ln w="0"/>
                <a:effectLst>
                  <a:outerShdw blurRad="38100" dist="19050" dir="2700000" algn="tl" rotWithShape="0">
                    <a:schemeClr val="dk1">
                      <a:alpha val="40000"/>
                    </a:schemeClr>
                  </a:outerShdw>
                </a:effectLst>
              </a:rPr>
              <a:t>Relatedness</a:t>
            </a:r>
          </a:p>
          <a:p>
            <a:pPr algn="ctr"/>
            <a:endParaRPr lang="en-US" sz="6600" dirty="0">
              <a:ln w="0"/>
              <a:effectLst>
                <a:outerShdw blurRad="38100" dist="19050" dir="2700000" algn="tl" rotWithShape="0">
                  <a:schemeClr val="dk1">
                    <a:alpha val="40000"/>
                  </a:schemeClr>
                </a:outerShdw>
              </a:effectLst>
            </a:endParaRPr>
          </a:p>
          <a:p>
            <a:pPr algn="ctr"/>
            <a:br>
              <a:rPr lang="en-US" sz="6600" dirty="0">
                <a:ln w="0"/>
                <a:effectLst>
                  <a:outerShdw blurRad="38100" dist="19050" dir="2700000" algn="tl" rotWithShape="0">
                    <a:schemeClr val="dk1">
                      <a:alpha val="40000"/>
                    </a:schemeClr>
                  </a:outerShdw>
                </a:effectLst>
              </a:rPr>
            </a:br>
            <a:r>
              <a:rPr lang="en-US" sz="6600" dirty="0">
                <a:ln w="0"/>
                <a:effectLst>
                  <a:outerShdw blurRad="38100" dist="19050" dir="2700000" algn="tl" rotWithShape="0">
                    <a:schemeClr val="dk1">
                      <a:alpha val="40000"/>
                    </a:schemeClr>
                  </a:outerShdw>
                </a:effectLst>
              </a:rPr>
              <a:t>Competence</a:t>
            </a:r>
          </a:p>
        </p:txBody>
      </p:sp>
      <p:sp>
        <p:nvSpPr>
          <p:cNvPr id="10" name="TextBox 6">
            <a:extLst>
              <a:ext uri="{FF2B5EF4-FFF2-40B4-BE49-F238E27FC236}">
                <a16:creationId xmlns:a16="http://schemas.microsoft.com/office/drawing/2014/main" id="{D8BFD943-696D-C7D9-221E-5304633C1554}"/>
              </a:ext>
            </a:extLst>
          </p:cNvPr>
          <p:cNvSpPr txBox="1"/>
          <p:nvPr/>
        </p:nvSpPr>
        <p:spPr>
          <a:xfrm>
            <a:off x="1028700" y="243531"/>
            <a:ext cx="16230600" cy="1158843"/>
          </a:xfrm>
          <a:prstGeom prst="rect">
            <a:avLst/>
          </a:prstGeom>
        </p:spPr>
        <p:txBody>
          <a:bodyPr lIns="0" tIns="0" rIns="0" bIns="0" rtlCol="0" anchor="t">
            <a:spAutoFit/>
          </a:bodyPr>
          <a:lstStyle/>
          <a:p>
            <a:pPr algn="ctr">
              <a:lnSpc>
                <a:spcPts val="10500"/>
              </a:lnSpc>
            </a:pPr>
            <a:r>
              <a:rPr lang="en-US" sz="4400" b="1">
                <a:solidFill>
                  <a:srgbClr val="000000"/>
                </a:solidFill>
              </a:rPr>
              <a:t>Young People are Driven to Meet 3 Basic Needs</a:t>
            </a:r>
          </a:p>
        </p:txBody>
      </p:sp>
      <p:sp>
        <p:nvSpPr>
          <p:cNvPr id="2" name="TextBox 5">
            <a:extLst>
              <a:ext uri="{FF2B5EF4-FFF2-40B4-BE49-F238E27FC236}">
                <a16:creationId xmlns:a16="http://schemas.microsoft.com/office/drawing/2014/main" id="{285AD308-1337-1C93-455B-AA57AA6C2CC5}"/>
              </a:ext>
            </a:extLst>
          </p:cNvPr>
          <p:cNvSpPr txBox="1"/>
          <p:nvPr/>
        </p:nvSpPr>
        <p:spPr>
          <a:xfrm>
            <a:off x="3713982" y="8987116"/>
            <a:ext cx="4439072" cy="727710"/>
          </a:xfrm>
          <a:prstGeom prst="rect">
            <a:avLst/>
          </a:prstGeom>
        </p:spPr>
        <p:txBody>
          <a:bodyPr lIns="0" tIns="0" rIns="0" bIns="0" rtlCol="0" anchor="t">
            <a:spAutoFit/>
          </a:bodyPr>
          <a:lstStyle/>
          <a:p>
            <a:pPr algn="ctr">
              <a:lnSpc>
                <a:spcPts val="2940"/>
              </a:lnSpc>
            </a:pPr>
            <a:r>
              <a:rPr lang="en-US" sz="2100" dirty="0">
                <a:latin typeface="Canva Sans"/>
              </a:rPr>
              <a:t>Drawing credit: Wither</a:t>
            </a:r>
          </a:p>
          <a:p>
            <a:pPr algn="ctr">
              <a:lnSpc>
                <a:spcPts val="2940"/>
              </a:lnSpc>
            </a:pPr>
            <a:endParaRPr lang="en-US" sz="2100" dirty="0">
              <a:latin typeface="Canva Sans"/>
            </a:endParaRPr>
          </a:p>
        </p:txBody>
      </p:sp>
      <p:sp>
        <p:nvSpPr>
          <p:cNvPr id="3" name="Freeform 6">
            <a:extLst>
              <a:ext uri="{FF2B5EF4-FFF2-40B4-BE49-F238E27FC236}">
                <a16:creationId xmlns:a16="http://schemas.microsoft.com/office/drawing/2014/main" id="{A4B9EB51-95EF-DD1A-198E-95403CD66C77}"/>
              </a:ext>
            </a:extLst>
          </p:cNvPr>
          <p:cNvSpPr/>
          <p:nvPr/>
        </p:nvSpPr>
        <p:spPr>
          <a:xfrm>
            <a:off x="15478551" y="1410937"/>
            <a:ext cx="2509754" cy="3084536"/>
          </a:xfrm>
          <a:custGeom>
            <a:avLst/>
            <a:gdLst/>
            <a:ahLst/>
            <a:cxnLst/>
            <a:rect l="l" t="t" r="r" b="b"/>
            <a:pathLst>
              <a:path w="3212479" h="3616847">
                <a:moveTo>
                  <a:pt x="0" y="0"/>
                </a:moveTo>
                <a:lnTo>
                  <a:pt x="3212479" y="0"/>
                </a:lnTo>
                <a:lnTo>
                  <a:pt x="3212479" y="3616847"/>
                </a:lnTo>
                <a:lnTo>
                  <a:pt x="0" y="3616847"/>
                </a:lnTo>
                <a:lnTo>
                  <a:pt x="0" y="0"/>
                </a:lnTo>
                <a:close/>
              </a:path>
            </a:pathLst>
          </a:custGeom>
          <a:blipFill>
            <a:blip r:embed="rId4"/>
            <a:stretch>
              <a:fillRect/>
            </a:stretch>
          </a:blipFill>
        </p:spPr>
        <p:txBody>
          <a:bodyPr/>
          <a:lstStyle/>
          <a:p>
            <a:endParaRPr lang="en-GB"/>
          </a:p>
        </p:txBody>
      </p:sp>
      <p:sp>
        <p:nvSpPr>
          <p:cNvPr id="4" name="Freeform 7">
            <a:extLst>
              <a:ext uri="{FF2B5EF4-FFF2-40B4-BE49-F238E27FC236}">
                <a16:creationId xmlns:a16="http://schemas.microsoft.com/office/drawing/2014/main" id="{288D1DAE-E008-721C-6E72-FDB3976EE386}"/>
              </a:ext>
            </a:extLst>
          </p:cNvPr>
          <p:cNvSpPr/>
          <p:nvPr/>
        </p:nvSpPr>
        <p:spPr>
          <a:xfrm>
            <a:off x="15478551" y="4637106"/>
            <a:ext cx="2951408" cy="2858596"/>
          </a:xfrm>
          <a:custGeom>
            <a:avLst/>
            <a:gdLst/>
            <a:ahLst/>
            <a:cxnLst/>
            <a:rect l="l" t="t" r="r" b="b"/>
            <a:pathLst>
              <a:path w="3598097" h="3484949">
                <a:moveTo>
                  <a:pt x="0" y="0"/>
                </a:moveTo>
                <a:lnTo>
                  <a:pt x="3598097" y="0"/>
                </a:lnTo>
                <a:lnTo>
                  <a:pt x="3598097" y="3484950"/>
                </a:lnTo>
                <a:lnTo>
                  <a:pt x="0" y="3484950"/>
                </a:lnTo>
                <a:lnTo>
                  <a:pt x="0" y="0"/>
                </a:lnTo>
                <a:close/>
              </a:path>
            </a:pathLst>
          </a:custGeom>
          <a:blipFill>
            <a:blip r:embed="rId5"/>
            <a:stretch>
              <a:fillRect/>
            </a:stretch>
          </a:blipFill>
        </p:spPr>
        <p:txBody>
          <a:bodyPr/>
          <a:lstStyle/>
          <a:p>
            <a:endParaRPr lang="en-GB" dirty="0"/>
          </a:p>
        </p:txBody>
      </p:sp>
      <p:sp>
        <p:nvSpPr>
          <p:cNvPr id="5" name="Freeform 8">
            <a:extLst>
              <a:ext uri="{FF2B5EF4-FFF2-40B4-BE49-F238E27FC236}">
                <a16:creationId xmlns:a16="http://schemas.microsoft.com/office/drawing/2014/main" id="{AB3078DA-2B40-86A7-9642-615929CC9DCE}"/>
              </a:ext>
            </a:extLst>
          </p:cNvPr>
          <p:cNvSpPr/>
          <p:nvPr/>
        </p:nvSpPr>
        <p:spPr>
          <a:xfrm>
            <a:off x="15379371" y="7317211"/>
            <a:ext cx="2832888" cy="2776976"/>
          </a:xfrm>
          <a:custGeom>
            <a:avLst/>
            <a:gdLst/>
            <a:ahLst/>
            <a:cxnLst/>
            <a:rect l="l" t="t" r="r" b="b"/>
            <a:pathLst>
              <a:path w="3368664" h="3302178">
                <a:moveTo>
                  <a:pt x="0" y="0"/>
                </a:moveTo>
                <a:lnTo>
                  <a:pt x="3368665" y="0"/>
                </a:lnTo>
                <a:lnTo>
                  <a:pt x="3368665" y="3302178"/>
                </a:lnTo>
                <a:lnTo>
                  <a:pt x="0" y="3302178"/>
                </a:lnTo>
                <a:lnTo>
                  <a:pt x="0" y="0"/>
                </a:lnTo>
                <a:close/>
              </a:path>
            </a:pathLst>
          </a:custGeom>
          <a:blipFill>
            <a:blip r:embed="rId6"/>
            <a:stretch>
              <a:fillRect/>
            </a:stretch>
          </a:blipFill>
        </p:spPr>
        <p:txBody>
          <a:bodyPr/>
          <a:lstStyle/>
          <a:p>
            <a:endParaRPr lang="en-GB"/>
          </a:p>
        </p:txBody>
      </p:sp>
      <p:sp>
        <p:nvSpPr>
          <p:cNvPr id="6" name="TextBox 12">
            <a:extLst>
              <a:ext uri="{FF2B5EF4-FFF2-40B4-BE49-F238E27FC236}">
                <a16:creationId xmlns:a16="http://schemas.microsoft.com/office/drawing/2014/main" id="{D9CE3789-7D21-58D7-37E5-1E0EE6675202}"/>
              </a:ext>
            </a:extLst>
          </p:cNvPr>
          <p:cNvSpPr txBox="1"/>
          <p:nvPr/>
        </p:nvSpPr>
        <p:spPr>
          <a:xfrm>
            <a:off x="14999780" y="9909563"/>
            <a:ext cx="3212479" cy="727710"/>
          </a:xfrm>
          <a:prstGeom prst="rect">
            <a:avLst/>
          </a:prstGeom>
        </p:spPr>
        <p:txBody>
          <a:bodyPr lIns="0" tIns="0" rIns="0" bIns="0" rtlCol="0" anchor="t">
            <a:spAutoFit/>
          </a:bodyPr>
          <a:lstStyle/>
          <a:p>
            <a:pPr algn="ctr">
              <a:lnSpc>
                <a:spcPts val="2940"/>
              </a:lnSpc>
            </a:pPr>
            <a:r>
              <a:rPr lang="en-US" sz="2100">
                <a:solidFill>
                  <a:srgbClr val="000000"/>
                </a:solidFill>
                <a:latin typeface="Canva Sans"/>
              </a:rPr>
              <a:t>Drawing credit: Avari</a:t>
            </a:r>
          </a:p>
          <a:p>
            <a:pPr algn="ctr">
              <a:lnSpc>
                <a:spcPts val="2940"/>
              </a:lnSpc>
            </a:pPr>
            <a:endParaRPr lang="en-US" sz="2100">
              <a:solidFill>
                <a:srgbClr val="000000"/>
              </a:solidFill>
              <a:latin typeface="Canva Sans"/>
            </a:endParaRPr>
          </a:p>
        </p:txBody>
      </p:sp>
      <p:sp>
        <p:nvSpPr>
          <p:cNvPr id="11" name="TextBox 10">
            <a:extLst>
              <a:ext uri="{FF2B5EF4-FFF2-40B4-BE49-F238E27FC236}">
                <a16:creationId xmlns:a16="http://schemas.microsoft.com/office/drawing/2014/main" id="{256650FF-231E-9ED7-591E-83586F31A1FC}"/>
              </a:ext>
            </a:extLst>
          </p:cNvPr>
          <p:cNvSpPr txBox="1"/>
          <p:nvPr/>
        </p:nvSpPr>
        <p:spPr>
          <a:xfrm>
            <a:off x="11174598" y="3225335"/>
            <a:ext cx="4080000" cy="7048083"/>
          </a:xfrm>
          <a:prstGeom prst="rect">
            <a:avLst/>
          </a:prstGeom>
          <a:noFill/>
        </p:spPr>
        <p:txBody>
          <a:bodyPr wrap="square" rtlCol="0">
            <a:spAutoFit/>
          </a:bodyPr>
          <a:lstStyle/>
          <a:p>
            <a:pPr algn="ctr"/>
            <a:r>
              <a:rPr lang="en-GB" sz="2800" dirty="0"/>
              <a:t>Having choice and control over your actions.</a:t>
            </a:r>
          </a:p>
          <a:p>
            <a:pPr algn="ctr"/>
            <a:endParaRPr lang="en-GB" sz="2800" dirty="0"/>
          </a:p>
          <a:p>
            <a:pPr algn="ctr"/>
            <a:endParaRPr lang="en-GB" sz="2800" dirty="0"/>
          </a:p>
          <a:p>
            <a:pPr algn="ctr"/>
            <a:endParaRPr lang="en-GB" sz="2800" dirty="0"/>
          </a:p>
          <a:p>
            <a:pPr algn="ctr"/>
            <a:br>
              <a:rPr lang="en-GB" sz="2800" dirty="0"/>
            </a:br>
            <a:r>
              <a:rPr lang="en-GB" sz="2800" dirty="0"/>
              <a:t>Feeling connected with and accepted by the people around you</a:t>
            </a:r>
          </a:p>
          <a:p>
            <a:pPr algn="ctr"/>
            <a:endParaRPr lang="en-GB" sz="3200" dirty="0"/>
          </a:p>
          <a:p>
            <a:pPr algn="ctr"/>
            <a:endParaRPr lang="en-GB" sz="2800" dirty="0"/>
          </a:p>
          <a:p>
            <a:pPr algn="ctr"/>
            <a:endParaRPr lang="en-GB" sz="2800" dirty="0"/>
          </a:p>
          <a:p>
            <a:pPr algn="ctr"/>
            <a:endParaRPr lang="en-GB" sz="2800" dirty="0"/>
          </a:p>
          <a:p>
            <a:pPr algn="ctr"/>
            <a:r>
              <a:rPr lang="en-GB" sz="2800" dirty="0"/>
              <a:t>Feeling that you are learning and developing skills</a:t>
            </a:r>
          </a:p>
        </p:txBody>
      </p:sp>
    </p:spTree>
    <p:extLst>
      <p:ext uri="{BB962C8B-B14F-4D97-AF65-F5344CB8AC3E}">
        <p14:creationId xmlns:p14="http://schemas.microsoft.com/office/powerpoint/2010/main" val="41440854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8" name="TextBox 8"/>
          <p:cNvSpPr txBox="1"/>
          <p:nvPr/>
        </p:nvSpPr>
        <p:spPr>
          <a:xfrm>
            <a:off x="1028700" y="2522205"/>
            <a:ext cx="16230600" cy="887095"/>
          </a:xfrm>
          <a:prstGeom prst="rect">
            <a:avLst/>
          </a:prstGeom>
        </p:spPr>
        <p:txBody>
          <a:bodyPr lIns="0" tIns="0" rIns="0" bIns="0" rtlCol="0" anchor="t">
            <a:spAutoFit/>
          </a:bodyPr>
          <a:lstStyle/>
          <a:p>
            <a:pPr algn="ctr">
              <a:lnSpc>
                <a:spcPts val="7279"/>
              </a:lnSpc>
            </a:pPr>
            <a:endParaRPr/>
          </a:p>
        </p:txBody>
      </p:sp>
      <p:sp>
        <p:nvSpPr>
          <p:cNvPr id="10" name="TextBox 6">
            <a:extLst>
              <a:ext uri="{FF2B5EF4-FFF2-40B4-BE49-F238E27FC236}">
                <a16:creationId xmlns:a16="http://schemas.microsoft.com/office/drawing/2014/main" id="{D8BFD943-696D-C7D9-221E-5304633C1554}"/>
              </a:ext>
            </a:extLst>
          </p:cNvPr>
          <p:cNvSpPr txBox="1"/>
          <p:nvPr/>
        </p:nvSpPr>
        <p:spPr>
          <a:xfrm>
            <a:off x="1028700" y="735900"/>
            <a:ext cx="16230600" cy="1158843"/>
          </a:xfrm>
          <a:prstGeom prst="rect">
            <a:avLst/>
          </a:prstGeom>
        </p:spPr>
        <p:txBody>
          <a:bodyPr lIns="0" tIns="0" rIns="0" bIns="0" rtlCol="0" anchor="t">
            <a:spAutoFit/>
          </a:bodyPr>
          <a:lstStyle/>
          <a:p>
            <a:pPr>
              <a:lnSpc>
                <a:spcPts val="10500"/>
              </a:lnSpc>
            </a:pPr>
            <a:r>
              <a:rPr lang="en-US" sz="4400" b="1">
                <a:solidFill>
                  <a:srgbClr val="000000"/>
                </a:solidFill>
              </a:rPr>
              <a:t>1. Stressors</a:t>
            </a:r>
          </a:p>
        </p:txBody>
      </p:sp>
      <p:pic>
        <p:nvPicPr>
          <p:cNvPr id="11" name="Picture 10">
            <a:extLst>
              <a:ext uri="{FF2B5EF4-FFF2-40B4-BE49-F238E27FC236}">
                <a16:creationId xmlns:a16="http://schemas.microsoft.com/office/drawing/2014/main" id="{B6CEFD48-A569-F37B-5E29-56ABF3CCB8D2}"/>
              </a:ext>
            </a:extLst>
          </p:cNvPr>
          <p:cNvPicPr>
            <a:picLocks noChangeAspect="1"/>
          </p:cNvPicPr>
          <p:nvPr/>
        </p:nvPicPr>
        <p:blipFill>
          <a:blip r:embed="rId3"/>
          <a:stretch>
            <a:fillRect/>
          </a:stretch>
        </p:blipFill>
        <p:spPr>
          <a:xfrm>
            <a:off x="1295400" y="2247900"/>
            <a:ext cx="9410700" cy="7127406"/>
          </a:xfrm>
          <a:prstGeom prst="rect">
            <a:avLst/>
          </a:prstGeom>
        </p:spPr>
      </p:pic>
      <p:sp>
        <p:nvSpPr>
          <p:cNvPr id="15" name="TextBox 8">
            <a:extLst>
              <a:ext uri="{FF2B5EF4-FFF2-40B4-BE49-F238E27FC236}">
                <a16:creationId xmlns:a16="http://schemas.microsoft.com/office/drawing/2014/main" id="{1782393D-1C92-173C-A7D6-CB0ED42C2DD6}"/>
              </a:ext>
            </a:extLst>
          </p:cNvPr>
          <p:cNvSpPr txBox="1"/>
          <p:nvPr/>
        </p:nvSpPr>
        <p:spPr>
          <a:xfrm>
            <a:off x="11106150" y="2600077"/>
            <a:ext cx="6286500" cy="4431983"/>
          </a:xfrm>
          <a:prstGeom prst="rect">
            <a:avLst/>
          </a:prstGeom>
        </p:spPr>
        <p:txBody>
          <a:bodyPr wrap="square" lIns="0" tIns="0" rIns="0" bIns="0" rtlCol="0" anchor="t">
            <a:spAutoFit/>
          </a:bodyPr>
          <a:lstStyle/>
          <a:p>
            <a:r>
              <a:rPr lang="en-GB" sz="3200" b="0" i="0" u="none" strike="noStrike">
                <a:solidFill>
                  <a:srgbClr val="000000"/>
                </a:solidFill>
                <a:effectLst/>
              </a:rPr>
              <a:t>For example:</a:t>
            </a:r>
          </a:p>
          <a:p>
            <a:pPr marL="285750" indent="-285750">
              <a:buFont typeface="Arial" panose="020B0604020202020204" pitchFamily="34" charset="0"/>
              <a:buChar char="•"/>
            </a:pPr>
            <a:r>
              <a:rPr lang="en-GB" sz="3200" b="0" i="0" u="none" strike="noStrike">
                <a:solidFill>
                  <a:srgbClr val="000000"/>
                </a:solidFill>
                <a:effectLst/>
              </a:rPr>
              <a:t>What if the space is too loud, too bright, too busy? </a:t>
            </a:r>
          </a:p>
          <a:p>
            <a:pPr marL="285750" indent="-285750">
              <a:buFont typeface="Arial" panose="020B0604020202020204" pitchFamily="34" charset="0"/>
              <a:buChar char="•"/>
            </a:pPr>
            <a:endParaRPr lang="en-GB" sz="3200" b="0" i="0" u="none" strike="noStrike">
              <a:solidFill>
                <a:srgbClr val="000000"/>
              </a:solidFill>
              <a:effectLst/>
            </a:endParaRPr>
          </a:p>
          <a:p>
            <a:pPr marL="285750" indent="-285750">
              <a:buFont typeface="Arial" panose="020B0604020202020204" pitchFamily="34" charset="0"/>
              <a:buChar char="•"/>
            </a:pPr>
            <a:r>
              <a:rPr lang="en-GB" sz="3200" b="0" i="0" u="none" strike="noStrike">
                <a:solidFill>
                  <a:srgbClr val="000000"/>
                </a:solidFill>
                <a:effectLst/>
              </a:rPr>
              <a:t>What if the people around a young person don’t understand them? Stress caused by the physical and social environment can get in the way.</a:t>
            </a:r>
            <a:endParaRPr lang="en-US" sz="3200">
              <a:solidFill>
                <a:srgbClr val="000000"/>
              </a:solidFill>
            </a:endParaRPr>
          </a:p>
        </p:txBody>
      </p:sp>
      <p:sp>
        <p:nvSpPr>
          <p:cNvPr id="2" name="TextBox 6">
            <a:extLst>
              <a:ext uri="{FF2B5EF4-FFF2-40B4-BE49-F238E27FC236}">
                <a16:creationId xmlns:a16="http://schemas.microsoft.com/office/drawing/2014/main" id="{C10E4DF1-FEB3-8E47-9800-E9BF13C8112B}"/>
              </a:ext>
            </a:extLst>
          </p:cNvPr>
          <p:cNvSpPr txBox="1"/>
          <p:nvPr/>
        </p:nvSpPr>
        <p:spPr>
          <a:xfrm>
            <a:off x="3781214" y="9375306"/>
            <a:ext cx="4439072" cy="727710"/>
          </a:xfrm>
          <a:prstGeom prst="rect">
            <a:avLst/>
          </a:prstGeom>
        </p:spPr>
        <p:txBody>
          <a:bodyPr lIns="0" tIns="0" rIns="0" bIns="0" rtlCol="0" anchor="t">
            <a:spAutoFit/>
          </a:bodyPr>
          <a:lstStyle/>
          <a:p>
            <a:pPr algn="ctr">
              <a:lnSpc>
                <a:spcPts val="2940"/>
              </a:lnSpc>
            </a:pPr>
            <a:r>
              <a:rPr lang="en-US" sz="2100" dirty="0">
                <a:latin typeface="Canva Sans"/>
              </a:rPr>
              <a:t>Drawing credit: Bubbles</a:t>
            </a:r>
          </a:p>
          <a:p>
            <a:pPr algn="ctr">
              <a:lnSpc>
                <a:spcPts val="2940"/>
              </a:lnSpc>
            </a:pPr>
            <a:endParaRPr lang="en-US" sz="2100" dirty="0">
              <a:latin typeface="Canva Sans"/>
            </a:endParaRPr>
          </a:p>
        </p:txBody>
      </p:sp>
    </p:spTree>
    <p:extLst>
      <p:ext uri="{BB962C8B-B14F-4D97-AF65-F5344CB8AC3E}">
        <p14:creationId xmlns:p14="http://schemas.microsoft.com/office/powerpoint/2010/main" val="10547557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8" name="TextBox 8"/>
          <p:cNvSpPr txBox="1"/>
          <p:nvPr/>
        </p:nvSpPr>
        <p:spPr>
          <a:xfrm>
            <a:off x="1028700" y="2522205"/>
            <a:ext cx="16230600" cy="887095"/>
          </a:xfrm>
          <a:prstGeom prst="rect">
            <a:avLst/>
          </a:prstGeom>
        </p:spPr>
        <p:txBody>
          <a:bodyPr lIns="0" tIns="0" rIns="0" bIns="0" rtlCol="0" anchor="t">
            <a:spAutoFit/>
          </a:bodyPr>
          <a:lstStyle/>
          <a:p>
            <a:pPr algn="ctr">
              <a:lnSpc>
                <a:spcPts val="7279"/>
              </a:lnSpc>
            </a:pPr>
            <a:endParaRPr/>
          </a:p>
        </p:txBody>
      </p:sp>
      <p:sp>
        <p:nvSpPr>
          <p:cNvPr id="10" name="TextBox 6">
            <a:extLst>
              <a:ext uri="{FF2B5EF4-FFF2-40B4-BE49-F238E27FC236}">
                <a16:creationId xmlns:a16="http://schemas.microsoft.com/office/drawing/2014/main" id="{D8BFD943-696D-C7D9-221E-5304633C1554}"/>
              </a:ext>
            </a:extLst>
          </p:cNvPr>
          <p:cNvSpPr txBox="1"/>
          <p:nvPr/>
        </p:nvSpPr>
        <p:spPr>
          <a:xfrm>
            <a:off x="1028700" y="735900"/>
            <a:ext cx="16230600" cy="1158843"/>
          </a:xfrm>
          <a:prstGeom prst="rect">
            <a:avLst/>
          </a:prstGeom>
        </p:spPr>
        <p:txBody>
          <a:bodyPr lIns="0" tIns="0" rIns="0" bIns="0" rtlCol="0" anchor="t">
            <a:spAutoFit/>
          </a:bodyPr>
          <a:lstStyle/>
          <a:p>
            <a:pPr>
              <a:lnSpc>
                <a:spcPts val="10500"/>
              </a:lnSpc>
            </a:pPr>
            <a:r>
              <a:rPr lang="en-US" sz="4400" b="1">
                <a:solidFill>
                  <a:srgbClr val="000000"/>
                </a:solidFill>
              </a:rPr>
              <a:t>2. Unmet needs</a:t>
            </a:r>
          </a:p>
        </p:txBody>
      </p:sp>
      <p:sp>
        <p:nvSpPr>
          <p:cNvPr id="2" name="Freeform 3">
            <a:extLst>
              <a:ext uri="{FF2B5EF4-FFF2-40B4-BE49-F238E27FC236}">
                <a16:creationId xmlns:a16="http://schemas.microsoft.com/office/drawing/2014/main" id="{DF74675F-E90F-3813-9639-7F6A8E914EBC}"/>
              </a:ext>
            </a:extLst>
          </p:cNvPr>
          <p:cNvSpPr/>
          <p:nvPr/>
        </p:nvSpPr>
        <p:spPr>
          <a:xfrm>
            <a:off x="8931651" y="757238"/>
            <a:ext cx="8225430" cy="6695444"/>
          </a:xfrm>
          <a:custGeom>
            <a:avLst/>
            <a:gdLst/>
            <a:ahLst/>
            <a:cxnLst/>
            <a:rect l="l" t="t" r="r" b="b"/>
            <a:pathLst>
              <a:path w="8225430" h="6695444">
                <a:moveTo>
                  <a:pt x="0" y="0"/>
                </a:moveTo>
                <a:lnTo>
                  <a:pt x="8225430" y="0"/>
                </a:lnTo>
                <a:lnTo>
                  <a:pt x="8225430" y="6695443"/>
                </a:lnTo>
                <a:lnTo>
                  <a:pt x="0" y="6695443"/>
                </a:lnTo>
                <a:lnTo>
                  <a:pt x="0" y="0"/>
                </a:lnTo>
                <a:close/>
              </a:path>
            </a:pathLst>
          </a:custGeom>
          <a:blipFill>
            <a:blip r:embed="rId3"/>
            <a:stretch>
              <a:fillRect/>
            </a:stretch>
          </a:blipFill>
        </p:spPr>
        <p:txBody>
          <a:bodyPr/>
          <a:lstStyle/>
          <a:p>
            <a:endParaRPr lang="en-GB"/>
          </a:p>
        </p:txBody>
      </p:sp>
      <p:sp>
        <p:nvSpPr>
          <p:cNvPr id="3" name="TextBox 4">
            <a:extLst>
              <a:ext uri="{FF2B5EF4-FFF2-40B4-BE49-F238E27FC236}">
                <a16:creationId xmlns:a16="http://schemas.microsoft.com/office/drawing/2014/main" id="{8118670C-49AC-4281-AAE1-819DC68508B7}"/>
              </a:ext>
            </a:extLst>
          </p:cNvPr>
          <p:cNvSpPr txBox="1"/>
          <p:nvPr/>
        </p:nvSpPr>
        <p:spPr>
          <a:xfrm>
            <a:off x="1447800" y="7452681"/>
            <a:ext cx="14586937" cy="2757165"/>
          </a:xfrm>
          <a:prstGeom prst="rect">
            <a:avLst/>
          </a:prstGeom>
        </p:spPr>
        <p:txBody>
          <a:bodyPr wrap="square" lIns="0" tIns="0" rIns="0" bIns="0" rtlCol="0" anchor="t">
            <a:spAutoFit/>
          </a:bodyPr>
          <a:lstStyle/>
          <a:p>
            <a:pPr algn="ctr">
              <a:lnSpc>
                <a:spcPts val="4320"/>
              </a:lnSpc>
            </a:pPr>
            <a:endParaRPr dirty="0"/>
          </a:p>
          <a:p>
            <a:pPr algn="ctr">
              <a:lnSpc>
                <a:spcPts val="4320"/>
              </a:lnSpc>
            </a:pPr>
            <a:r>
              <a:rPr lang="en-US" sz="3600" dirty="0">
                <a:latin typeface="Canva Sans"/>
              </a:rPr>
              <a:t>But it’s wider than these short-term needs. What if they have a lot of trauma, or feel ashamed of being different? Longer term thoughts, feelings and experiences can make it harder to do well.</a:t>
            </a:r>
          </a:p>
          <a:p>
            <a:pPr algn="ctr">
              <a:lnSpc>
                <a:spcPts val="4320"/>
              </a:lnSpc>
              <a:spcBef>
                <a:spcPct val="0"/>
              </a:spcBef>
            </a:pPr>
            <a:endParaRPr lang="en-US" sz="3600" dirty="0">
              <a:latin typeface="Canva Sans"/>
            </a:endParaRPr>
          </a:p>
        </p:txBody>
      </p:sp>
      <p:sp>
        <p:nvSpPr>
          <p:cNvPr id="4" name="TextBox 6">
            <a:extLst>
              <a:ext uri="{FF2B5EF4-FFF2-40B4-BE49-F238E27FC236}">
                <a16:creationId xmlns:a16="http://schemas.microsoft.com/office/drawing/2014/main" id="{7EAFDA55-E32C-ABE5-4B9A-2B94A342CF39}"/>
              </a:ext>
            </a:extLst>
          </p:cNvPr>
          <p:cNvSpPr txBox="1"/>
          <p:nvPr/>
        </p:nvSpPr>
        <p:spPr>
          <a:xfrm>
            <a:off x="1274096" y="2051492"/>
            <a:ext cx="6726757" cy="3860031"/>
          </a:xfrm>
          <a:prstGeom prst="rect">
            <a:avLst/>
          </a:prstGeom>
        </p:spPr>
        <p:txBody>
          <a:bodyPr lIns="0" tIns="0" rIns="0" bIns="0" rtlCol="0" anchor="t">
            <a:spAutoFit/>
          </a:bodyPr>
          <a:lstStyle/>
          <a:p>
            <a:pPr algn="ctr">
              <a:lnSpc>
                <a:spcPts val="4320"/>
              </a:lnSpc>
            </a:pPr>
            <a:r>
              <a:rPr lang="en-US" sz="3600" dirty="0">
                <a:latin typeface="Canva Sans"/>
              </a:rPr>
              <a:t>Did they have enough sleep? Are they dysregulated? It is hard for a young person to do well if their physical, emotional, social and sensory needs aren’t met.</a:t>
            </a:r>
          </a:p>
          <a:p>
            <a:pPr algn="ctr">
              <a:lnSpc>
                <a:spcPts val="4320"/>
              </a:lnSpc>
              <a:spcBef>
                <a:spcPct val="0"/>
              </a:spcBef>
            </a:pPr>
            <a:endParaRPr lang="en-US" sz="3600" dirty="0">
              <a:latin typeface="Canva Sans"/>
            </a:endParaRPr>
          </a:p>
        </p:txBody>
      </p:sp>
      <p:sp>
        <p:nvSpPr>
          <p:cNvPr id="5" name="TextBox 7">
            <a:extLst>
              <a:ext uri="{FF2B5EF4-FFF2-40B4-BE49-F238E27FC236}">
                <a16:creationId xmlns:a16="http://schemas.microsoft.com/office/drawing/2014/main" id="{E532DF75-9EBC-333A-98B2-2DC4305DEA5C}"/>
              </a:ext>
            </a:extLst>
          </p:cNvPr>
          <p:cNvSpPr txBox="1"/>
          <p:nvPr/>
        </p:nvSpPr>
        <p:spPr>
          <a:xfrm>
            <a:off x="10824829" y="7567146"/>
            <a:ext cx="4439072" cy="727710"/>
          </a:xfrm>
          <a:prstGeom prst="rect">
            <a:avLst/>
          </a:prstGeom>
        </p:spPr>
        <p:txBody>
          <a:bodyPr lIns="0" tIns="0" rIns="0" bIns="0" rtlCol="0" anchor="t">
            <a:spAutoFit/>
          </a:bodyPr>
          <a:lstStyle/>
          <a:p>
            <a:pPr algn="ctr">
              <a:lnSpc>
                <a:spcPts val="2940"/>
              </a:lnSpc>
            </a:pPr>
            <a:r>
              <a:rPr lang="en-US" sz="2100" dirty="0">
                <a:latin typeface="Canva Sans"/>
              </a:rPr>
              <a:t>Drawing credit: Yuki</a:t>
            </a:r>
          </a:p>
          <a:p>
            <a:pPr algn="ctr">
              <a:lnSpc>
                <a:spcPts val="2940"/>
              </a:lnSpc>
            </a:pPr>
            <a:endParaRPr lang="en-US" sz="2100" dirty="0">
              <a:latin typeface="Canva Sans"/>
            </a:endParaRPr>
          </a:p>
        </p:txBody>
      </p:sp>
    </p:spTree>
    <p:extLst>
      <p:ext uri="{BB962C8B-B14F-4D97-AF65-F5344CB8AC3E}">
        <p14:creationId xmlns:p14="http://schemas.microsoft.com/office/powerpoint/2010/main" val="20695804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8" name="TextBox 8"/>
          <p:cNvSpPr txBox="1"/>
          <p:nvPr/>
        </p:nvSpPr>
        <p:spPr>
          <a:xfrm>
            <a:off x="1028700" y="2522205"/>
            <a:ext cx="16230600" cy="887095"/>
          </a:xfrm>
          <a:prstGeom prst="rect">
            <a:avLst/>
          </a:prstGeom>
        </p:spPr>
        <p:txBody>
          <a:bodyPr lIns="0" tIns="0" rIns="0" bIns="0" rtlCol="0" anchor="t">
            <a:spAutoFit/>
          </a:bodyPr>
          <a:lstStyle/>
          <a:p>
            <a:pPr algn="ctr">
              <a:lnSpc>
                <a:spcPts val="7279"/>
              </a:lnSpc>
            </a:pPr>
            <a:endParaRPr/>
          </a:p>
        </p:txBody>
      </p:sp>
      <p:sp>
        <p:nvSpPr>
          <p:cNvPr id="10" name="TextBox 6">
            <a:extLst>
              <a:ext uri="{FF2B5EF4-FFF2-40B4-BE49-F238E27FC236}">
                <a16:creationId xmlns:a16="http://schemas.microsoft.com/office/drawing/2014/main" id="{D8BFD943-696D-C7D9-221E-5304633C1554}"/>
              </a:ext>
            </a:extLst>
          </p:cNvPr>
          <p:cNvSpPr txBox="1"/>
          <p:nvPr/>
        </p:nvSpPr>
        <p:spPr>
          <a:xfrm>
            <a:off x="4366509" y="1277280"/>
            <a:ext cx="16230600" cy="1158843"/>
          </a:xfrm>
          <a:prstGeom prst="rect">
            <a:avLst/>
          </a:prstGeom>
        </p:spPr>
        <p:txBody>
          <a:bodyPr lIns="0" tIns="0" rIns="0" bIns="0" rtlCol="0" anchor="t">
            <a:spAutoFit/>
          </a:bodyPr>
          <a:lstStyle/>
          <a:p>
            <a:pPr algn="ctr">
              <a:lnSpc>
                <a:spcPts val="10500"/>
              </a:lnSpc>
            </a:pPr>
            <a:r>
              <a:rPr lang="en-US" sz="4400" b="1" dirty="0">
                <a:solidFill>
                  <a:srgbClr val="000000"/>
                </a:solidFill>
              </a:rPr>
              <a:t>3. Skills Gaps</a:t>
            </a:r>
          </a:p>
        </p:txBody>
      </p:sp>
      <p:sp>
        <p:nvSpPr>
          <p:cNvPr id="6" name="AutoShape 2">
            <a:extLst>
              <a:ext uri="{FF2B5EF4-FFF2-40B4-BE49-F238E27FC236}">
                <a16:creationId xmlns:a16="http://schemas.microsoft.com/office/drawing/2014/main" id="{FDDF5955-5C2A-4DAD-2767-74FAB29D11DC}"/>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Freeform 3">
            <a:extLst>
              <a:ext uri="{FF2B5EF4-FFF2-40B4-BE49-F238E27FC236}">
                <a16:creationId xmlns:a16="http://schemas.microsoft.com/office/drawing/2014/main" id="{030D882E-3034-25BD-3F7C-A3545D65C2F7}"/>
              </a:ext>
            </a:extLst>
          </p:cNvPr>
          <p:cNvSpPr/>
          <p:nvPr/>
        </p:nvSpPr>
        <p:spPr>
          <a:xfrm>
            <a:off x="1028700" y="1941782"/>
            <a:ext cx="6675618" cy="6403436"/>
          </a:xfrm>
          <a:custGeom>
            <a:avLst/>
            <a:gdLst/>
            <a:ahLst/>
            <a:cxnLst/>
            <a:rect l="l" t="t" r="r" b="b"/>
            <a:pathLst>
              <a:path w="6675618" h="6403436">
                <a:moveTo>
                  <a:pt x="0" y="0"/>
                </a:moveTo>
                <a:lnTo>
                  <a:pt x="6675618" y="0"/>
                </a:lnTo>
                <a:lnTo>
                  <a:pt x="6675618" y="6403436"/>
                </a:lnTo>
                <a:lnTo>
                  <a:pt x="0" y="6403436"/>
                </a:lnTo>
                <a:lnTo>
                  <a:pt x="0" y="0"/>
                </a:lnTo>
                <a:close/>
              </a:path>
            </a:pathLst>
          </a:custGeom>
          <a:blipFill>
            <a:blip r:embed="rId3"/>
            <a:stretch>
              <a:fillRect/>
            </a:stretch>
          </a:blipFill>
        </p:spPr>
        <p:txBody>
          <a:bodyPr/>
          <a:lstStyle/>
          <a:p>
            <a:endParaRPr lang="en-GB"/>
          </a:p>
        </p:txBody>
      </p:sp>
      <p:sp>
        <p:nvSpPr>
          <p:cNvPr id="3" name="TextBox 4">
            <a:extLst>
              <a:ext uri="{FF2B5EF4-FFF2-40B4-BE49-F238E27FC236}">
                <a16:creationId xmlns:a16="http://schemas.microsoft.com/office/drawing/2014/main" id="{9882C857-85FD-3565-8232-6D7A6F08AE59}"/>
              </a:ext>
            </a:extLst>
          </p:cNvPr>
          <p:cNvSpPr txBox="1"/>
          <p:nvPr/>
        </p:nvSpPr>
        <p:spPr>
          <a:xfrm>
            <a:off x="8479833" y="2915968"/>
            <a:ext cx="8779467" cy="5514330"/>
          </a:xfrm>
          <a:prstGeom prst="rect">
            <a:avLst/>
          </a:prstGeom>
        </p:spPr>
        <p:txBody>
          <a:bodyPr lIns="0" tIns="0" rIns="0" bIns="0" rtlCol="0" anchor="t">
            <a:spAutoFit/>
          </a:bodyPr>
          <a:lstStyle/>
          <a:p>
            <a:pPr algn="ctr">
              <a:lnSpc>
                <a:spcPts val="4320"/>
              </a:lnSpc>
              <a:spcBef>
                <a:spcPct val="0"/>
              </a:spcBef>
            </a:pPr>
            <a:r>
              <a:rPr lang="en-US" sz="3600" dirty="0">
                <a:latin typeface="Canva Sans"/>
              </a:rPr>
              <a:t>Everyone on the planet has different strengths and needs - but some people can have quite unique spiky profiles. This means they may thrive in some areas, but find some things that most people find easy, very difficult. If someone has a skill gap, unless the skill is developed, or unless support is put in place to stop it being a barrier, it is hard to do well.</a:t>
            </a:r>
          </a:p>
        </p:txBody>
      </p:sp>
      <p:sp>
        <p:nvSpPr>
          <p:cNvPr id="4" name="TextBox 6">
            <a:extLst>
              <a:ext uri="{FF2B5EF4-FFF2-40B4-BE49-F238E27FC236}">
                <a16:creationId xmlns:a16="http://schemas.microsoft.com/office/drawing/2014/main" id="{9B576131-B51E-9006-EA0D-BCC240E2A4B7}"/>
              </a:ext>
            </a:extLst>
          </p:cNvPr>
          <p:cNvSpPr txBox="1"/>
          <p:nvPr/>
        </p:nvSpPr>
        <p:spPr>
          <a:xfrm>
            <a:off x="2146973" y="8530590"/>
            <a:ext cx="4439072" cy="727710"/>
          </a:xfrm>
          <a:prstGeom prst="rect">
            <a:avLst/>
          </a:prstGeom>
        </p:spPr>
        <p:txBody>
          <a:bodyPr lIns="0" tIns="0" rIns="0" bIns="0" rtlCol="0" anchor="t">
            <a:spAutoFit/>
          </a:bodyPr>
          <a:lstStyle/>
          <a:p>
            <a:pPr algn="ctr">
              <a:lnSpc>
                <a:spcPts val="2940"/>
              </a:lnSpc>
            </a:pPr>
            <a:r>
              <a:rPr lang="en-US" sz="2100" dirty="0">
                <a:latin typeface="Canva Sans"/>
              </a:rPr>
              <a:t>Drawing credit: Zack</a:t>
            </a:r>
          </a:p>
          <a:p>
            <a:pPr algn="ctr">
              <a:lnSpc>
                <a:spcPts val="2940"/>
              </a:lnSpc>
            </a:pPr>
            <a:endParaRPr lang="en-US" sz="2100" dirty="0">
              <a:latin typeface="Canva Sans"/>
            </a:endParaRPr>
          </a:p>
        </p:txBody>
      </p:sp>
    </p:spTree>
    <p:extLst>
      <p:ext uri="{BB962C8B-B14F-4D97-AF65-F5344CB8AC3E}">
        <p14:creationId xmlns:p14="http://schemas.microsoft.com/office/powerpoint/2010/main" val="27645572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2550BE34-C2B8-49B8-8519-67A8CAD51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3" name="Rectangle 32">
            <a:extLst>
              <a:ext uri="{FF2B5EF4-FFF2-40B4-BE49-F238E27FC236}">
                <a16:creationId xmlns:a16="http://schemas.microsoft.com/office/drawing/2014/main" id="{A7457DD9-5A45-400A-AB4B-4B4EDECA25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1624" y="547687"/>
            <a:ext cx="16751170" cy="3133976"/>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6">
            <a:extLst>
              <a:ext uri="{FF2B5EF4-FFF2-40B4-BE49-F238E27FC236}">
                <a16:creationId xmlns:a16="http://schemas.microsoft.com/office/drawing/2014/main" id="{D8BFD943-696D-C7D9-221E-5304633C1554}"/>
              </a:ext>
            </a:extLst>
          </p:cNvPr>
          <p:cNvSpPr txBox="1"/>
          <p:nvPr/>
        </p:nvSpPr>
        <p:spPr>
          <a:xfrm>
            <a:off x="1570119" y="880233"/>
            <a:ext cx="5340378" cy="246888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800" b="1" kern="1200">
                <a:solidFill>
                  <a:schemeClr val="tx1"/>
                </a:solidFill>
                <a:latin typeface="+mj-lt"/>
                <a:ea typeface="+mj-ea"/>
                <a:cs typeface="+mj-cs"/>
              </a:rPr>
              <a:t>3. Skills Gaps</a:t>
            </a:r>
          </a:p>
        </p:txBody>
      </p:sp>
      <p:sp>
        <p:nvSpPr>
          <p:cNvPr id="34" name="Rectangle 33">
            <a:extLst>
              <a:ext uri="{FF2B5EF4-FFF2-40B4-BE49-F238E27FC236}">
                <a16:creationId xmlns:a16="http://schemas.microsoft.com/office/drawing/2014/main" id="{441CF7D6-A660-431A-B0BB-140A0D5556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5612" y="1586608"/>
            <a:ext cx="192024" cy="10561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35" name="Rectangle 34">
            <a:extLst>
              <a:ext uri="{FF2B5EF4-FFF2-40B4-BE49-F238E27FC236}">
                <a16:creationId xmlns:a16="http://schemas.microsoft.com/office/drawing/2014/main" id="{0570A85B-3810-4F95-97B0-CBF4CCDB38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365312" y="2100957"/>
            <a:ext cx="2194560" cy="27432"/>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8" name="TextBox 8"/>
          <p:cNvSpPr txBox="1"/>
          <p:nvPr/>
        </p:nvSpPr>
        <p:spPr>
          <a:xfrm>
            <a:off x="1028700" y="2522205"/>
            <a:ext cx="16230600" cy="887095"/>
          </a:xfrm>
          <a:prstGeom prst="rect">
            <a:avLst/>
          </a:prstGeom>
        </p:spPr>
        <p:txBody>
          <a:bodyPr lIns="0" tIns="0" rIns="0" bIns="0" rtlCol="0" anchor="t">
            <a:spAutoFit/>
          </a:bodyPr>
          <a:lstStyle/>
          <a:p>
            <a:pPr algn="ctr">
              <a:lnSpc>
                <a:spcPts val="7279"/>
              </a:lnSpc>
            </a:pPr>
            <a:endParaRPr/>
          </a:p>
        </p:txBody>
      </p:sp>
      <p:sp>
        <p:nvSpPr>
          <p:cNvPr id="6" name="AutoShape 2">
            <a:extLst>
              <a:ext uri="{FF2B5EF4-FFF2-40B4-BE49-F238E27FC236}">
                <a16:creationId xmlns:a16="http://schemas.microsoft.com/office/drawing/2014/main" id="{FDDF5955-5C2A-4DAD-2767-74FAB29D11DC}"/>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4" name="Picture 13" descr="A diagram of a graph&#10;&#10;Description automatically generated with medium confidence">
            <a:extLst>
              <a:ext uri="{FF2B5EF4-FFF2-40B4-BE49-F238E27FC236}">
                <a16:creationId xmlns:a16="http://schemas.microsoft.com/office/drawing/2014/main" id="{508EEFD9-A262-E13A-896A-9A18DF6B8B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4890" y="4101084"/>
            <a:ext cx="8193592" cy="5225796"/>
          </a:xfrm>
          <a:prstGeom prst="rect">
            <a:avLst/>
          </a:prstGeom>
        </p:spPr>
      </p:pic>
      <p:sp>
        <p:nvSpPr>
          <p:cNvPr id="7" name="Freeform 6">
            <a:extLst>
              <a:ext uri="{FF2B5EF4-FFF2-40B4-BE49-F238E27FC236}">
                <a16:creationId xmlns:a16="http://schemas.microsoft.com/office/drawing/2014/main" id="{6D7B8C48-5D03-7B62-008B-17AAA47FCDD3}"/>
              </a:ext>
            </a:extLst>
          </p:cNvPr>
          <p:cNvSpPr/>
          <p:nvPr/>
        </p:nvSpPr>
        <p:spPr>
          <a:xfrm>
            <a:off x="9352106" y="4158114"/>
            <a:ext cx="8193591" cy="5081648"/>
          </a:xfrm>
          <a:custGeom>
            <a:avLst/>
            <a:gdLst/>
            <a:ahLst/>
            <a:cxnLst/>
            <a:rect l="l" t="t" r="r" b="b"/>
            <a:pathLst>
              <a:path w="10324166" h="6602545">
                <a:moveTo>
                  <a:pt x="0" y="0"/>
                </a:moveTo>
                <a:lnTo>
                  <a:pt x="10324166" y="0"/>
                </a:lnTo>
                <a:lnTo>
                  <a:pt x="10324166" y="6602545"/>
                </a:lnTo>
                <a:lnTo>
                  <a:pt x="0" y="6602545"/>
                </a:lnTo>
                <a:lnTo>
                  <a:pt x="0" y="0"/>
                </a:lnTo>
                <a:close/>
              </a:path>
            </a:pathLst>
          </a:custGeom>
          <a:blipFill>
            <a:blip r:embed="rId4"/>
            <a:stretch>
              <a:fillRect/>
            </a:stretch>
          </a:blipFill>
        </p:spPr>
        <p:txBody>
          <a:bodyPr/>
          <a:lstStyle/>
          <a:p>
            <a:endParaRPr lang="en-GB"/>
          </a:p>
        </p:txBody>
      </p:sp>
    </p:spTree>
    <p:extLst>
      <p:ext uri="{BB962C8B-B14F-4D97-AF65-F5344CB8AC3E}">
        <p14:creationId xmlns:p14="http://schemas.microsoft.com/office/powerpoint/2010/main" val="29112118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589209" y="-1663482"/>
            <a:ext cx="10769744" cy="7839847"/>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6" name="TextBox 6"/>
          <p:cNvSpPr txBox="1"/>
          <p:nvPr/>
        </p:nvSpPr>
        <p:spPr>
          <a:xfrm>
            <a:off x="9143998" y="1323472"/>
            <a:ext cx="7882131" cy="7941971"/>
          </a:xfrm>
          <a:prstGeom prst="rect">
            <a:avLst/>
          </a:prstGeom>
        </p:spPr>
        <p:txBody>
          <a:bodyPr vert="horz" lIns="91440" tIns="45720" rIns="91440" bIns="45720" rtlCol="0" anchor="t">
            <a:normAutofit/>
          </a:bodyPr>
          <a:lstStyle/>
          <a:p>
            <a:pPr>
              <a:lnSpc>
                <a:spcPct val="90000"/>
              </a:lnSpc>
              <a:spcAft>
                <a:spcPts val="600"/>
              </a:spcAft>
            </a:pPr>
            <a:r>
              <a:rPr lang="en-US" sz="3300" b="1" dirty="0"/>
              <a:t>Some skills can be taught</a:t>
            </a:r>
            <a:endParaRPr lang="en-US" dirty="0"/>
          </a:p>
          <a:p>
            <a:pPr>
              <a:lnSpc>
                <a:spcPct val="90000"/>
              </a:lnSpc>
              <a:spcAft>
                <a:spcPts val="600"/>
              </a:spcAft>
            </a:pPr>
            <a:r>
              <a:rPr lang="en-US" sz="3300" dirty="0"/>
              <a:t>If a young person is in a new environment, it may be unfamiliar to them so it may take a lot of time for them to ‘learn the ropes’ and understand how the space work. They may not currently understand how to navigate the space in the best possible way, but they can be supported to understand this.</a:t>
            </a:r>
            <a:endParaRPr lang="en-US" sz="3300" dirty="0">
              <a:ea typeface="Calibri"/>
              <a:cs typeface="Calibri"/>
            </a:endParaRPr>
          </a:p>
          <a:p>
            <a:pPr indent="-228600">
              <a:lnSpc>
                <a:spcPct val="90000"/>
              </a:lnSpc>
              <a:spcAft>
                <a:spcPts val="600"/>
              </a:spcAft>
              <a:buFont typeface="Arial" panose="020B0604020202020204" pitchFamily="34" charset="0"/>
              <a:buChar char="•"/>
            </a:pPr>
            <a:endParaRPr lang="en-US" sz="3300"/>
          </a:p>
        </p:txBody>
      </p:sp>
      <p:sp>
        <p:nvSpPr>
          <p:cNvPr id="2" name="TextBox 6">
            <a:extLst>
              <a:ext uri="{FF2B5EF4-FFF2-40B4-BE49-F238E27FC236}">
                <a16:creationId xmlns:a16="http://schemas.microsoft.com/office/drawing/2014/main" id="{6EB75E99-1585-9A07-707B-EBC17ACA0608}"/>
              </a:ext>
            </a:extLst>
          </p:cNvPr>
          <p:cNvSpPr txBox="1"/>
          <p:nvPr/>
        </p:nvSpPr>
        <p:spPr>
          <a:xfrm>
            <a:off x="5314064" y="5847554"/>
            <a:ext cx="12066338" cy="5729454"/>
          </a:xfrm>
          <a:prstGeom prst="rect">
            <a:avLst/>
          </a:prstGeom>
        </p:spPr>
        <p:txBody>
          <a:bodyPr wrap="square" lIns="0" tIns="0" rIns="0" bIns="0" rtlCol="0" anchor="t">
            <a:spAutoFit/>
          </a:bodyPr>
          <a:lstStyle/>
          <a:p>
            <a:pPr>
              <a:lnSpc>
                <a:spcPts val="4759"/>
              </a:lnSpc>
              <a:spcAft>
                <a:spcPts val="600"/>
              </a:spcAft>
            </a:pPr>
            <a:r>
              <a:rPr lang="en-US" sz="3350" b="1" dirty="0">
                <a:solidFill>
                  <a:srgbClr val="000000"/>
                </a:solidFill>
              </a:rPr>
              <a:t>Some skills come with time</a:t>
            </a:r>
            <a:endParaRPr lang="en-US" sz="3350" b="1" dirty="0">
              <a:solidFill>
                <a:srgbClr val="000000"/>
              </a:solidFill>
              <a:ea typeface="Calibri"/>
              <a:cs typeface="Calibri"/>
            </a:endParaRPr>
          </a:p>
          <a:p>
            <a:pPr>
              <a:lnSpc>
                <a:spcPts val="4759"/>
              </a:lnSpc>
              <a:spcAft>
                <a:spcPts val="600"/>
              </a:spcAft>
            </a:pPr>
            <a:r>
              <a:rPr lang="en-US" sz="3200" dirty="0">
                <a:solidFill>
                  <a:srgbClr val="000000"/>
                </a:solidFill>
              </a:rPr>
              <a:t>Younger children may struggle with empathy towards each other. This isn’t because “autistic people struggle with empathy”, but that empathy is a skill that develops at older ages. In non-autistic children, children start to properly </a:t>
            </a:r>
            <a:r>
              <a:rPr lang="en-US" sz="3200" dirty="0" err="1">
                <a:solidFill>
                  <a:srgbClr val="000000"/>
                </a:solidFill>
              </a:rPr>
              <a:t>recognise</a:t>
            </a:r>
            <a:r>
              <a:rPr lang="en-US" sz="3200" dirty="0">
                <a:solidFill>
                  <a:srgbClr val="000000"/>
                </a:solidFill>
              </a:rPr>
              <a:t> that someone else’s feelings may be different from their own and can navigate complex moral decisions from the age of 8. </a:t>
            </a:r>
            <a:endParaRPr lang="en-US" sz="3200" dirty="0">
              <a:solidFill>
                <a:srgbClr val="000000"/>
              </a:solidFill>
              <a:ea typeface="Calibri"/>
              <a:cs typeface="Calibri"/>
            </a:endParaRPr>
          </a:p>
          <a:p>
            <a:pPr>
              <a:lnSpc>
                <a:spcPts val="4759"/>
              </a:lnSpc>
              <a:spcAft>
                <a:spcPts val="600"/>
              </a:spcAft>
            </a:pPr>
            <a:r>
              <a:rPr lang="en-US" sz="3399" dirty="0">
                <a:solidFill>
                  <a:srgbClr val="000000"/>
                </a:solidFill>
                <a:latin typeface="Canva Sans"/>
              </a:rPr>
              <a:t> </a:t>
            </a:r>
            <a:endParaRPr lang="en-US" sz="3399">
              <a:solidFill>
                <a:srgbClr val="000000"/>
              </a:solidFill>
              <a:latin typeface="Canva Sans"/>
            </a:endParaRPr>
          </a:p>
          <a:p>
            <a:pPr>
              <a:lnSpc>
                <a:spcPts val="4759"/>
              </a:lnSpc>
              <a:spcAft>
                <a:spcPts val="600"/>
              </a:spcAft>
            </a:pPr>
            <a:endParaRPr lang="en-US" sz="3399">
              <a:solidFill>
                <a:srgbClr val="000000"/>
              </a:solidFill>
              <a:latin typeface="Canva San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589209" y="-1663482"/>
            <a:ext cx="10769744" cy="7839847"/>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6" name="TextBox 6"/>
          <p:cNvSpPr txBox="1"/>
          <p:nvPr/>
        </p:nvSpPr>
        <p:spPr>
          <a:xfrm>
            <a:off x="9143998" y="1323472"/>
            <a:ext cx="7882131" cy="7941971"/>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endParaRPr lang="en-US" sz="3100" b="1"/>
          </a:p>
          <a:p>
            <a:pPr>
              <a:lnSpc>
                <a:spcPct val="90000"/>
              </a:lnSpc>
              <a:spcAft>
                <a:spcPts val="600"/>
              </a:spcAft>
            </a:pPr>
            <a:r>
              <a:rPr lang="en-US" sz="3100" b="1"/>
              <a:t>Some gaps are part of an individual's skill profile</a:t>
            </a:r>
            <a:endParaRPr lang="en-US" sz="3100" b="1">
              <a:ea typeface="Calibri"/>
              <a:cs typeface="Calibri"/>
            </a:endParaRPr>
          </a:p>
          <a:p>
            <a:pPr indent="-228600">
              <a:lnSpc>
                <a:spcPct val="90000"/>
              </a:lnSpc>
              <a:spcAft>
                <a:spcPts val="600"/>
              </a:spcAft>
              <a:buFont typeface="Arial" panose="020B0604020202020204" pitchFamily="34" charset="0"/>
              <a:buChar char="•"/>
            </a:pPr>
            <a:endParaRPr lang="en-US" sz="3100"/>
          </a:p>
          <a:p>
            <a:pPr indent="-228600">
              <a:lnSpc>
                <a:spcPct val="90000"/>
              </a:lnSpc>
              <a:spcAft>
                <a:spcPts val="600"/>
              </a:spcAft>
              <a:buFont typeface="Arial" panose="020B0604020202020204" pitchFamily="34" charset="0"/>
              <a:buChar char="•"/>
            </a:pPr>
            <a:endParaRPr lang="en-US" sz="3100"/>
          </a:p>
          <a:p>
            <a:pPr>
              <a:lnSpc>
                <a:spcPct val="90000"/>
              </a:lnSpc>
              <a:spcAft>
                <a:spcPts val="600"/>
              </a:spcAft>
            </a:pPr>
            <a:r>
              <a:rPr lang="en-US" sz="3100"/>
              <a:t>As adults, autistic people still have varying skill profiles, where they may excel in some things but struggle in others. These spiky profiles are an innate part of them, so some of these skills will not ‘develop’ - they are a natural part of human variation. When this is the case, it is really important to focus on someone’s strengths, rather than trying to ‘fix’ weaknesses.</a:t>
            </a:r>
            <a:endParaRPr lang="en-US" sz="3100">
              <a:ea typeface="Calibri"/>
              <a:cs typeface="Calibri"/>
            </a:endParaRPr>
          </a:p>
          <a:p>
            <a:pPr indent="-228600">
              <a:lnSpc>
                <a:spcPct val="90000"/>
              </a:lnSpc>
              <a:spcAft>
                <a:spcPts val="600"/>
              </a:spcAft>
              <a:buFont typeface="Arial" panose="020B0604020202020204" pitchFamily="34" charset="0"/>
              <a:buChar char="•"/>
            </a:pPr>
            <a:endParaRPr lang="en-US" sz="3100"/>
          </a:p>
          <a:p>
            <a:pPr indent="-228600">
              <a:lnSpc>
                <a:spcPct val="90000"/>
              </a:lnSpc>
              <a:spcAft>
                <a:spcPts val="600"/>
              </a:spcAft>
              <a:buFont typeface="Arial" panose="020B0604020202020204" pitchFamily="34" charset="0"/>
              <a:buChar char="•"/>
            </a:pPr>
            <a:endParaRPr lang="en-US" sz="3100">
              <a:ea typeface="Calibri"/>
              <a:cs typeface="Calibri"/>
            </a:endParaRPr>
          </a:p>
          <a:p>
            <a:pPr indent="-228600">
              <a:lnSpc>
                <a:spcPct val="90000"/>
              </a:lnSpc>
              <a:spcAft>
                <a:spcPts val="600"/>
              </a:spcAft>
              <a:buFont typeface="Arial" panose="020B0604020202020204" pitchFamily="34" charset="0"/>
              <a:buChar char="•"/>
            </a:pPr>
            <a:endParaRPr lang="en-US" sz="31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700E0F77-E936-4985-B7B1-B9823486A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7998" cy="102860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9"/>
          <p:cNvSpPr txBox="1"/>
          <p:nvPr/>
        </p:nvSpPr>
        <p:spPr>
          <a:xfrm>
            <a:off x="776833" y="7325316"/>
            <a:ext cx="5814129" cy="233536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800" kern="1200">
                <a:solidFill>
                  <a:schemeClr val="tx1"/>
                </a:solidFill>
                <a:latin typeface="+mj-lt"/>
                <a:ea typeface="+mj-ea"/>
                <a:cs typeface="+mj-cs"/>
              </a:rPr>
              <a:t>Building a "toolbox"</a:t>
            </a:r>
          </a:p>
        </p:txBody>
      </p:sp>
      <p:sp>
        <p:nvSpPr>
          <p:cNvPr id="17" name="Rectangle 16">
            <a:extLst>
              <a:ext uri="{FF2B5EF4-FFF2-40B4-BE49-F238E27FC236}">
                <a16:creationId xmlns:a16="http://schemas.microsoft.com/office/drawing/2014/main" id="{95C8260E-968F-44E8-A823-ABB431311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29877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6833" y="0"/>
            <a:ext cx="16847618" cy="688227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FE43805F-24A6-46A4-B19B-54F283473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001661" y="8491698"/>
            <a:ext cx="2194560" cy="6857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10"/>
          <p:cNvSpPr txBox="1"/>
          <p:nvPr/>
        </p:nvSpPr>
        <p:spPr>
          <a:xfrm>
            <a:off x="7744078" y="7325316"/>
            <a:ext cx="9880373" cy="2335360"/>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500"/>
              <a:t>This approach is not about saying behaviour is "acceptable".</a:t>
            </a:r>
          </a:p>
          <a:p>
            <a:pPr indent="-228600">
              <a:lnSpc>
                <a:spcPct val="90000"/>
              </a:lnSpc>
              <a:spcAft>
                <a:spcPts val="600"/>
              </a:spcAft>
              <a:buFont typeface="Arial" panose="020B0604020202020204" pitchFamily="34" charset="0"/>
              <a:buChar char="•"/>
            </a:pPr>
            <a:endParaRPr lang="en-US" sz="2500"/>
          </a:p>
          <a:p>
            <a:pPr indent="-228600">
              <a:lnSpc>
                <a:spcPct val="90000"/>
              </a:lnSpc>
              <a:spcAft>
                <a:spcPts val="600"/>
              </a:spcAft>
              <a:buFont typeface="Arial" panose="020B0604020202020204" pitchFamily="34" charset="0"/>
              <a:buChar char="•"/>
            </a:pPr>
            <a:r>
              <a:rPr lang="en-US" sz="2500"/>
              <a:t>It is understanding that young people do not want to struggle. So why don't we try and meet the underlying needs behind behaviour, rather than punishing them for something they don't actually want to do to begin with?</a:t>
            </a:r>
          </a:p>
        </p:txBody>
      </p:sp>
      <p:sp>
        <p:nvSpPr>
          <p:cNvPr id="6" name="Freeform 6"/>
          <p:cNvSpPr/>
          <p:nvPr/>
        </p:nvSpPr>
        <p:spPr>
          <a:xfrm>
            <a:off x="1438807" y="1807971"/>
            <a:ext cx="3754296" cy="3419475"/>
          </a:xfrm>
          <a:custGeom>
            <a:avLst/>
            <a:gdLst/>
            <a:ahLst/>
            <a:cxnLst/>
            <a:rect l="l" t="t" r="r" b="b"/>
            <a:pathLst>
              <a:path w="3454303" h="3146236">
                <a:moveTo>
                  <a:pt x="0" y="0"/>
                </a:moveTo>
                <a:lnTo>
                  <a:pt x="3454304" y="0"/>
                </a:lnTo>
                <a:lnTo>
                  <a:pt x="3454304" y="3146236"/>
                </a:lnTo>
                <a:lnTo>
                  <a:pt x="0" y="3146236"/>
                </a:lnTo>
                <a:lnTo>
                  <a:pt x="0" y="0"/>
                </a:lnTo>
                <a:close/>
              </a:path>
            </a:pathLst>
          </a:custGeom>
          <a:blipFill>
            <a:blip r:embed="rId3"/>
            <a:stretch>
              <a:fillRect l="-74876"/>
            </a:stretch>
          </a:blipFill>
        </p:spPr>
        <p:txBody>
          <a:bodyPr/>
          <a:lstStyle/>
          <a:p>
            <a:endParaRPr lang="en-GB"/>
          </a:p>
        </p:txBody>
      </p:sp>
      <p:sp>
        <p:nvSpPr>
          <p:cNvPr id="7" name="Freeform 7"/>
          <p:cNvSpPr/>
          <p:nvPr/>
        </p:nvSpPr>
        <p:spPr>
          <a:xfrm>
            <a:off x="5912148" y="1663040"/>
            <a:ext cx="5352503" cy="3568335"/>
          </a:xfrm>
          <a:custGeom>
            <a:avLst/>
            <a:gdLst/>
            <a:ahLst/>
            <a:cxnLst/>
            <a:rect l="l" t="t" r="r" b="b"/>
            <a:pathLst>
              <a:path w="4924802" h="3283201">
                <a:moveTo>
                  <a:pt x="0" y="0"/>
                </a:moveTo>
                <a:lnTo>
                  <a:pt x="4924802" y="0"/>
                </a:lnTo>
                <a:lnTo>
                  <a:pt x="4924802" y="3283202"/>
                </a:lnTo>
                <a:lnTo>
                  <a:pt x="0" y="3283202"/>
                </a:lnTo>
                <a:lnTo>
                  <a:pt x="0" y="0"/>
                </a:lnTo>
                <a:close/>
              </a:path>
            </a:pathLst>
          </a:custGeom>
          <a:blipFill>
            <a:blip r:embed="rId4"/>
            <a:stretch>
              <a:fillRect/>
            </a:stretch>
          </a:blipFill>
        </p:spPr>
        <p:txBody>
          <a:bodyPr/>
          <a:lstStyle/>
          <a:p>
            <a:endParaRPr lang="en-GB"/>
          </a:p>
        </p:txBody>
      </p:sp>
      <p:sp>
        <p:nvSpPr>
          <p:cNvPr id="8" name="Freeform 8"/>
          <p:cNvSpPr/>
          <p:nvPr/>
        </p:nvSpPr>
        <p:spPr>
          <a:xfrm>
            <a:off x="11598956" y="1663040"/>
            <a:ext cx="5394319" cy="3568335"/>
          </a:xfrm>
          <a:custGeom>
            <a:avLst/>
            <a:gdLst/>
            <a:ahLst/>
            <a:cxnLst/>
            <a:rect l="l" t="t" r="r" b="b"/>
            <a:pathLst>
              <a:path w="4963277" h="3283201">
                <a:moveTo>
                  <a:pt x="0" y="0"/>
                </a:moveTo>
                <a:lnTo>
                  <a:pt x="4963276" y="0"/>
                </a:lnTo>
                <a:lnTo>
                  <a:pt x="4963276" y="3283202"/>
                </a:lnTo>
                <a:lnTo>
                  <a:pt x="0" y="3283202"/>
                </a:lnTo>
                <a:lnTo>
                  <a:pt x="0" y="0"/>
                </a:lnTo>
                <a:close/>
              </a:path>
            </a:pathLst>
          </a:custGeom>
          <a:blipFill>
            <a:blip r:embed="rId5"/>
            <a:stretch>
              <a:fillRect/>
            </a:stretch>
          </a:blipFill>
        </p:spPr>
        <p:txBody>
          <a:bodyPr/>
          <a:lstStyle/>
          <a:p>
            <a:endParaRPr lang="en-GB"/>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5518" y="720090"/>
            <a:ext cx="16856964" cy="884682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reeform 3"/>
          <p:cNvSpPr/>
          <p:nvPr/>
        </p:nvSpPr>
        <p:spPr>
          <a:xfrm>
            <a:off x="4081089" y="965200"/>
            <a:ext cx="9560631" cy="8356599"/>
          </a:xfrm>
          <a:custGeom>
            <a:avLst/>
            <a:gdLst/>
            <a:ahLst/>
            <a:cxnLst/>
            <a:rect l="l" t="t" r="r" b="b"/>
            <a:pathLst>
              <a:path w="12265166" h="11659573">
                <a:moveTo>
                  <a:pt x="0" y="0"/>
                </a:moveTo>
                <a:lnTo>
                  <a:pt x="12265166" y="0"/>
                </a:lnTo>
                <a:lnTo>
                  <a:pt x="12265166" y="11659574"/>
                </a:lnTo>
                <a:lnTo>
                  <a:pt x="0" y="1165957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TextBox 4"/>
          <p:cNvSpPr txBox="1"/>
          <p:nvPr/>
        </p:nvSpPr>
        <p:spPr>
          <a:xfrm>
            <a:off x="4375021" y="3799922"/>
            <a:ext cx="8986220" cy="3134814"/>
          </a:xfrm>
          <a:prstGeom prst="rect">
            <a:avLst/>
          </a:prstGeom>
        </p:spPr>
        <p:txBody>
          <a:bodyPr lIns="0" tIns="0" rIns="0" bIns="0" rtlCol="0" anchor="t">
            <a:spAutoFit/>
          </a:bodyPr>
          <a:lstStyle/>
          <a:p>
            <a:pPr algn="ctr" defTabSz="722376">
              <a:lnSpc>
                <a:spcPts val="8058"/>
              </a:lnSpc>
              <a:spcAft>
                <a:spcPts val="600"/>
              </a:spcAft>
            </a:pPr>
            <a:r>
              <a:rPr lang="en-US" sz="8058" b="1" kern="1200">
                <a:ln w="38100">
                  <a:solidFill>
                    <a:schemeClr val="accent2"/>
                  </a:solidFill>
                  <a:prstDash val="solid"/>
                </a:ln>
                <a:solidFill>
                  <a:srgbClr val="555555"/>
                </a:solidFill>
                <a:effectLst>
                  <a:outerShdw dist="38100" dir="2700000" algn="tl" rotWithShape="0">
                    <a:schemeClr val="accent2"/>
                  </a:outerShdw>
                </a:effectLst>
                <a:latin typeface="Hit and Run"/>
                <a:ea typeface="+mn-ea"/>
                <a:cs typeface="+mn-cs"/>
              </a:rPr>
              <a:t>What is the nest approach?</a:t>
            </a:r>
            <a:endParaRPr lang="en-US" sz="10200" b="1">
              <a:ln w="38100">
                <a:solidFill>
                  <a:schemeClr val="accent2"/>
                </a:solidFill>
                <a:prstDash val="solid"/>
              </a:ln>
              <a:solidFill>
                <a:srgbClr val="FFFFFF"/>
              </a:solidFill>
              <a:effectLst>
                <a:outerShdw dist="38100" dir="2700000" algn="tl" rotWithShape="0">
                  <a:schemeClr val="accent2"/>
                </a:outerShdw>
              </a:effectLst>
              <a:latin typeface="Hit and Run"/>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999926" y="-3999282"/>
            <a:ext cx="10287000" cy="18286850"/>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66" y="0"/>
            <a:ext cx="13606268" cy="10286358"/>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474237" y="-2528760"/>
            <a:ext cx="7341846" cy="18290319"/>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a:extLst>
              <a:ext uri="{FF2B5EF4-FFF2-40B4-BE49-F238E27FC236}">
                <a16:creationId xmlns:a16="http://schemas.microsoft.com/office/drawing/2014/main" id="{DA2E7C1E-2B5A-4BBA-AE51-1CD8C19309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21181" y="685800"/>
            <a:ext cx="15845638" cy="8915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6">
            <a:extLst>
              <a:ext uri="{FF2B5EF4-FFF2-40B4-BE49-F238E27FC236}">
                <a16:creationId xmlns:a16="http://schemas.microsoft.com/office/drawing/2014/main" id="{43DF76B1-5174-4FAF-9D19-FFEE984268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2310841" y="1623038"/>
            <a:ext cx="13670280" cy="7040922"/>
          </a:xfrm>
          <a:custGeom>
            <a:avLst/>
            <a:gdLst>
              <a:gd name="connsiteX0" fmla="*/ 0 w 13670280"/>
              <a:gd name="connsiteY0" fmla="*/ 0 h 7040922"/>
              <a:gd name="connsiteX1" fmla="*/ 546811 w 13670280"/>
              <a:gd name="connsiteY1" fmla="*/ 0 h 7040922"/>
              <a:gd name="connsiteX2" fmla="*/ 820217 w 13670280"/>
              <a:gd name="connsiteY2" fmla="*/ 0 h 7040922"/>
              <a:gd name="connsiteX3" fmla="*/ 1777136 w 13670280"/>
              <a:gd name="connsiteY3" fmla="*/ 0 h 7040922"/>
              <a:gd name="connsiteX4" fmla="*/ 2323948 w 13670280"/>
              <a:gd name="connsiteY4" fmla="*/ 0 h 7040922"/>
              <a:gd name="connsiteX5" fmla="*/ 2870759 w 13670280"/>
              <a:gd name="connsiteY5" fmla="*/ 0 h 7040922"/>
              <a:gd name="connsiteX6" fmla="*/ 3827678 w 13670280"/>
              <a:gd name="connsiteY6" fmla="*/ 0 h 7040922"/>
              <a:gd name="connsiteX7" fmla="*/ 4237787 w 13670280"/>
              <a:gd name="connsiteY7" fmla="*/ 0 h 7040922"/>
              <a:gd name="connsiteX8" fmla="*/ 5194706 w 13670280"/>
              <a:gd name="connsiteY8" fmla="*/ 0 h 7040922"/>
              <a:gd name="connsiteX9" fmla="*/ 6151626 w 13670280"/>
              <a:gd name="connsiteY9" fmla="*/ 0 h 7040922"/>
              <a:gd name="connsiteX10" fmla="*/ 6835140 w 13670280"/>
              <a:gd name="connsiteY10" fmla="*/ 0 h 7040922"/>
              <a:gd name="connsiteX11" fmla="*/ 7792060 w 13670280"/>
              <a:gd name="connsiteY11" fmla="*/ 0 h 7040922"/>
              <a:gd name="connsiteX12" fmla="*/ 8338871 w 13670280"/>
              <a:gd name="connsiteY12" fmla="*/ 0 h 7040922"/>
              <a:gd name="connsiteX13" fmla="*/ 8885682 w 13670280"/>
              <a:gd name="connsiteY13" fmla="*/ 0 h 7040922"/>
              <a:gd name="connsiteX14" fmla="*/ 9705899 w 13670280"/>
              <a:gd name="connsiteY14" fmla="*/ 0 h 7040922"/>
              <a:gd name="connsiteX15" fmla="*/ 10252710 w 13670280"/>
              <a:gd name="connsiteY15" fmla="*/ 0 h 7040922"/>
              <a:gd name="connsiteX16" fmla="*/ 11209630 w 13670280"/>
              <a:gd name="connsiteY16" fmla="*/ 0 h 7040922"/>
              <a:gd name="connsiteX17" fmla="*/ 12166549 w 13670280"/>
              <a:gd name="connsiteY17" fmla="*/ 0 h 7040922"/>
              <a:gd name="connsiteX18" fmla="*/ 12850063 w 13670280"/>
              <a:gd name="connsiteY18" fmla="*/ 0 h 7040922"/>
              <a:gd name="connsiteX19" fmla="*/ 13670280 w 13670280"/>
              <a:gd name="connsiteY19" fmla="*/ 0 h 7040922"/>
              <a:gd name="connsiteX20" fmla="*/ 13670280 w 13670280"/>
              <a:gd name="connsiteY20" fmla="*/ 428856 h 7040922"/>
              <a:gd name="connsiteX21" fmla="*/ 13670280 w 13670280"/>
              <a:gd name="connsiteY21" fmla="*/ 928122 h 7040922"/>
              <a:gd name="connsiteX22" fmla="*/ 13670280 w 13670280"/>
              <a:gd name="connsiteY22" fmla="*/ 1638615 h 7040922"/>
              <a:gd name="connsiteX23" fmla="*/ 13670280 w 13670280"/>
              <a:gd name="connsiteY23" fmla="*/ 2208289 h 7040922"/>
              <a:gd name="connsiteX24" fmla="*/ 13670280 w 13670280"/>
              <a:gd name="connsiteY24" fmla="*/ 2707555 h 7040922"/>
              <a:gd name="connsiteX25" fmla="*/ 13670280 w 13670280"/>
              <a:gd name="connsiteY25" fmla="*/ 3418048 h 7040922"/>
              <a:gd name="connsiteX26" fmla="*/ 13670280 w 13670280"/>
              <a:gd name="connsiteY26" fmla="*/ 4058131 h 7040922"/>
              <a:gd name="connsiteX27" fmla="*/ 13670280 w 13670280"/>
              <a:gd name="connsiteY27" fmla="*/ 4698215 h 7040922"/>
              <a:gd name="connsiteX28" fmla="*/ 13670280 w 13670280"/>
              <a:gd name="connsiteY28" fmla="*/ 5479117 h 7040922"/>
              <a:gd name="connsiteX29" fmla="*/ 13670280 w 13670280"/>
              <a:gd name="connsiteY29" fmla="*/ 6189611 h 7040922"/>
              <a:gd name="connsiteX30" fmla="*/ 13670280 w 13670280"/>
              <a:gd name="connsiteY30" fmla="*/ 7040922 h 7040922"/>
              <a:gd name="connsiteX31" fmla="*/ 13123469 w 13670280"/>
              <a:gd name="connsiteY31" fmla="*/ 7040922 h 7040922"/>
              <a:gd name="connsiteX32" fmla="*/ 12850063 w 13670280"/>
              <a:gd name="connsiteY32" fmla="*/ 7040922 h 7040922"/>
              <a:gd name="connsiteX33" fmla="*/ 12029846 w 13670280"/>
              <a:gd name="connsiteY33" fmla="*/ 7040922 h 7040922"/>
              <a:gd name="connsiteX34" fmla="*/ 11619738 w 13670280"/>
              <a:gd name="connsiteY34" fmla="*/ 7040922 h 7040922"/>
              <a:gd name="connsiteX35" fmla="*/ 11346332 w 13670280"/>
              <a:gd name="connsiteY35" fmla="*/ 7040922 h 7040922"/>
              <a:gd name="connsiteX36" fmla="*/ 10936224 w 13670280"/>
              <a:gd name="connsiteY36" fmla="*/ 7040922 h 7040922"/>
              <a:gd name="connsiteX37" fmla="*/ 10116007 w 13670280"/>
              <a:gd name="connsiteY37" fmla="*/ 7040922 h 7040922"/>
              <a:gd name="connsiteX38" fmla="*/ 9705899 w 13670280"/>
              <a:gd name="connsiteY38" fmla="*/ 7040922 h 7040922"/>
              <a:gd name="connsiteX39" fmla="*/ 9432493 w 13670280"/>
              <a:gd name="connsiteY39" fmla="*/ 7040922 h 7040922"/>
              <a:gd name="connsiteX40" fmla="*/ 9022385 w 13670280"/>
              <a:gd name="connsiteY40" fmla="*/ 7040922 h 7040922"/>
              <a:gd name="connsiteX41" fmla="*/ 8475574 w 13670280"/>
              <a:gd name="connsiteY41" fmla="*/ 7040922 h 7040922"/>
              <a:gd name="connsiteX42" fmla="*/ 7792060 w 13670280"/>
              <a:gd name="connsiteY42" fmla="*/ 7040922 h 7040922"/>
              <a:gd name="connsiteX43" fmla="*/ 7381951 w 13670280"/>
              <a:gd name="connsiteY43" fmla="*/ 7040922 h 7040922"/>
              <a:gd name="connsiteX44" fmla="*/ 6425032 w 13670280"/>
              <a:gd name="connsiteY44" fmla="*/ 7040922 h 7040922"/>
              <a:gd name="connsiteX45" fmla="*/ 5741518 w 13670280"/>
              <a:gd name="connsiteY45" fmla="*/ 7040922 h 7040922"/>
              <a:gd name="connsiteX46" fmla="*/ 4784598 w 13670280"/>
              <a:gd name="connsiteY46" fmla="*/ 7040922 h 7040922"/>
              <a:gd name="connsiteX47" fmla="*/ 3964381 w 13670280"/>
              <a:gd name="connsiteY47" fmla="*/ 7040922 h 7040922"/>
              <a:gd name="connsiteX48" fmla="*/ 3417570 w 13670280"/>
              <a:gd name="connsiteY48" fmla="*/ 7040922 h 7040922"/>
              <a:gd name="connsiteX49" fmla="*/ 2597353 w 13670280"/>
              <a:gd name="connsiteY49" fmla="*/ 7040922 h 7040922"/>
              <a:gd name="connsiteX50" fmla="*/ 2187245 w 13670280"/>
              <a:gd name="connsiteY50" fmla="*/ 7040922 h 7040922"/>
              <a:gd name="connsiteX51" fmla="*/ 1503731 w 13670280"/>
              <a:gd name="connsiteY51" fmla="*/ 7040922 h 7040922"/>
              <a:gd name="connsiteX52" fmla="*/ 1230325 w 13670280"/>
              <a:gd name="connsiteY52" fmla="*/ 7040922 h 7040922"/>
              <a:gd name="connsiteX53" fmla="*/ 0 w 13670280"/>
              <a:gd name="connsiteY53" fmla="*/ 7040922 h 7040922"/>
              <a:gd name="connsiteX54" fmla="*/ 0 w 13670280"/>
              <a:gd name="connsiteY54" fmla="*/ 6400838 h 7040922"/>
              <a:gd name="connsiteX55" fmla="*/ 0 w 13670280"/>
              <a:gd name="connsiteY55" fmla="*/ 5690345 h 7040922"/>
              <a:gd name="connsiteX56" fmla="*/ 0 w 13670280"/>
              <a:gd name="connsiteY56" fmla="*/ 4979852 h 7040922"/>
              <a:gd name="connsiteX57" fmla="*/ 0 w 13670280"/>
              <a:gd name="connsiteY57" fmla="*/ 4480587 h 7040922"/>
              <a:gd name="connsiteX58" fmla="*/ 0 w 13670280"/>
              <a:gd name="connsiteY58" fmla="*/ 3699684 h 7040922"/>
              <a:gd name="connsiteX59" fmla="*/ 0 w 13670280"/>
              <a:gd name="connsiteY59" fmla="*/ 3059601 h 7040922"/>
              <a:gd name="connsiteX60" fmla="*/ 0 w 13670280"/>
              <a:gd name="connsiteY60" fmla="*/ 2630744 h 7040922"/>
              <a:gd name="connsiteX61" fmla="*/ 0 w 13670280"/>
              <a:gd name="connsiteY61" fmla="*/ 1990661 h 7040922"/>
              <a:gd name="connsiteX62" fmla="*/ 0 w 13670280"/>
              <a:gd name="connsiteY62" fmla="*/ 1420986 h 7040922"/>
              <a:gd name="connsiteX63" fmla="*/ 0 w 13670280"/>
              <a:gd name="connsiteY63" fmla="*/ 851311 h 7040922"/>
              <a:gd name="connsiteX64" fmla="*/ 0 w 13670280"/>
              <a:gd name="connsiteY64" fmla="*/ 0 h 7040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3670280" h="7040922" extrusionOk="0">
                <a:moveTo>
                  <a:pt x="0" y="0"/>
                </a:moveTo>
                <a:cubicBezTo>
                  <a:pt x="137061" y="-8503"/>
                  <a:pt x="322398" y="-5762"/>
                  <a:pt x="546811" y="0"/>
                </a:cubicBezTo>
                <a:cubicBezTo>
                  <a:pt x="771224" y="5762"/>
                  <a:pt x="689310" y="-8336"/>
                  <a:pt x="820217" y="0"/>
                </a:cubicBezTo>
                <a:cubicBezTo>
                  <a:pt x="951124" y="8336"/>
                  <a:pt x="1321112" y="-44653"/>
                  <a:pt x="1777136" y="0"/>
                </a:cubicBezTo>
                <a:cubicBezTo>
                  <a:pt x="2233160" y="44653"/>
                  <a:pt x="2179248" y="-362"/>
                  <a:pt x="2323948" y="0"/>
                </a:cubicBezTo>
                <a:cubicBezTo>
                  <a:pt x="2468648" y="362"/>
                  <a:pt x="2635062" y="15460"/>
                  <a:pt x="2870759" y="0"/>
                </a:cubicBezTo>
                <a:cubicBezTo>
                  <a:pt x="3106456" y="-15460"/>
                  <a:pt x="3620802" y="5048"/>
                  <a:pt x="3827678" y="0"/>
                </a:cubicBezTo>
                <a:cubicBezTo>
                  <a:pt x="4034554" y="-5048"/>
                  <a:pt x="4048791" y="-18833"/>
                  <a:pt x="4237787" y="0"/>
                </a:cubicBezTo>
                <a:cubicBezTo>
                  <a:pt x="4426783" y="18833"/>
                  <a:pt x="4783556" y="6236"/>
                  <a:pt x="5194706" y="0"/>
                </a:cubicBezTo>
                <a:cubicBezTo>
                  <a:pt x="5605856" y="-6236"/>
                  <a:pt x="5831897" y="32091"/>
                  <a:pt x="6151626" y="0"/>
                </a:cubicBezTo>
                <a:cubicBezTo>
                  <a:pt x="6471355" y="-32091"/>
                  <a:pt x="6566918" y="13262"/>
                  <a:pt x="6835140" y="0"/>
                </a:cubicBezTo>
                <a:cubicBezTo>
                  <a:pt x="7103362" y="-13262"/>
                  <a:pt x="7490561" y="-29185"/>
                  <a:pt x="7792060" y="0"/>
                </a:cubicBezTo>
                <a:cubicBezTo>
                  <a:pt x="8093559" y="29185"/>
                  <a:pt x="8121520" y="835"/>
                  <a:pt x="8338871" y="0"/>
                </a:cubicBezTo>
                <a:cubicBezTo>
                  <a:pt x="8556222" y="-835"/>
                  <a:pt x="8737792" y="-23045"/>
                  <a:pt x="8885682" y="0"/>
                </a:cubicBezTo>
                <a:cubicBezTo>
                  <a:pt x="9033572" y="23045"/>
                  <a:pt x="9297154" y="39443"/>
                  <a:pt x="9705899" y="0"/>
                </a:cubicBezTo>
                <a:cubicBezTo>
                  <a:pt x="10114644" y="-39443"/>
                  <a:pt x="9993307" y="19981"/>
                  <a:pt x="10252710" y="0"/>
                </a:cubicBezTo>
                <a:cubicBezTo>
                  <a:pt x="10512113" y="-19981"/>
                  <a:pt x="10981933" y="-8785"/>
                  <a:pt x="11209630" y="0"/>
                </a:cubicBezTo>
                <a:cubicBezTo>
                  <a:pt x="11437327" y="8785"/>
                  <a:pt x="11915261" y="-46670"/>
                  <a:pt x="12166549" y="0"/>
                </a:cubicBezTo>
                <a:cubicBezTo>
                  <a:pt x="12417837" y="46670"/>
                  <a:pt x="12671487" y="-30169"/>
                  <a:pt x="12850063" y="0"/>
                </a:cubicBezTo>
                <a:cubicBezTo>
                  <a:pt x="13028639" y="30169"/>
                  <a:pt x="13363723" y="-31262"/>
                  <a:pt x="13670280" y="0"/>
                </a:cubicBezTo>
                <a:cubicBezTo>
                  <a:pt x="13661192" y="212846"/>
                  <a:pt x="13680785" y="324235"/>
                  <a:pt x="13670280" y="428856"/>
                </a:cubicBezTo>
                <a:cubicBezTo>
                  <a:pt x="13659775" y="533477"/>
                  <a:pt x="13655615" y="679570"/>
                  <a:pt x="13670280" y="928122"/>
                </a:cubicBezTo>
                <a:cubicBezTo>
                  <a:pt x="13684945" y="1176674"/>
                  <a:pt x="13644729" y="1419902"/>
                  <a:pt x="13670280" y="1638615"/>
                </a:cubicBezTo>
                <a:cubicBezTo>
                  <a:pt x="13695831" y="1857328"/>
                  <a:pt x="13656986" y="2061459"/>
                  <a:pt x="13670280" y="2208289"/>
                </a:cubicBezTo>
                <a:cubicBezTo>
                  <a:pt x="13683574" y="2355119"/>
                  <a:pt x="13651096" y="2542064"/>
                  <a:pt x="13670280" y="2707555"/>
                </a:cubicBezTo>
                <a:cubicBezTo>
                  <a:pt x="13689464" y="2873046"/>
                  <a:pt x="13683835" y="3264667"/>
                  <a:pt x="13670280" y="3418048"/>
                </a:cubicBezTo>
                <a:cubicBezTo>
                  <a:pt x="13656725" y="3571429"/>
                  <a:pt x="13684642" y="3912862"/>
                  <a:pt x="13670280" y="4058131"/>
                </a:cubicBezTo>
                <a:cubicBezTo>
                  <a:pt x="13655918" y="4203400"/>
                  <a:pt x="13686995" y="4386653"/>
                  <a:pt x="13670280" y="4698215"/>
                </a:cubicBezTo>
                <a:cubicBezTo>
                  <a:pt x="13653565" y="5009777"/>
                  <a:pt x="13691150" y="5122956"/>
                  <a:pt x="13670280" y="5479117"/>
                </a:cubicBezTo>
                <a:cubicBezTo>
                  <a:pt x="13649410" y="5835278"/>
                  <a:pt x="13644873" y="5912221"/>
                  <a:pt x="13670280" y="6189611"/>
                </a:cubicBezTo>
                <a:cubicBezTo>
                  <a:pt x="13695687" y="6467001"/>
                  <a:pt x="13646844" y="6699686"/>
                  <a:pt x="13670280" y="7040922"/>
                </a:cubicBezTo>
                <a:cubicBezTo>
                  <a:pt x="13551373" y="7047674"/>
                  <a:pt x="13356042" y="7057229"/>
                  <a:pt x="13123469" y="7040922"/>
                </a:cubicBezTo>
                <a:cubicBezTo>
                  <a:pt x="12890896" y="7024615"/>
                  <a:pt x="12962928" y="7042867"/>
                  <a:pt x="12850063" y="7040922"/>
                </a:cubicBezTo>
                <a:cubicBezTo>
                  <a:pt x="12737198" y="7038977"/>
                  <a:pt x="12374031" y="7066107"/>
                  <a:pt x="12029846" y="7040922"/>
                </a:cubicBezTo>
                <a:cubicBezTo>
                  <a:pt x="11685661" y="7015737"/>
                  <a:pt x="11789967" y="7023692"/>
                  <a:pt x="11619738" y="7040922"/>
                </a:cubicBezTo>
                <a:cubicBezTo>
                  <a:pt x="11449509" y="7058152"/>
                  <a:pt x="11406659" y="7033834"/>
                  <a:pt x="11346332" y="7040922"/>
                </a:cubicBezTo>
                <a:cubicBezTo>
                  <a:pt x="11286005" y="7048010"/>
                  <a:pt x="11047377" y="7057573"/>
                  <a:pt x="10936224" y="7040922"/>
                </a:cubicBezTo>
                <a:cubicBezTo>
                  <a:pt x="10825071" y="7024271"/>
                  <a:pt x="10479854" y="7007529"/>
                  <a:pt x="10116007" y="7040922"/>
                </a:cubicBezTo>
                <a:cubicBezTo>
                  <a:pt x="9752160" y="7074315"/>
                  <a:pt x="9869745" y="7059282"/>
                  <a:pt x="9705899" y="7040922"/>
                </a:cubicBezTo>
                <a:cubicBezTo>
                  <a:pt x="9542053" y="7022562"/>
                  <a:pt x="9522399" y="7033316"/>
                  <a:pt x="9432493" y="7040922"/>
                </a:cubicBezTo>
                <a:cubicBezTo>
                  <a:pt x="9342587" y="7048528"/>
                  <a:pt x="9216870" y="7048438"/>
                  <a:pt x="9022385" y="7040922"/>
                </a:cubicBezTo>
                <a:cubicBezTo>
                  <a:pt x="8827900" y="7033406"/>
                  <a:pt x="8681381" y="7017432"/>
                  <a:pt x="8475574" y="7040922"/>
                </a:cubicBezTo>
                <a:cubicBezTo>
                  <a:pt x="8269767" y="7064412"/>
                  <a:pt x="8105475" y="7047703"/>
                  <a:pt x="7792060" y="7040922"/>
                </a:cubicBezTo>
                <a:cubicBezTo>
                  <a:pt x="7478645" y="7034141"/>
                  <a:pt x="7569860" y="7060086"/>
                  <a:pt x="7381951" y="7040922"/>
                </a:cubicBezTo>
                <a:cubicBezTo>
                  <a:pt x="7194042" y="7021758"/>
                  <a:pt x="6825672" y="7051426"/>
                  <a:pt x="6425032" y="7040922"/>
                </a:cubicBezTo>
                <a:cubicBezTo>
                  <a:pt x="6024392" y="7030418"/>
                  <a:pt x="6072213" y="7008023"/>
                  <a:pt x="5741518" y="7040922"/>
                </a:cubicBezTo>
                <a:cubicBezTo>
                  <a:pt x="5410823" y="7073821"/>
                  <a:pt x="4979399" y="7078629"/>
                  <a:pt x="4784598" y="7040922"/>
                </a:cubicBezTo>
                <a:cubicBezTo>
                  <a:pt x="4589797" y="7003215"/>
                  <a:pt x="4277123" y="7017868"/>
                  <a:pt x="3964381" y="7040922"/>
                </a:cubicBezTo>
                <a:cubicBezTo>
                  <a:pt x="3651639" y="7063976"/>
                  <a:pt x="3681675" y="7017574"/>
                  <a:pt x="3417570" y="7040922"/>
                </a:cubicBezTo>
                <a:cubicBezTo>
                  <a:pt x="3153465" y="7064270"/>
                  <a:pt x="2767811" y="7027805"/>
                  <a:pt x="2597353" y="7040922"/>
                </a:cubicBezTo>
                <a:cubicBezTo>
                  <a:pt x="2426895" y="7054039"/>
                  <a:pt x="2300421" y="7054840"/>
                  <a:pt x="2187245" y="7040922"/>
                </a:cubicBezTo>
                <a:cubicBezTo>
                  <a:pt x="2074069" y="7027004"/>
                  <a:pt x="1735517" y="7016542"/>
                  <a:pt x="1503731" y="7040922"/>
                </a:cubicBezTo>
                <a:cubicBezTo>
                  <a:pt x="1271945" y="7065302"/>
                  <a:pt x="1305094" y="7047690"/>
                  <a:pt x="1230325" y="7040922"/>
                </a:cubicBezTo>
                <a:cubicBezTo>
                  <a:pt x="1155556" y="7034154"/>
                  <a:pt x="612328" y="7032376"/>
                  <a:pt x="0" y="7040922"/>
                </a:cubicBezTo>
                <a:cubicBezTo>
                  <a:pt x="-17269" y="6855845"/>
                  <a:pt x="27604" y="6656320"/>
                  <a:pt x="0" y="6400838"/>
                </a:cubicBezTo>
                <a:cubicBezTo>
                  <a:pt x="-27604" y="6145356"/>
                  <a:pt x="32198" y="5953041"/>
                  <a:pt x="0" y="5690345"/>
                </a:cubicBezTo>
                <a:cubicBezTo>
                  <a:pt x="-32198" y="5427649"/>
                  <a:pt x="-18848" y="5270750"/>
                  <a:pt x="0" y="4979852"/>
                </a:cubicBezTo>
                <a:cubicBezTo>
                  <a:pt x="18848" y="4688954"/>
                  <a:pt x="-14514" y="4645292"/>
                  <a:pt x="0" y="4480587"/>
                </a:cubicBezTo>
                <a:cubicBezTo>
                  <a:pt x="14514" y="4315882"/>
                  <a:pt x="-1122" y="3982337"/>
                  <a:pt x="0" y="3699684"/>
                </a:cubicBezTo>
                <a:cubicBezTo>
                  <a:pt x="1122" y="3417031"/>
                  <a:pt x="-4395" y="3215421"/>
                  <a:pt x="0" y="3059601"/>
                </a:cubicBezTo>
                <a:cubicBezTo>
                  <a:pt x="4395" y="2903781"/>
                  <a:pt x="19803" y="2824040"/>
                  <a:pt x="0" y="2630744"/>
                </a:cubicBezTo>
                <a:cubicBezTo>
                  <a:pt x="-19803" y="2437448"/>
                  <a:pt x="4319" y="2186207"/>
                  <a:pt x="0" y="1990661"/>
                </a:cubicBezTo>
                <a:cubicBezTo>
                  <a:pt x="-4319" y="1795115"/>
                  <a:pt x="2442" y="1633034"/>
                  <a:pt x="0" y="1420986"/>
                </a:cubicBezTo>
                <a:cubicBezTo>
                  <a:pt x="-2442" y="1208939"/>
                  <a:pt x="3910" y="1072669"/>
                  <a:pt x="0" y="851311"/>
                </a:cubicBezTo>
                <a:cubicBezTo>
                  <a:pt x="-3910" y="629954"/>
                  <a:pt x="3906" y="320559"/>
                  <a:pt x="0" y="0"/>
                </a:cubicBezTo>
                <a:close/>
              </a:path>
            </a:pathLst>
          </a:custGeom>
          <a:noFill/>
          <a:ln w="4762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reeform 3"/>
          <p:cNvSpPr/>
          <p:nvPr/>
        </p:nvSpPr>
        <p:spPr>
          <a:xfrm>
            <a:off x="5593859" y="1874520"/>
            <a:ext cx="7005183" cy="6459464"/>
          </a:xfrm>
          <a:custGeom>
            <a:avLst/>
            <a:gdLst/>
            <a:ahLst/>
            <a:cxnLst/>
            <a:rect l="l" t="t" r="r" b="b"/>
            <a:pathLst>
              <a:path w="11714512" h="12379933">
                <a:moveTo>
                  <a:pt x="0" y="0"/>
                </a:moveTo>
                <a:lnTo>
                  <a:pt x="11714512" y="0"/>
                </a:lnTo>
                <a:lnTo>
                  <a:pt x="11714512" y="12379932"/>
                </a:lnTo>
                <a:lnTo>
                  <a:pt x="0" y="1237993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TextBox 4"/>
          <p:cNvSpPr txBox="1"/>
          <p:nvPr/>
        </p:nvSpPr>
        <p:spPr>
          <a:xfrm>
            <a:off x="6280874" y="4721952"/>
            <a:ext cx="5719244" cy="784212"/>
          </a:xfrm>
          <a:prstGeom prst="rect">
            <a:avLst/>
          </a:prstGeom>
        </p:spPr>
        <p:txBody>
          <a:bodyPr lIns="0" tIns="0" rIns="0" bIns="0" rtlCol="0" anchor="t">
            <a:spAutoFit/>
          </a:bodyPr>
          <a:lstStyle/>
          <a:p>
            <a:pPr algn="ctr" defTabSz="629107">
              <a:lnSpc>
                <a:spcPts val="6261"/>
              </a:lnSpc>
              <a:spcAft>
                <a:spcPts val="516"/>
              </a:spcAft>
            </a:pPr>
            <a:r>
              <a:rPr lang="en-US" sz="4472" b="1" kern="1200">
                <a:solidFill>
                  <a:srgbClr val="000000"/>
                </a:solidFill>
                <a:latin typeface="+mn-lt"/>
                <a:ea typeface="+mn-ea"/>
                <a:cs typeface="+mn-cs"/>
              </a:rPr>
              <a:t>Nurture</a:t>
            </a:r>
            <a:endParaRPr lang="en-US" sz="6500" b="1">
              <a:solidFill>
                <a:srgbClr val="000000"/>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6"/>
          <p:cNvSpPr txBox="1"/>
          <p:nvPr/>
        </p:nvSpPr>
        <p:spPr>
          <a:xfrm>
            <a:off x="1257300" y="547687"/>
            <a:ext cx="15773400" cy="1988345"/>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8100" b="1" kern="1200">
                <a:solidFill>
                  <a:schemeClr val="tx1"/>
                </a:solidFill>
                <a:latin typeface="+mj-lt"/>
                <a:ea typeface="+mj-ea"/>
                <a:cs typeface="+mj-cs"/>
              </a:rPr>
              <a:t>Be Calm</a:t>
            </a:r>
          </a:p>
        </p:txBody>
      </p:sp>
      <p:sp>
        <p:nvSpPr>
          <p:cNvPr id="14"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3554" y="2516059"/>
            <a:ext cx="16280892" cy="27432"/>
          </a:xfrm>
          <a:custGeom>
            <a:avLst/>
            <a:gdLst>
              <a:gd name="connsiteX0" fmla="*/ 0 w 16280892"/>
              <a:gd name="connsiteY0" fmla="*/ 0 h 27432"/>
              <a:gd name="connsiteX1" fmla="*/ 841179 w 16280892"/>
              <a:gd name="connsiteY1" fmla="*/ 0 h 27432"/>
              <a:gd name="connsiteX2" fmla="*/ 1682359 w 16280892"/>
              <a:gd name="connsiteY2" fmla="*/ 0 h 27432"/>
              <a:gd name="connsiteX3" fmla="*/ 2360729 w 16280892"/>
              <a:gd name="connsiteY3" fmla="*/ 0 h 27432"/>
              <a:gd name="connsiteX4" fmla="*/ 3039100 w 16280892"/>
              <a:gd name="connsiteY4" fmla="*/ 0 h 27432"/>
              <a:gd name="connsiteX5" fmla="*/ 3717470 w 16280892"/>
              <a:gd name="connsiteY5" fmla="*/ 0 h 27432"/>
              <a:gd name="connsiteX6" fmla="*/ 3907414 w 16280892"/>
              <a:gd name="connsiteY6" fmla="*/ 0 h 27432"/>
              <a:gd name="connsiteX7" fmla="*/ 4748593 w 16280892"/>
              <a:gd name="connsiteY7" fmla="*/ 0 h 27432"/>
              <a:gd name="connsiteX8" fmla="*/ 4938537 w 16280892"/>
              <a:gd name="connsiteY8" fmla="*/ 0 h 27432"/>
              <a:gd name="connsiteX9" fmla="*/ 5616908 w 16280892"/>
              <a:gd name="connsiteY9" fmla="*/ 0 h 27432"/>
              <a:gd name="connsiteX10" fmla="*/ 6620896 w 16280892"/>
              <a:gd name="connsiteY10" fmla="*/ 0 h 27432"/>
              <a:gd name="connsiteX11" fmla="*/ 7624884 w 16280892"/>
              <a:gd name="connsiteY11" fmla="*/ 0 h 27432"/>
              <a:gd name="connsiteX12" fmla="*/ 8466064 w 16280892"/>
              <a:gd name="connsiteY12" fmla="*/ 0 h 27432"/>
              <a:gd name="connsiteX13" fmla="*/ 8981625 w 16280892"/>
              <a:gd name="connsiteY13" fmla="*/ 0 h 27432"/>
              <a:gd name="connsiteX14" fmla="*/ 9171569 w 16280892"/>
              <a:gd name="connsiteY14" fmla="*/ 0 h 27432"/>
              <a:gd name="connsiteX15" fmla="*/ 9687131 w 16280892"/>
              <a:gd name="connsiteY15" fmla="*/ 0 h 27432"/>
              <a:gd name="connsiteX16" fmla="*/ 10528310 w 16280892"/>
              <a:gd name="connsiteY16" fmla="*/ 0 h 27432"/>
              <a:gd name="connsiteX17" fmla="*/ 11532298 w 16280892"/>
              <a:gd name="connsiteY17" fmla="*/ 0 h 27432"/>
              <a:gd name="connsiteX18" fmla="*/ 11722242 w 16280892"/>
              <a:gd name="connsiteY18" fmla="*/ 0 h 27432"/>
              <a:gd name="connsiteX19" fmla="*/ 11912186 w 16280892"/>
              <a:gd name="connsiteY19" fmla="*/ 0 h 27432"/>
              <a:gd name="connsiteX20" fmla="*/ 12916174 w 16280892"/>
              <a:gd name="connsiteY20" fmla="*/ 0 h 27432"/>
              <a:gd name="connsiteX21" fmla="*/ 13106118 w 16280892"/>
              <a:gd name="connsiteY21" fmla="*/ 0 h 27432"/>
              <a:gd name="connsiteX22" fmla="*/ 13784489 w 16280892"/>
              <a:gd name="connsiteY22" fmla="*/ 0 h 27432"/>
              <a:gd name="connsiteX23" fmla="*/ 14137241 w 16280892"/>
              <a:gd name="connsiteY23" fmla="*/ 0 h 27432"/>
              <a:gd name="connsiteX24" fmla="*/ 14489994 w 16280892"/>
              <a:gd name="connsiteY24" fmla="*/ 0 h 27432"/>
              <a:gd name="connsiteX25" fmla="*/ 14842747 w 16280892"/>
              <a:gd name="connsiteY25" fmla="*/ 0 h 27432"/>
              <a:gd name="connsiteX26" fmla="*/ 15195499 w 16280892"/>
              <a:gd name="connsiteY26" fmla="*/ 0 h 27432"/>
              <a:gd name="connsiteX27" fmla="*/ 16280892 w 16280892"/>
              <a:gd name="connsiteY27" fmla="*/ 0 h 27432"/>
              <a:gd name="connsiteX28" fmla="*/ 16280892 w 16280892"/>
              <a:gd name="connsiteY28" fmla="*/ 27432 h 27432"/>
              <a:gd name="connsiteX29" fmla="*/ 15765330 w 16280892"/>
              <a:gd name="connsiteY29" fmla="*/ 27432 h 27432"/>
              <a:gd name="connsiteX30" fmla="*/ 15412578 w 16280892"/>
              <a:gd name="connsiteY30" fmla="*/ 27432 h 27432"/>
              <a:gd name="connsiteX31" fmla="*/ 14571398 w 16280892"/>
              <a:gd name="connsiteY31" fmla="*/ 27432 h 27432"/>
              <a:gd name="connsiteX32" fmla="*/ 13567410 w 16280892"/>
              <a:gd name="connsiteY32" fmla="*/ 27432 h 27432"/>
              <a:gd name="connsiteX33" fmla="*/ 13051848 w 16280892"/>
              <a:gd name="connsiteY33" fmla="*/ 27432 h 27432"/>
              <a:gd name="connsiteX34" fmla="*/ 12047860 w 16280892"/>
              <a:gd name="connsiteY34" fmla="*/ 27432 h 27432"/>
              <a:gd name="connsiteX35" fmla="*/ 11369490 w 16280892"/>
              <a:gd name="connsiteY35" fmla="*/ 27432 h 27432"/>
              <a:gd name="connsiteX36" fmla="*/ 10365501 w 16280892"/>
              <a:gd name="connsiteY36" fmla="*/ 27432 h 27432"/>
              <a:gd name="connsiteX37" fmla="*/ 9361513 w 16280892"/>
              <a:gd name="connsiteY37" fmla="*/ 27432 h 27432"/>
              <a:gd name="connsiteX38" fmla="*/ 9008760 w 16280892"/>
              <a:gd name="connsiteY38" fmla="*/ 27432 h 27432"/>
              <a:gd name="connsiteX39" fmla="*/ 8493199 w 16280892"/>
              <a:gd name="connsiteY39" fmla="*/ 27432 h 27432"/>
              <a:gd name="connsiteX40" fmla="*/ 7814828 w 16280892"/>
              <a:gd name="connsiteY40" fmla="*/ 27432 h 27432"/>
              <a:gd name="connsiteX41" fmla="*/ 7136458 w 16280892"/>
              <a:gd name="connsiteY41" fmla="*/ 27432 h 27432"/>
              <a:gd name="connsiteX42" fmla="*/ 6295278 w 16280892"/>
              <a:gd name="connsiteY42" fmla="*/ 27432 h 27432"/>
              <a:gd name="connsiteX43" fmla="*/ 5942526 w 16280892"/>
              <a:gd name="connsiteY43" fmla="*/ 27432 h 27432"/>
              <a:gd name="connsiteX44" fmla="*/ 5589773 w 16280892"/>
              <a:gd name="connsiteY44" fmla="*/ 27432 h 27432"/>
              <a:gd name="connsiteX45" fmla="*/ 4585785 w 16280892"/>
              <a:gd name="connsiteY45" fmla="*/ 27432 h 27432"/>
              <a:gd name="connsiteX46" fmla="*/ 3581796 w 16280892"/>
              <a:gd name="connsiteY46" fmla="*/ 27432 h 27432"/>
              <a:gd name="connsiteX47" fmla="*/ 2903426 w 16280892"/>
              <a:gd name="connsiteY47" fmla="*/ 27432 h 27432"/>
              <a:gd name="connsiteX48" fmla="*/ 2713482 w 16280892"/>
              <a:gd name="connsiteY48" fmla="*/ 27432 h 27432"/>
              <a:gd name="connsiteX49" fmla="*/ 2523538 w 16280892"/>
              <a:gd name="connsiteY49" fmla="*/ 27432 h 27432"/>
              <a:gd name="connsiteX50" fmla="*/ 1519550 w 16280892"/>
              <a:gd name="connsiteY50" fmla="*/ 27432 h 27432"/>
              <a:gd name="connsiteX51" fmla="*/ 1003988 w 16280892"/>
              <a:gd name="connsiteY51" fmla="*/ 27432 h 27432"/>
              <a:gd name="connsiteX52" fmla="*/ 0 w 16280892"/>
              <a:gd name="connsiteY52" fmla="*/ 27432 h 27432"/>
              <a:gd name="connsiteX53" fmla="*/ 0 w 16280892"/>
              <a:gd name="connsiteY53"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6280892" h="27432" fill="none" extrusionOk="0">
                <a:moveTo>
                  <a:pt x="0" y="0"/>
                </a:moveTo>
                <a:cubicBezTo>
                  <a:pt x="409643" y="37718"/>
                  <a:pt x="500439" y="-36667"/>
                  <a:pt x="841179" y="0"/>
                </a:cubicBezTo>
                <a:cubicBezTo>
                  <a:pt x="1181919" y="36667"/>
                  <a:pt x="1512729" y="-20894"/>
                  <a:pt x="1682359" y="0"/>
                </a:cubicBezTo>
                <a:cubicBezTo>
                  <a:pt x="1851989" y="20894"/>
                  <a:pt x="2107821" y="19681"/>
                  <a:pt x="2360729" y="0"/>
                </a:cubicBezTo>
                <a:cubicBezTo>
                  <a:pt x="2613637" y="-19681"/>
                  <a:pt x="2722918" y="17895"/>
                  <a:pt x="3039100" y="0"/>
                </a:cubicBezTo>
                <a:cubicBezTo>
                  <a:pt x="3355282" y="-17895"/>
                  <a:pt x="3419387" y="13801"/>
                  <a:pt x="3717470" y="0"/>
                </a:cubicBezTo>
                <a:cubicBezTo>
                  <a:pt x="4015553" y="-13801"/>
                  <a:pt x="3814431" y="7113"/>
                  <a:pt x="3907414" y="0"/>
                </a:cubicBezTo>
                <a:cubicBezTo>
                  <a:pt x="4000397" y="-7113"/>
                  <a:pt x="4537852" y="2053"/>
                  <a:pt x="4748593" y="0"/>
                </a:cubicBezTo>
                <a:cubicBezTo>
                  <a:pt x="4959334" y="-2053"/>
                  <a:pt x="4885146" y="651"/>
                  <a:pt x="4938537" y="0"/>
                </a:cubicBezTo>
                <a:cubicBezTo>
                  <a:pt x="4991928" y="-651"/>
                  <a:pt x="5331447" y="5729"/>
                  <a:pt x="5616908" y="0"/>
                </a:cubicBezTo>
                <a:cubicBezTo>
                  <a:pt x="5902369" y="-5729"/>
                  <a:pt x="6419677" y="15155"/>
                  <a:pt x="6620896" y="0"/>
                </a:cubicBezTo>
                <a:cubicBezTo>
                  <a:pt x="6822115" y="-15155"/>
                  <a:pt x="7129106" y="23573"/>
                  <a:pt x="7624884" y="0"/>
                </a:cubicBezTo>
                <a:cubicBezTo>
                  <a:pt x="8120662" y="-23573"/>
                  <a:pt x="8109589" y="-23431"/>
                  <a:pt x="8466064" y="0"/>
                </a:cubicBezTo>
                <a:cubicBezTo>
                  <a:pt x="8822539" y="23431"/>
                  <a:pt x="8773707" y="-19971"/>
                  <a:pt x="8981625" y="0"/>
                </a:cubicBezTo>
                <a:cubicBezTo>
                  <a:pt x="9189543" y="19971"/>
                  <a:pt x="9076883" y="-1357"/>
                  <a:pt x="9171569" y="0"/>
                </a:cubicBezTo>
                <a:cubicBezTo>
                  <a:pt x="9266255" y="1357"/>
                  <a:pt x="9482888" y="-9366"/>
                  <a:pt x="9687131" y="0"/>
                </a:cubicBezTo>
                <a:cubicBezTo>
                  <a:pt x="9891374" y="9366"/>
                  <a:pt x="10216856" y="36591"/>
                  <a:pt x="10528310" y="0"/>
                </a:cubicBezTo>
                <a:cubicBezTo>
                  <a:pt x="10839764" y="-36591"/>
                  <a:pt x="11327559" y="47801"/>
                  <a:pt x="11532298" y="0"/>
                </a:cubicBezTo>
                <a:cubicBezTo>
                  <a:pt x="11737037" y="-47801"/>
                  <a:pt x="11671078" y="-6214"/>
                  <a:pt x="11722242" y="0"/>
                </a:cubicBezTo>
                <a:cubicBezTo>
                  <a:pt x="11773406" y="6214"/>
                  <a:pt x="11836794" y="-8789"/>
                  <a:pt x="11912186" y="0"/>
                </a:cubicBezTo>
                <a:cubicBezTo>
                  <a:pt x="11987578" y="8789"/>
                  <a:pt x="12560026" y="-17178"/>
                  <a:pt x="12916174" y="0"/>
                </a:cubicBezTo>
                <a:cubicBezTo>
                  <a:pt x="13272322" y="17178"/>
                  <a:pt x="13066214" y="-8116"/>
                  <a:pt x="13106118" y="0"/>
                </a:cubicBezTo>
                <a:cubicBezTo>
                  <a:pt x="13146022" y="8116"/>
                  <a:pt x="13560520" y="-19828"/>
                  <a:pt x="13784489" y="0"/>
                </a:cubicBezTo>
                <a:cubicBezTo>
                  <a:pt x="14008458" y="19828"/>
                  <a:pt x="14029208" y="-693"/>
                  <a:pt x="14137241" y="0"/>
                </a:cubicBezTo>
                <a:cubicBezTo>
                  <a:pt x="14245274" y="693"/>
                  <a:pt x="14377822" y="7164"/>
                  <a:pt x="14489994" y="0"/>
                </a:cubicBezTo>
                <a:cubicBezTo>
                  <a:pt x="14602166" y="-7164"/>
                  <a:pt x="14759000" y="9517"/>
                  <a:pt x="14842747" y="0"/>
                </a:cubicBezTo>
                <a:cubicBezTo>
                  <a:pt x="14926494" y="-9517"/>
                  <a:pt x="15109709" y="2919"/>
                  <a:pt x="15195499" y="0"/>
                </a:cubicBezTo>
                <a:cubicBezTo>
                  <a:pt x="15281289" y="-2919"/>
                  <a:pt x="15925238" y="-21748"/>
                  <a:pt x="16280892" y="0"/>
                </a:cubicBezTo>
                <a:cubicBezTo>
                  <a:pt x="16281619" y="6650"/>
                  <a:pt x="16279930" y="15178"/>
                  <a:pt x="16280892" y="27432"/>
                </a:cubicBezTo>
                <a:cubicBezTo>
                  <a:pt x="16098512" y="48472"/>
                  <a:pt x="15881289" y="22250"/>
                  <a:pt x="15765330" y="27432"/>
                </a:cubicBezTo>
                <a:cubicBezTo>
                  <a:pt x="15649371" y="32614"/>
                  <a:pt x="15567326" y="15228"/>
                  <a:pt x="15412578" y="27432"/>
                </a:cubicBezTo>
                <a:cubicBezTo>
                  <a:pt x="15257830" y="39636"/>
                  <a:pt x="14785880" y="29504"/>
                  <a:pt x="14571398" y="27432"/>
                </a:cubicBezTo>
                <a:cubicBezTo>
                  <a:pt x="14356916" y="25360"/>
                  <a:pt x="13827427" y="61696"/>
                  <a:pt x="13567410" y="27432"/>
                </a:cubicBezTo>
                <a:cubicBezTo>
                  <a:pt x="13307393" y="-6832"/>
                  <a:pt x="13200066" y="1718"/>
                  <a:pt x="13051848" y="27432"/>
                </a:cubicBezTo>
                <a:cubicBezTo>
                  <a:pt x="12903630" y="53146"/>
                  <a:pt x="12400701" y="6921"/>
                  <a:pt x="12047860" y="27432"/>
                </a:cubicBezTo>
                <a:cubicBezTo>
                  <a:pt x="11695019" y="47943"/>
                  <a:pt x="11598024" y="51997"/>
                  <a:pt x="11369490" y="27432"/>
                </a:cubicBezTo>
                <a:cubicBezTo>
                  <a:pt x="11140956" y="2868"/>
                  <a:pt x="10761954" y="12862"/>
                  <a:pt x="10365501" y="27432"/>
                </a:cubicBezTo>
                <a:cubicBezTo>
                  <a:pt x="9969048" y="42002"/>
                  <a:pt x="9790411" y="328"/>
                  <a:pt x="9361513" y="27432"/>
                </a:cubicBezTo>
                <a:cubicBezTo>
                  <a:pt x="8932615" y="54536"/>
                  <a:pt x="9113926" y="34318"/>
                  <a:pt x="9008760" y="27432"/>
                </a:cubicBezTo>
                <a:cubicBezTo>
                  <a:pt x="8903594" y="20546"/>
                  <a:pt x="8614812" y="23184"/>
                  <a:pt x="8493199" y="27432"/>
                </a:cubicBezTo>
                <a:cubicBezTo>
                  <a:pt x="8371586" y="31680"/>
                  <a:pt x="8091918" y="43164"/>
                  <a:pt x="7814828" y="27432"/>
                </a:cubicBezTo>
                <a:cubicBezTo>
                  <a:pt x="7537738" y="11700"/>
                  <a:pt x="7462803" y="16870"/>
                  <a:pt x="7136458" y="27432"/>
                </a:cubicBezTo>
                <a:cubicBezTo>
                  <a:pt x="6810113" y="37995"/>
                  <a:pt x="6525162" y="52361"/>
                  <a:pt x="6295278" y="27432"/>
                </a:cubicBezTo>
                <a:cubicBezTo>
                  <a:pt x="6065394" y="2503"/>
                  <a:pt x="6069908" y="30755"/>
                  <a:pt x="5942526" y="27432"/>
                </a:cubicBezTo>
                <a:cubicBezTo>
                  <a:pt x="5815144" y="24109"/>
                  <a:pt x="5717369" y="11415"/>
                  <a:pt x="5589773" y="27432"/>
                </a:cubicBezTo>
                <a:cubicBezTo>
                  <a:pt x="5462177" y="43449"/>
                  <a:pt x="5013558" y="23556"/>
                  <a:pt x="4585785" y="27432"/>
                </a:cubicBezTo>
                <a:cubicBezTo>
                  <a:pt x="4158012" y="31308"/>
                  <a:pt x="3847085" y="18090"/>
                  <a:pt x="3581796" y="27432"/>
                </a:cubicBezTo>
                <a:cubicBezTo>
                  <a:pt x="3316507" y="36774"/>
                  <a:pt x="3154713" y="31771"/>
                  <a:pt x="2903426" y="27432"/>
                </a:cubicBezTo>
                <a:cubicBezTo>
                  <a:pt x="2652139" y="23094"/>
                  <a:pt x="2773806" y="35830"/>
                  <a:pt x="2713482" y="27432"/>
                </a:cubicBezTo>
                <a:cubicBezTo>
                  <a:pt x="2653158" y="19034"/>
                  <a:pt x="2600711" y="22540"/>
                  <a:pt x="2523538" y="27432"/>
                </a:cubicBezTo>
                <a:cubicBezTo>
                  <a:pt x="2446365" y="32324"/>
                  <a:pt x="1741229" y="20965"/>
                  <a:pt x="1519550" y="27432"/>
                </a:cubicBezTo>
                <a:cubicBezTo>
                  <a:pt x="1297871" y="33899"/>
                  <a:pt x="1125646" y="48277"/>
                  <a:pt x="1003988" y="27432"/>
                </a:cubicBezTo>
                <a:cubicBezTo>
                  <a:pt x="882330" y="6587"/>
                  <a:pt x="341133" y="60519"/>
                  <a:pt x="0" y="27432"/>
                </a:cubicBezTo>
                <a:cubicBezTo>
                  <a:pt x="-1251" y="16359"/>
                  <a:pt x="1039" y="7572"/>
                  <a:pt x="0" y="0"/>
                </a:cubicBezTo>
                <a:close/>
              </a:path>
              <a:path w="16280892" h="27432" stroke="0" extrusionOk="0">
                <a:moveTo>
                  <a:pt x="0" y="0"/>
                </a:moveTo>
                <a:cubicBezTo>
                  <a:pt x="132094" y="5368"/>
                  <a:pt x="295768" y="171"/>
                  <a:pt x="515562" y="0"/>
                </a:cubicBezTo>
                <a:cubicBezTo>
                  <a:pt x="735356" y="-171"/>
                  <a:pt x="631430" y="3629"/>
                  <a:pt x="705505" y="0"/>
                </a:cubicBezTo>
                <a:cubicBezTo>
                  <a:pt x="779580" y="-3629"/>
                  <a:pt x="1236188" y="21817"/>
                  <a:pt x="1709494" y="0"/>
                </a:cubicBezTo>
                <a:cubicBezTo>
                  <a:pt x="2182800" y="-21817"/>
                  <a:pt x="2009833" y="-8078"/>
                  <a:pt x="2225055" y="0"/>
                </a:cubicBezTo>
                <a:cubicBezTo>
                  <a:pt x="2440277" y="8078"/>
                  <a:pt x="2576987" y="-3690"/>
                  <a:pt x="2740617" y="0"/>
                </a:cubicBezTo>
                <a:cubicBezTo>
                  <a:pt x="2904247" y="3690"/>
                  <a:pt x="3320878" y="-23618"/>
                  <a:pt x="3744605" y="0"/>
                </a:cubicBezTo>
                <a:cubicBezTo>
                  <a:pt x="4168332" y="23618"/>
                  <a:pt x="3960785" y="-13202"/>
                  <a:pt x="4097358" y="0"/>
                </a:cubicBezTo>
                <a:cubicBezTo>
                  <a:pt x="4233931" y="13202"/>
                  <a:pt x="4707387" y="-19923"/>
                  <a:pt x="5101346" y="0"/>
                </a:cubicBezTo>
                <a:cubicBezTo>
                  <a:pt x="5495305" y="19923"/>
                  <a:pt x="5819839" y="-2146"/>
                  <a:pt x="6105334" y="0"/>
                </a:cubicBezTo>
                <a:cubicBezTo>
                  <a:pt x="6390829" y="2146"/>
                  <a:pt x="6451820" y="-10129"/>
                  <a:pt x="6783705" y="0"/>
                </a:cubicBezTo>
                <a:cubicBezTo>
                  <a:pt x="7115590" y="10129"/>
                  <a:pt x="7343272" y="6830"/>
                  <a:pt x="7787693" y="0"/>
                </a:cubicBezTo>
                <a:cubicBezTo>
                  <a:pt x="8232114" y="-6830"/>
                  <a:pt x="8084321" y="-8759"/>
                  <a:pt x="8303255" y="0"/>
                </a:cubicBezTo>
                <a:cubicBezTo>
                  <a:pt x="8522189" y="8759"/>
                  <a:pt x="8642548" y="10676"/>
                  <a:pt x="8818816" y="0"/>
                </a:cubicBezTo>
                <a:cubicBezTo>
                  <a:pt x="8995084" y="-10676"/>
                  <a:pt x="9419823" y="19068"/>
                  <a:pt x="9659996" y="0"/>
                </a:cubicBezTo>
                <a:cubicBezTo>
                  <a:pt x="9900169" y="-19068"/>
                  <a:pt x="9981281" y="-18291"/>
                  <a:pt x="10175557" y="0"/>
                </a:cubicBezTo>
                <a:cubicBezTo>
                  <a:pt x="10369833" y="18291"/>
                  <a:pt x="10761846" y="3543"/>
                  <a:pt x="11179546" y="0"/>
                </a:cubicBezTo>
                <a:cubicBezTo>
                  <a:pt x="11597246" y="-3543"/>
                  <a:pt x="11926388" y="33443"/>
                  <a:pt x="12183534" y="0"/>
                </a:cubicBezTo>
                <a:cubicBezTo>
                  <a:pt x="12440680" y="-33443"/>
                  <a:pt x="12684884" y="13168"/>
                  <a:pt x="12861905" y="0"/>
                </a:cubicBezTo>
                <a:cubicBezTo>
                  <a:pt x="13038926" y="-13168"/>
                  <a:pt x="13216637" y="-5124"/>
                  <a:pt x="13377466" y="0"/>
                </a:cubicBezTo>
                <a:cubicBezTo>
                  <a:pt x="13538295" y="5124"/>
                  <a:pt x="13493173" y="-3867"/>
                  <a:pt x="13567410" y="0"/>
                </a:cubicBezTo>
                <a:cubicBezTo>
                  <a:pt x="13641647" y="3867"/>
                  <a:pt x="13758514" y="-13877"/>
                  <a:pt x="13920163" y="0"/>
                </a:cubicBezTo>
                <a:cubicBezTo>
                  <a:pt x="14081812" y="13877"/>
                  <a:pt x="14124450" y="8909"/>
                  <a:pt x="14272915" y="0"/>
                </a:cubicBezTo>
                <a:cubicBezTo>
                  <a:pt x="14421380" y="-8909"/>
                  <a:pt x="14593413" y="-7184"/>
                  <a:pt x="14788477" y="0"/>
                </a:cubicBezTo>
                <a:cubicBezTo>
                  <a:pt x="14983541" y="7184"/>
                  <a:pt x="15709700" y="-55721"/>
                  <a:pt x="16280892" y="0"/>
                </a:cubicBezTo>
                <a:cubicBezTo>
                  <a:pt x="16282183" y="11478"/>
                  <a:pt x="16282086" y="14228"/>
                  <a:pt x="16280892" y="27432"/>
                </a:cubicBezTo>
                <a:cubicBezTo>
                  <a:pt x="16123730" y="31268"/>
                  <a:pt x="15899890" y="26679"/>
                  <a:pt x="15602522" y="27432"/>
                </a:cubicBezTo>
                <a:cubicBezTo>
                  <a:pt x="15305154" y="28186"/>
                  <a:pt x="15252307" y="20177"/>
                  <a:pt x="14924151" y="27432"/>
                </a:cubicBezTo>
                <a:cubicBezTo>
                  <a:pt x="14595995" y="34687"/>
                  <a:pt x="14662608" y="41537"/>
                  <a:pt x="14571398" y="27432"/>
                </a:cubicBezTo>
                <a:cubicBezTo>
                  <a:pt x="14480188" y="13327"/>
                  <a:pt x="14057344" y="27311"/>
                  <a:pt x="13730219" y="27432"/>
                </a:cubicBezTo>
                <a:cubicBezTo>
                  <a:pt x="13403094" y="27553"/>
                  <a:pt x="13479093" y="22044"/>
                  <a:pt x="13377466" y="27432"/>
                </a:cubicBezTo>
                <a:cubicBezTo>
                  <a:pt x="13275839" y="32820"/>
                  <a:pt x="12951162" y="1863"/>
                  <a:pt x="12536287" y="27432"/>
                </a:cubicBezTo>
                <a:cubicBezTo>
                  <a:pt x="12121412" y="53001"/>
                  <a:pt x="12410210" y="21673"/>
                  <a:pt x="12346343" y="27432"/>
                </a:cubicBezTo>
                <a:cubicBezTo>
                  <a:pt x="12282476" y="33191"/>
                  <a:pt x="11837570" y="67787"/>
                  <a:pt x="11505164" y="27432"/>
                </a:cubicBezTo>
                <a:cubicBezTo>
                  <a:pt x="11172758" y="-12923"/>
                  <a:pt x="11307286" y="21302"/>
                  <a:pt x="11152411" y="27432"/>
                </a:cubicBezTo>
                <a:cubicBezTo>
                  <a:pt x="10997536" y="33562"/>
                  <a:pt x="11042121" y="20479"/>
                  <a:pt x="10962467" y="27432"/>
                </a:cubicBezTo>
                <a:cubicBezTo>
                  <a:pt x="10882813" y="34385"/>
                  <a:pt x="10768155" y="17793"/>
                  <a:pt x="10609715" y="27432"/>
                </a:cubicBezTo>
                <a:cubicBezTo>
                  <a:pt x="10451275" y="37071"/>
                  <a:pt x="9983734" y="10056"/>
                  <a:pt x="9768535" y="27432"/>
                </a:cubicBezTo>
                <a:cubicBezTo>
                  <a:pt x="9553336" y="44808"/>
                  <a:pt x="9512715" y="24391"/>
                  <a:pt x="9415783" y="27432"/>
                </a:cubicBezTo>
                <a:cubicBezTo>
                  <a:pt x="9318851" y="30473"/>
                  <a:pt x="9302863" y="32409"/>
                  <a:pt x="9225839" y="27432"/>
                </a:cubicBezTo>
                <a:cubicBezTo>
                  <a:pt x="9148815" y="22455"/>
                  <a:pt x="9005247" y="27775"/>
                  <a:pt x="8873086" y="27432"/>
                </a:cubicBezTo>
                <a:cubicBezTo>
                  <a:pt x="8740925" y="27089"/>
                  <a:pt x="8597862" y="44957"/>
                  <a:pt x="8357525" y="27432"/>
                </a:cubicBezTo>
                <a:cubicBezTo>
                  <a:pt x="8117188" y="9907"/>
                  <a:pt x="7830326" y="336"/>
                  <a:pt x="7679154" y="27432"/>
                </a:cubicBezTo>
                <a:cubicBezTo>
                  <a:pt x="7527982" y="54528"/>
                  <a:pt x="7487877" y="41910"/>
                  <a:pt x="7326401" y="27432"/>
                </a:cubicBezTo>
                <a:cubicBezTo>
                  <a:pt x="7164925" y="12954"/>
                  <a:pt x="6715807" y="57076"/>
                  <a:pt x="6322413" y="27432"/>
                </a:cubicBezTo>
                <a:cubicBezTo>
                  <a:pt x="5929019" y="-2212"/>
                  <a:pt x="5917783" y="-2491"/>
                  <a:pt x="5644043" y="27432"/>
                </a:cubicBezTo>
                <a:cubicBezTo>
                  <a:pt x="5370303" y="57355"/>
                  <a:pt x="5045383" y="23003"/>
                  <a:pt x="4640054" y="27432"/>
                </a:cubicBezTo>
                <a:cubicBezTo>
                  <a:pt x="4234725" y="31861"/>
                  <a:pt x="4205736" y="15581"/>
                  <a:pt x="3798875" y="27432"/>
                </a:cubicBezTo>
                <a:cubicBezTo>
                  <a:pt x="3392014" y="39283"/>
                  <a:pt x="3451278" y="26782"/>
                  <a:pt x="3283313" y="27432"/>
                </a:cubicBezTo>
                <a:cubicBezTo>
                  <a:pt x="3115348" y="28082"/>
                  <a:pt x="2773067" y="64616"/>
                  <a:pt x="2442134" y="27432"/>
                </a:cubicBezTo>
                <a:cubicBezTo>
                  <a:pt x="2111201" y="-9752"/>
                  <a:pt x="2244120" y="15839"/>
                  <a:pt x="2089381" y="27432"/>
                </a:cubicBezTo>
                <a:cubicBezTo>
                  <a:pt x="1934642" y="39025"/>
                  <a:pt x="1619221" y="41603"/>
                  <a:pt x="1411011" y="27432"/>
                </a:cubicBezTo>
                <a:cubicBezTo>
                  <a:pt x="1202801" y="13262"/>
                  <a:pt x="1262505" y="27975"/>
                  <a:pt x="1221067" y="27432"/>
                </a:cubicBezTo>
                <a:cubicBezTo>
                  <a:pt x="1179629" y="26889"/>
                  <a:pt x="395550" y="-2351"/>
                  <a:pt x="0" y="27432"/>
                </a:cubicBezTo>
                <a:cubicBezTo>
                  <a:pt x="-1057" y="18241"/>
                  <a:pt x="670" y="12133"/>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7"/>
          <p:cNvSpPr txBox="1"/>
          <p:nvPr/>
        </p:nvSpPr>
        <p:spPr>
          <a:xfrm>
            <a:off x="1257300" y="2894076"/>
            <a:ext cx="15773400" cy="6377940"/>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3300"/>
              <a:t>Emotional Contagion Effect.</a:t>
            </a:r>
          </a:p>
          <a:p>
            <a:pPr indent="-228600">
              <a:lnSpc>
                <a:spcPct val="90000"/>
              </a:lnSpc>
              <a:spcAft>
                <a:spcPts val="600"/>
              </a:spcAft>
              <a:buFont typeface="Arial" panose="020B0604020202020204" pitchFamily="34" charset="0"/>
              <a:buChar char="•"/>
            </a:pPr>
            <a:endParaRPr lang="en-US" sz="3300"/>
          </a:p>
          <a:p>
            <a:pPr indent="-228600">
              <a:lnSpc>
                <a:spcPct val="90000"/>
              </a:lnSpc>
              <a:spcAft>
                <a:spcPts val="600"/>
              </a:spcAft>
              <a:buFont typeface="Arial" panose="020B0604020202020204" pitchFamily="34" charset="0"/>
              <a:buChar char="•"/>
            </a:pPr>
            <a:r>
              <a:rPr lang="en-US" sz="3300"/>
              <a:t>Take time to calm yourself.</a:t>
            </a:r>
          </a:p>
          <a:p>
            <a:pPr indent="-228600">
              <a:lnSpc>
                <a:spcPct val="90000"/>
              </a:lnSpc>
              <a:spcAft>
                <a:spcPts val="600"/>
              </a:spcAft>
              <a:buFont typeface="Arial" panose="020B0604020202020204" pitchFamily="34" charset="0"/>
              <a:buChar char="•"/>
            </a:pPr>
            <a:endParaRPr lang="en-US" sz="3300"/>
          </a:p>
          <a:p>
            <a:pPr indent="-228600">
              <a:lnSpc>
                <a:spcPct val="90000"/>
              </a:lnSpc>
              <a:spcAft>
                <a:spcPts val="600"/>
              </a:spcAft>
              <a:buFont typeface="Arial" panose="020B0604020202020204" pitchFamily="34" charset="0"/>
              <a:buChar char="•"/>
            </a:pPr>
            <a:r>
              <a:rPr lang="en-US" sz="3300"/>
              <a:t>Coregulation.</a:t>
            </a:r>
          </a:p>
          <a:p>
            <a:pPr indent="-228600">
              <a:lnSpc>
                <a:spcPct val="90000"/>
              </a:lnSpc>
              <a:spcAft>
                <a:spcPts val="600"/>
              </a:spcAft>
              <a:buFont typeface="Arial" panose="020B0604020202020204" pitchFamily="34" charset="0"/>
              <a:buChar char="•"/>
            </a:pPr>
            <a:endParaRPr lang="en-US" sz="3300"/>
          </a:p>
          <a:p>
            <a:pPr indent="-228600">
              <a:lnSpc>
                <a:spcPct val="90000"/>
              </a:lnSpc>
              <a:spcAft>
                <a:spcPts val="600"/>
              </a:spcAft>
              <a:buFont typeface="Arial" panose="020B0604020202020204" pitchFamily="34" charset="0"/>
              <a:buChar char="•"/>
            </a:pPr>
            <a:r>
              <a:rPr lang="en-US" sz="3300"/>
              <a:t>Things will be ok eventually, but the young person may not recognise this right now.</a:t>
            </a:r>
          </a:p>
          <a:p>
            <a:pPr indent="-228600">
              <a:lnSpc>
                <a:spcPct val="90000"/>
              </a:lnSpc>
              <a:spcAft>
                <a:spcPts val="600"/>
              </a:spcAft>
              <a:buFont typeface="Arial" panose="020B0604020202020204" pitchFamily="34" charset="0"/>
              <a:buChar char="•"/>
            </a:pPr>
            <a:endParaRPr lang="en-US" sz="3300"/>
          </a:p>
          <a:p>
            <a:pPr indent="-228600">
              <a:lnSpc>
                <a:spcPct val="90000"/>
              </a:lnSpc>
              <a:spcAft>
                <a:spcPts val="600"/>
              </a:spcAft>
              <a:buFont typeface="Arial" panose="020B0604020202020204" pitchFamily="34" charset="0"/>
              <a:buChar char="•"/>
            </a:pPr>
            <a:endParaRPr lang="en-US" sz="33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3521121"/>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6" name="TextBox 6"/>
          <p:cNvSpPr txBox="1"/>
          <p:nvPr/>
        </p:nvSpPr>
        <p:spPr>
          <a:xfrm>
            <a:off x="1257300" y="3880183"/>
            <a:ext cx="15773400" cy="5385261"/>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600" b="1"/>
              <a:t>What Can You Do?</a:t>
            </a:r>
          </a:p>
          <a:p>
            <a:pPr indent="-228600">
              <a:lnSpc>
                <a:spcPct val="90000"/>
              </a:lnSpc>
              <a:spcAft>
                <a:spcPts val="600"/>
              </a:spcAft>
              <a:buFont typeface="Arial" panose="020B0604020202020204" pitchFamily="34" charset="0"/>
              <a:buChar char="•"/>
            </a:pPr>
            <a:endParaRPr lang="en-US" sz="2600"/>
          </a:p>
          <a:p>
            <a:pPr marL="733425" lvl="1" indent="-228600">
              <a:lnSpc>
                <a:spcPct val="90000"/>
              </a:lnSpc>
              <a:spcAft>
                <a:spcPts val="600"/>
              </a:spcAft>
              <a:buFont typeface="Arial" panose="020B0604020202020204" pitchFamily="34" charset="0"/>
              <a:buChar char="•"/>
            </a:pPr>
            <a:r>
              <a:rPr lang="en-US" sz="2600"/>
              <a:t>Using a relaxed, comforting posture rather than appearing stiff/ rigid. </a:t>
            </a:r>
          </a:p>
          <a:p>
            <a:pPr marL="734059" lvl="1" indent="-228600">
              <a:lnSpc>
                <a:spcPct val="90000"/>
              </a:lnSpc>
              <a:spcAft>
                <a:spcPts val="600"/>
              </a:spcAft>
              <a:buFont typeface="Arial" panose="020B0604020202020204" pitchFamily="34" charset="0"/>
              <a:buChar char="•"/>
            </a:pPr>
            <a:r>
              <a:rPr lang="en-US" sz="2600"/>
              <a:t>Using a calming, caring tone. Speak slowly and softly. </a:t>
            </a:r>
          </a:p>
          <a:p>
            <a:pPr marL="733425" lvl="1" indent="-228600">
              <a:lnSpc>
                <a:spcPct val="90000"/>
              </a:lnSpc>
              <a:spcAft>
                <a:spcPts val="600"/>
              </a:spcAft>
              <a:buFont typeface="Arial" panose="020B0604020202020204" pitchFamily="34" charset="0"/>
              <a:buChar char="•"/>
            </a:pPr>
            <a:r>
              <a:rPr lang="en-US" sz="2600"/>
              <a:t>Keep your language simple and clear. </a:t>
            </a:r>
          </a:p>
          <a:p>
            <a:pPr marL="733425" lvl="1" indent="-228600">
              <a:lnSpc>
                <a:spcPct val="90000"/>
              </a:lnSpc>
              <a:spcAft>
                <a:spcPts val="600"/>
              </a:spcAft>
              <a:buFont typeface="Arial" panose="020B0604020202020204" pitchFamily="34" charset="0"/>
              <a:buChar char="•"/>
            </a:pPr>
            <a:r>
              <a:rPr lang="en-US" sz="2600"/>
              <a:t>Try not to show stress on your face. </a:t>
            </a:r>
          </a:p>
          <a:p>
            <a:pPr marL="733425" lvl="1" indent="-228600">
              <a:lnSpc>
                <a:spcPct val="90000"/>
              </a:lnSpc>
              <a:spcAft>
                <a:spcPts val="600"/>
              </a:spcAft>
              <a:buFont typeface="Arial" panose="020B0604020202020204" pitchFamily="34" charset="0"/>
              <a:buChar char="•"/>
            </a:pPr>
            <a:r>
              <a:rPr lang="en-US" sz="2600"/>
              <a:t>Speak in the affirmative rather than the negative. </a:t>
            </a:r>
          </a:p>
          <a:p>
            <a:pPr marL="733425" lvl="1" indent="-228600">
              <a:lnSpc>
                <a:spcPct val="90000"/>
              </a:lnSpc>
              <a:spcAft>
                <a:spcPts val="600"/>
              </a:spcAft>
              <a:buFont typeface="Arial" panose="020B0604020202020204" pitchFamily="34" charset="0"/>
              <a:buChar char="•"/>
            </a:pPr>
            <a:r>
              <a:rPr lang="en-US" sz="2600"/>
              <a:t>A stressed person is usually trying to communicate something, so show active listening and acknowledge.</a:t>
            </a:r>
          </a:p>
          <a:p>
            <a:pPr marL="733425" lvl="1" indent="-228600">
              <a:lnSpc>
                <a:spcPct val="90000"/>
              </a:lnSpc>
              <a:spcAft>
                <a:spcPts val="600"/>
              </a:spcAft>
              <a:buFont typeface="Arial" panose="020B0604020202020204" pitchFamily="34" charset="0"/>
              <a:buChar char="•"/>
            </a:pPr>
            <a:r>
              <a:rPr lang="en-US" sz="2600"/>
              <a:t>Make sure to not be ‘too’ relaxed by joking/ not paying attention.</a:t>
            </a:r>
          </a:p>
          <a:p>
            <a:pPr marL="733425" lvl="1" indent="-228600">
              <a:lnSpc>
                <a:spcPct val="90000"/>
              </a:lnSpc>
              <a:spcAft>
                <a:spcPts val="600"/>
              </a:spcAft>
              <a:buFont typeface="Arial" panose="020B0604020202020204" pitchFamily="34" charset="0"/>
              <a:buChar char="•"/>
            </a:pPr>
            <a:r>
              <a:rPr lang="en-US" sz="2600"/>
              <a:t>The aim is to look confident that things will be ok.</a:t>
            </a:r>
          </a:p>
          <a:p>
            <a:pPr marL="733425" lvl="1" indent="-228600">
              <a:lnSpc>
                <a:spcPct val="90000"/>
              </a:lnSpc>
              <a:spcAft>
                <a:spcPts val="600"/>
              </a:spcAft>
              <a:buFont typeface="Arial" panose="020B0604020202020204" pitchFamily="34" charset="0"/>
              <a:buChar char="•"/>
            </a:pPr>
            <a:r>
              <a:rPr lang="en-US" sz="2600"/>
              <a:t>Use distractions – special interest?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3521121"/>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6" name="TextBox 6"/>
          <p:cNvSpPr txBox="1"/>
          <p:nvPr/>
        </p:nvSpPr>
        <p:spPr>
          <a:xfrm>
            <a:off x="1257300" y="601831"/>
            <a:ext cx="15773400" cy="2022098"/>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8100" b="1" kern="1200">
                <a:solidFill>
                  <a:srgbClr val="FFFFFF"/>
                </a:solidFill>
                <a:latin typeface="+mj-lt"/>
                <a:ea typeface="+mj-ea"/>
                <a:cs typeface="+mj-cs"/>
              </a:rPr>
              <a:t>Be Wary of Your Physical Presence</a:t>
            </a:r>
          </a:p>
        </p:txBody>
      </p:sp>
      <p:sp>
        <p:nvSpPr>
          <p:cNvPr id="7" name="TextBox 7"/>
          <p:cNvSpPr txBox="1"/>
          <p:nvPr/>
        </p:nvSpPr>
        <p:spPr>
          <a:xfrm>
            <a:off x="1257300" y="3880183"/>
            <a:ext cx="15773400" cy="5385261"/>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800"/>
              <a:t>It is helpful to avoid touch wherever possible, though sometimes a young person requests it (this happens the minority of the time). </a:t>
            </a:r>
          </a:p>
          <a:p>
            <a:pPr indent="-228600">
              <a:lnSpc>
                <a:spcPct val="90000"/>
              </a:lnSpc>
              <a:spcAft>
                <a:spcPts val="600"/>
              </a:spcAft>
              <a:buFont typeface="Arial" panose="020B0604020202020204" pitchFamily="34" charset="0"/>
              <a:buChar char="•"/>
            </a:pPr>
            <a:endParaRPr lang="en-US" sz="2800"/>
          </a:p>
          <a:p>
            <a:pPr indent="-228600">
              <a:lnSpc>
                <a:spcPct val="90000"/>
              </a:lnSpc>
              <a:spcAft>
                <a:spcPts val="600"/>
              </a:spcAft>
              <a:buFont typeface="Arial" panose="020B0604020202020204" pitchFamily="34" charset="0"/>
              <a:buChar char="•"/>
            </a:pPr>
            <a:r>
              <a:rPr lang="en-US" sz="2800"/>
              <a:t>Slow down and be as predictable as possible to show a sense of calmness. If you feel approaching a young person is needed, let them know in advance and approach them in a calm and slow manner.</a:t>
            </a:r>
          </a:p>
          <a:p>
            <a:pPr indent="-228600">
              <a:lnSpc>
                <a:spcPct val="90000"/>
              </a:lnSpc>
              <a:spcAft>
                <a:spcPts val="600"/>
              </a:spcAft>
              <a:buFont typeface="Arial" panose="020B0604020202020204" pitchFamily="34" charset="0"/>
              <a:buChar char="•"/>
            </a:pPr>
            <a:endParaRPr lang="en-US" sz="2800"/>
          </a:p>
          <a:p>
            <a:pPr indent="-228600">
              <a:lnSpc>
                <a:spcPct val="90000"/>
              </a:lnSpc>
              <a:spcAft>
                <a:spcPts val="600"/>
              </a:spcAft>
              <a:buFont typeface="Arial" panose="020B0604020202020204" pitchFamily="34" charset="0"/>
              <a:buChar char="•"/>
            </a:pPr>
            <a:r>
              <a:rPr lang="en-US" sz="2800"/>
              <a:t>Try and stay at least 2m away if someone is struggling. Sometimes if someone cannot tolerate you being in the same room, waiting outside and calmly reminding them that you are there could help them feel safer. </a:t>
            </a:r>
          </a:p>
          <a:p>
            <a:pPr indent="-228600">
              <a:lnSpc>
                <a:spcPct val="90000"/>
              </a:lnSpc>
              <a:spcAft>
                <a:spcPts val="600"/>
              </a:spcAft>
              <a:buFont typeface="Arial" panose="020B0604020202020204" pitchFamily="34" charset="0"/>
              <a:buChar char="•"/>
            </a:pPr>
            <a:endParaRPr lang="en-US" sz="2800"/>
          </a:p>
          <a:p>
            <a:pPr indent="-228600">
              <a:lnSpc>
                <a:spcPct val="90000"/>
              </a:lnSpc>
              <a:spcAft>
                <a:spcPts val="600"/>
              </a:spcAft>
              <a:buFont typeface="Arial" panose="020B0604020202020204" pitchFamily="34" charset="0"/>
              <a:buChar char="•"/>
            </a:pPr>
            <a:r>
              <a:rPr lang="en-US" sz="2800"/>
              <a:t>Avoid direct eye contact (eye contact can be distressing even when they are calm).</a:t>
            </a:r>
          </a:p>
          <a:p>
            <a:pPr indent="-228600">
              <a:lnSpc>
                <a:spcPct val="90000"/>
              </a:lnSpc>
              <a:spcAft>
                <a:spcPts val="600"/>
              </a:spcAft>
              <a:buFont typeface="Arial" panose="020B0604020202020204" pitchFamily="34" charset="0"/>
              <a:buChar char="•"/>
            </a:pPr>
            <a:endParaRPr lang="en-US" sz="2800"/>
          </a:p>
        </p:txBody>
      </p:sp>
    </p:spTree>
    <p:extLst>
      <p:ext uri="{BB962C8B-B14F-4D97-AF65-F5344CB8AC3E}">
        <p14:creationId xmlns:p14="http://schemas.microsoft.com/office/powerpoint/2010/main" val="33124128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7301F447-EEF7-48F5-AF73-7566EE7F64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7"/>
          <p:cNvSpPr txBox="1"/>
          <p:nvPr/>
        </p:nvSpPr>
        <p:spPr>
          <a:xfrm>
            <a:off x="1261872" y="501966"/>
            <a:ext cx="15764256" cy="161537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000" b="1" kern="1200">
                <a:solidFill>
                  <a:schemeClr val="tx1"/>
                </a:solidFill>
                <a:latin typeface="+mj-lt"/>
                <a:ea typeface="+mj-ea"/>
                <a:cs typeface="+mj-cs"/>
              </a:rPr>
              <a:t>Avoid Gathering Staff</a:t>
            </a:r>
          </a:p>
        </p:txBody>
      </p:sp>
      <p:sp>
        <p:nvSpPr>
          <p:cNvPr id="15" name="Rectangle 14">
            <a:extLst>
              <a:ext uri="{FF2B5EF4-FFF2-40B4-BE49-F238E27FC236}">
                <a16:creationId xmlns:a16="http://schemas.microsoft.com/office/drawing/2014/main" id="{F7117410-A2A4-4085-9ADC-46744551D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4158" y="0"/>
            <a:ext cx="15759684" cy="2870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99F74EB5-E547-4FB4-95F5-BCC788F3C4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1872" y="2269491"/>
            <a:ext cx="15759684" cy="27432"/>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Freeform 6"/>
          <p:cNvSpPr/>
          <p:nvPr/>
        </p:nvSpPr>
        <p:spPr>
          <a:xfrm>
            <a:off x="5228662" y="2721795"/>
            <a:ext cx="7869659" cy="5233323"/>
          </a:xfrm>
          <a:custGeom>
            <a:avLst/>
            <a:gdLst/>
            <a:ahLst/>
            <a:cxnLst/>
            <a:rect l="l" t="t" r="r" b="b"/>
            <a:pathLst>
              <a:path w="8756645" h="5823169">
                <a:moveTo>
                  <a:pt x="0" y="0"/>
                </a:moveTo>
                <a:lnTo>
                  <a:pt x="8756645" y="0"/>
                </a:lnTo>
                <a:lnTo>
                  <a:pt x="8756645" y="5823169"/>
                </a:lnTo>
                <a:lnTo>
                  <a:pt x="0" y="5823169"/>
                </a:lnTo>
                <a:lnTo>
                  <a:pt x="0" y="0"/>
                </a:lnTo>
                <a:close/>
              </a:path>
            </a:pathLst>
          </a:custGeom>
          <a:blipFill>
            <a:blip r:embed="rId3"/>
            <a:stretch>
              <a:fillRect/>
            </a:stretch>
          </a:blipFill>
        </p:spPr>
        <p:txBody>
          <a:bodyPr/>
          <a:lstStyle/>
          <a:p>
            <a:endParaRPr lang="en-GB"/>
          </a:p>
        </p:txBody>
      </p:sp>
      <p:sp>
        <p:nvSpPr>
          <p:cNvPr id="8" name="TextBox 8"/>
          <p:cNvSpPr txBox="1"/>
          <p:nvPr/>
        </p:nvSpPr>
        <p:spPr>
          <a:xfrm>
            <a:off x="1257300" y="8221880"/>
            <a:ext cx="15759684" cy="1071541"/>
          </a:xfrm>
          <a:prstGeom prst="rect">
            <a:avLst/>
          </a:prstGeom>
        </p:spPr>
        <p:txBody>
          <a:bodyPr wrap="square" lIns="0" tIns="0" rIns="0" bIns="0" rtlCol="0" anchor="t">
            <a:spAutoFit/>
          </a:bodyPr>
          <a:lstStyle/>
          <a:p>
            <a:pPr algn="ctr" defTabSz="813816">
              <a:lnSpc>
                <a:spcPts val="4236"/>
              </a:lnSpc>
              <a:spcAft>
                <a:spcPts val="600"/>
              </a:spcAft>
            </a:pPr>
            <a:r>
              <a:rPr lang="en-US" sz="3025" kern="1200">
                <a:solidFill>
                  <a:srgbClr val="000000"/>
                </a:solidFill>
                <a:latin typeface="+mn-lt"/>
                <a:ea typeface="+mn-ea"/>
                <a:cs typeface="+mn-cs"/>
              </a:rPr>
              <a:t>The ‘audience effect’ (Strauss, 2016) - being watched by others whilst in a stressful situation feels like a form of coercive control.</a:t>
            </a:r>
            <a:endParaRPr lang="en-US" sz="3399">
              <a:solidFill>
                <a:srgbClr val="000000"/>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7825535" cy="5992166"/>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 name="TextBox 7"/>
          <p:cNvSpPr txBox="1"/>
          <p:nvPr/>
        </p:nvSpPr>
        <p:spPr>
          <a:xfrm>
            <a:off x="1257300" y="1010655"/>
            <a:ext cx="4830493" cy="3040840"/>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5700" b="1" kern="1200">
                <a:solidFill>
                  <a:srgbClr val="FFFFFF"/>
                </a:solidFill>
                <a:latin typeface="+mj-lt"/>
                <a:ea typeface="+mj-ea"/>
                <a:cs typeface="+mj-cs"/>
              </a:rPr>
              <a:t>Tactically Withdraw from the Person</a:t>
            </a:r>
          </a:p>
        </p:txBody>
      </p:sp>
      <p:graphicFrame>
        <p:nvGraphicFramePr>
          <p:cNvPr id="9" name="TextBox 6">
            <a:extLst>
              <a:ext uri="{FF2B5EF4-FFF2-40B4-BE49-F238E27FC236}">
                <a16:creationId xmlns:a16="http://schemas.microsoft.com/office/drawing/2014/main" id="{811B4B4D-AE5D-1610-8607-1727585527EC}"/>
              </a:ext>
            </a:extLst>
          </p:cNvPr>
          <p:cNvGraphicFramePr/>
          <p:nvPr>
            <p:extLst>
              <p:ext uri="{D42A27DB-BD31-4B8C-83A1-F6EECF244321}">
                <p14:modId xmlns:p14="http://schemas.microsoft.com/office/powerpoint/2010/main" val="2560194495"/>
              </p:ext>
            </p:extLst>
          </p:nvPr>
        </p:nvGraphicFramePr>
        <p:xfrm>
          <a:off x="8314008" y="812409"/>
          <a:ext cx="8716692" cy="85173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3521121"/>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6" name="TextBox 6"/>
          <p:cNvSpPr txBox="1"/>
          <p:nvPr/>
        </p:nvSpPr>
        <p:spPr>
          <a:xfrm>
            <a:off x="1257300" y="601831"/>
            <a:ext cx="15773400" cy="2022098"/>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8100" b="1" kern="1200">
                <a:solidFill>
                  <a:srgbClr val="FFFFFF"/>
                </a:solidFill>
                <a:latin typeface="+mj-lt"/>
                <a:ea typeface="+mj-ea"/>
                <a:cs typeface="+mj-cs"/>
              </a:rPr>
              <a:t>Reduce Demands</a:t>
            </a:r>
          </a:p>
        </p:txBody>
      </p:sp>
      <p:sp>
        <p:nvSpPr>
          <p:cNvPr id="7" name="TextBox 7"/>
          <p:cNvSpPr txBox="1"/>
          <p:nvPr/>
        </p:nvSpPr>
        <p:spPr>
          <a:xfrm>
            <a:off x="1257300" y="3880183"/>
            <a:ext cx="15773400" cy="5385261"/>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3100"/>
              <a:t>Research showed that nearly two thirds of stress related behaviours were preceded by staff demands/requests (McDonnell, 2010). </a:t>
            </a:r>
          </a:p>
          <a:p>
            <a:pPr indent="-228600">
              <a:lnSpc>
                <a:spcPct val="90000"/>
              </a:lnSpc>
              <a:spcAft>
                <a:spcPts val="600"/>
              </a:spcAft>
              <a:buFont typeface="Arial" panose="020B0604020202020204" pitchFamily="34" charset="0"/>
              <a:buChar char="•"/>
            </a:pPr>
            <a:endParaRPr lang="en-US" sz="3100"/>
          </a:p>
          <a:p>
            <a:pPr indent="-228600">
              <a:lnSpc>
                <a:spcPct val="90000"/>
              </a:lnSpc>
              <a:spcAft>
                <a:spcPts val="600"/>
              </a:spcAft>
              <a:buFont typeface="Arial" panose="020B0604020202020204" pitchFamily="34" charset="0"/>
              <a:buChar char="•"/>
            </a:pPr>
            <a:r>
              <a:rPr lang="en-US" sz="3100"/>
              <a:t>If someone is unable to meet our demands, can we remove the demand completely, or at least reduce it for now? </a:t>
            </a:r>
          </a:p>
          <a:p>
            <a:pPr indent="-228600">
              <a:lnSpc>
                <a:spcPct val="90000"/>
              </a:lnSpc>
              <a:spcAft>
                <a:spcPts val="600"/>
              </a:spcAft>
              <a:buFont typeface="Arial" panose="020B0604020202020204" pitchFamily="34" charset="0"/>
              <a:buChar char="•"/>
            </a:pPr>
            <a:endParaRPr lang="en-US" sz="3100"/>
          </a:p>
          <a:p>
            <a:pPr indent="-228600">
              <a:lnSpc>
                <a:spcPct val="90000"/>
              </a:lnSpc>
              <a:spcAft>
                <a:spcPts val="600"/>
              </a:spcAft>
              <a:buFont typeface="Arial" panose="020B0604020202020204" pitchFamily="34" charset="0"/>
              <a:buChar char="•"/>
            </a:pPr>
            <a:r>
              <a:rPr lang="en-US" sz="3100"/>
              <a:t>How you word things is also important in whether it is perceived as a demand. </a:t>
            </a:r>
          </a:p>
          <a:p>
            <a:pPr indent="-228600">
              <a:lnSpc>
                <a:spcPct val="90000"/>
              </a:lnSpc>
              <a:spcAft>
                <a:spcPts val="600"/>
              </a:spcAft>
              <a:buFont typeface="Arial" panose="020B0604020202020204" pitchFamily="34" charset="0"/>
              <a:buChar char="•"/>
            </a:pPr>
            <a:endParaRPr lang="en-US" sz="3100"/>
          </a:p>
          <a:p>
            <a:pPr indent="-228600">
              <a:lnSpc>
                <a:spcPct val="90000"/>
              </a:lnSpc>
              <a:spcAft>
                <a:spcPts val="600"/>
              </a:spcAft>
              <a:buFont typeface="Arial" panose="020B0604020202020204" pitchFamily="34" charset="0"/>
              <a:buChar char="•"/>
            </a:pPr>
            <a:r>
              <a:rPr lang="en-US" sz="3100"/>
              <a:t>Autistic young people in general can struggle with being told “what to do”, and instead thrive when given a reason “why” something needs to be done. This allows them to come to their own conclusion, and so reduces external demands.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6" name="TextBox 6"/>
          <p:cNvSpPr txBox="1"/>
          <p:nvPr/>
        </p:nvSpPr>
        <p:spPr>
          <a:xfrm>
            <a:off x="1884783" y="887743"/>
            <a:ext cx="5909532" cy="8374689"/>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12000" b="1" kern="1200">
                <a:solidFill>
                  <a:schemeClr val="tx1"/>
                </a:solidFill>
                <a:latin typeface="+mj-lt"/>
                <a:ea typeface="+mj-ea"/>
                <a:cs typeface="+mj-cs"/>
              </a:rPr>
              <a:t>Remove Environmental Triggers </a:t>
            </a:r>
          </a:p>
        </p:txBody>
      </p:sp>
      <p:cxnSp>
        <p:nvCxnSpPr>
          <p:cNvPr id="22" name="Straight Connector 21">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3835" y="535218"/>
            <a:ext cx="0" cy="9739312"/>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24"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149666" y="887743"/>
            <a:ext cx="208559" cy="20855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26"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7836" y="1231686"/>
            <a:ext cx="136707" cy="136707"/>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
        <p:nvSpPr>
          <p:cNvPr id="28"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126356" y="2004402"/>
            <a:ext cx="191571" cy="191571"/>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9" name="TextBox 7">
            <a:extLst>
              <a:ext uri="{FF2B5EF4-FFF2-40B4-BE49-F238E27FC236}">
                <a16:creationId xmlns:a16="http://schemas.microsoft.com/office/drawing/2014/main" id="{31CBA218-DEA1-E944-1BB4-49419BB18C87}"/>
              </a:ext>
            </a:extLst>
          </p:cNvPr>
          <p:cNvGraphicFramePr/>
          <p:nvPr>
            <p:extLst>
              <p:ext uri="{D42A27DB-BD31-4B8C-83A1-F6EECF244321}">
                <p14:modId xmlns:p14="http://schemas.microsoft.com/office/powerpoint/2010/main" val="1461033428"/>
              </p:ext>
            </p:extLst>
          </p:nvPr>
        </p:nvGraphicFramePr>
        <p:xfrm>
          <a:off x="8239065" y="1007707"/>
          <a:ext cx="8791635" cy="8254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589209" y="-1663482"/>
            <a:ext cx="10769744" cy="7839847"/>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6" name="TextBox 6"/>
          <p:cNvSpPr txBox="1"/>
          <p:nvPr/>
        </p:nvSpPr>
        <p:spPr>
          <a:xfrm>
            <a:off x="1261869" y="1010655"/>
            <a:ext cx="5466733" cy="362173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8100" b="1" kern="1200">
                <a:solidFill>
                  <a:srgbClr val="FFFFFF"/>
                </a:solidFill>
                <a:latin typeface="+mj-lt"/>
                <a:ea typeface="+mj-ea"/>
                <a:cs typeface="+mj-cs"/>
              </a:rPr>
              <a:t>Important Note</a:t>
            </a:r>
          </a:p>
        </p:txBody>
      </p:sp>
      <p:sp>
        <p:nvSpPr>
          <p:cNvPr id="7" name="TextBox 7"/>
          <p:cNvSpPr txBox="1"/>
          <p:nvPr/>
        </p:nvSpPr>
        <p:spPr>
          <a:xfrm>
            <a:off x="9143998" y="4399181"/>
            <a:ext cx="7882131" cy="4866262"/>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4400" b="1" dirty="0"/>
              <a:t>While the Nurture step is for when someone is visibly struggling, assume young people who do not show they are struggling may need input too. </a:t>
            </a:r>
            <a:endParaRPr lang="en-US" sz="4400" dirty="0">
              <a:ea typeface="Calibri"/>
              <a:cs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7825535" cy="5992166"/>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6"/>
          <p:cNvSpPr txBox="1"/>
          <p:nvPr/>
        </p:nvSpPr>
        <p:spPr>
          <a:xfrm>
            <a:off x="1257300" y="1010655"/>
            <a:ext cx="4830493" cy="3040840"/>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500" b="1" kern="1200">
                <a:solidFill>
                  <a:srgbClr val="FFFFFF"/>
                </a:solidFill>
                <a:latin typeface="+mj-lt"/>
                <a:ea typeface="+mj-ea"/>
                <a:cs typeface="+mj-cs"/>
              </a:rPr>
              <a:t>The Young Person is Now Calmer/ More Relaxed, What Next?</a:t>
            </a:r>
          </a:p>
        </p:txBody>
      </p:sp>
      <p:graphicFrame>
        <p:nvGraphicFramePr>
          <p:cNvPr id="9" name="TextBox 7">
            <a:extLst>
              <a:ext uri="{FF2B5EF4-FFF2-40B4-BE49-F238E27FC236}">
                <a16:creationId xmlns:a16="http://schemas.microsoft.com/office/drawing/2014/main" id="{78583658-A63F-563E-1D3E-E181AD698910}"/>
              </a:ext>
            </a:extLst>
          </p:cNvPr>
          <p:cNvGraphicFramePr/>
          <p:nvPr>
            <p:extLst>
              <p:ext uri="{D42A27DB-BD31-4B8C-83A1-F6EECF244321}">
                <p14:modId xmlns:p14="http://schemas.microsoft.com/office/powerpoint/2010/main" val="3458574029"/>
              </p:ext>
            </p:extLst>
          </p:nvPr>
        </p:nvGraphicFramePr>
        <p:xfrm>
          <a:off x="8314008" y="812409"/>
          <a:ext cx="8716692" cy="85173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999926" y="-3999282"/>
            <a:ext cx="10287000" cy="18286850"/>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66" y="0"/>
            <a:ext cx="13606268" cy="10286358"/>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474237" y="-2528760"/>
            <a:ext cx="7341846" cy="18290319"/>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reeform 3"/>
          <p:cNvSpPr/>
          <p:nvPr/>
        </p:nvSpPr>
        <p:spPr>
          <a:xfrm>
            <a:off x="4107051" y="685800"/>
            <a:ext cx="10073898" cy="8915400"/>
          </a:xfrm>
          <a:custGeom>
            <a:avLst/>
            <a:gdLst/>
            <a:ahLst/>
            <a:cxnLst/>
            <a:rect l="l" t="t" r="r" b="b"/>
            <a:pathLst>
              <a:path w="11303827" h="10003887">
                <a:moveTo>
                  <a:pt x="0" y="0"/>
                </a:moveTo>
                <a:lnTo>
                  <a:pt x="11303828" y="0"/>
                </a:lnTo>
                <a:lnTo>
                  <a:pt x="11303828" y="10003888"/>
                </a:lnTo>
                <a:lnTo>
                  <a:pt x="0" y="1000388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TextBox 4"/>
          <p:cNvSpPr txBox="1"/>
          <p:nvPr/>
        </p:nvSpPr>
        <p:spPr>
          <a:xfrm>
            <a:off x="6612440" y="5041637"/>
            <a:ext cx="5965763" cy="850484"/>
          </a:xfrm>
          <a:prstGeom prst="rect">
            <a:avLst/>
          </a:prstGeom>
        </p:spPr>
        <p:txBody>
          <a:bodyPr lIns="0" tIns="0" rIns="0" bIns="0" rtlCol="0" anchor="t">
            <a:spAutoFit/>
          </a:bodyPr>
          <a:lstStyle/>
          <a:p>
            <a:pPr algn="ctr" defTabSz="804489">
              <a:lnSpc>
                <a:spcPts val="6839"/>
              </a:lnSpc>
              <a:spcAft>
                <a:spcPts val="636"/>
              </a:spcAft>
            </a:pPr>
            <a:r>
              <a:rPr lang="en-US" sz="4886" b="1" kern="1200" err="1">
                <a:solidFill>
                  <a:srgbClr val="000000"/>
                </a:solidFill>
                <a:latin typeface="+mn-lt"/>
                <a:ea typeface="+mn-ea"/>
                <a:cs typeface="+mn-cs"/>
              </a:rPr>
              <a:t>Empathise</a:t>
            </a:r>
            <a:endParaRPr lang="en-US" sz="5553" b="1">
              <a:solidFill>
                <a:srgbClr val="000000"/>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589209" y="-1663482"/>
            <a:ext cx="10769744" cy="7839847"/>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7" name="TextBox 7"/>
          <p:cNvSpPr txBox="1"/>
          <p:nvPr/>
        </p:nvSpPr>
        <p:spPr>
          <a:xfrm>
            <a:off x="1261869" y="1010655"/>
            <a:ext cx="5466733" cy="362173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8100" b="1" kern="1200">
                <a:solidFill>
                  <a:srgbClr val="FFFFFF"/>
                </a:solidFill>
                <a:latin typeface="+mj-lt"/>
                <a:ea typeface="+mj-ea"/>
                <a:cs typeface="+mj-cs"/>
              </a:rPr>
              <a:t>Empathise</a:t>
            </a:r>
          </a:p>
        </p:txBody>
      </p:sp>
      <p:sp>
        <p:nvSpPr>
          <p:cNvPr id="6" name="TextBox 6"/>
          <p:cNvSpPr txBox="1"/>
          <p:nvPr/>
        </p:nvSpPr>
        <p:spPr>
          <a:xfrm>
            <a:off x="9143998" y="1323472"/>
            <a:ext cx="7882131" cy="7941971"/>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3300"/>
              <a:t>If someone is struggling or has reached crisis point, it is important to assume there is a good reason why and to try to understand their perspective.</a:t>
            </a:r>
          </a:p>
          <a:p>
            <a:pPr indent="-228600">
              <a:lnSpc>
                <a:spcPct val="90000"/>
              </a:lnSpc>
              <a:spcAft>
                <a:spcPts val="600"/>
              </a:spcAft>
              <a:buFont typeface="Arial" panose="020B0604020202020204" pitchFamily="34" charset="0"/>
              <a:buChar char="•"/>
            </a:pPr>
            <a:endParaRPr lang="en-US" sz="3300"/>
          </a:p>
          <a:p>
            <a:pPr indent="-228600">
              <a:lnSpc>
                <a:spcPct val="90000"/>
              </a:lnSpc>
              <a:spcAft>
                <a:spcPts val="600"/>
              </a:spcAft>
              <a:buFont typeface="Arial" panose="020B0604020202020204" pitchFamily="34" charset="0"/>
              <a:buChar char="•"/>
            </a:pPr>
            <a:r>
              <a:rPr lang="en-US" sz="3300"/>
              <a:t>One of the main reasons autistic young people say they are failed by services is that they don't feel listened to. </a:t>
            </a:r>
          </a:p>
          <a:p>
            <a:pPr indent="-228600">
              <a:lnSpc>
                <a:spcPct val="90000"/>
              </a:lnSpc>
              <a:spcAft>
                <a:spcPts val="600"/>
              </a:spcAft>
              <a:buFont typeface="Arial" panose="020B0604020202020204" pitchFamily="34" charset="0"/>
              <a:buChar char="•"/>
            </a:pPr>
            <a:endParaRPr lang="en-US" sz="3300"/>
          </a:p>
          <a:p>
            <a:pPr indent="-228600">
              <a:lnSpc>
                <a:spcPct val="90000"/>
              </a:lnSpc>
              <a:spcAft>
                <a:spcPts val="600"/>
              </a:spcAft>
              <a:buFont typeface="Arial" panose="020B0604020202020204" pitchFamily="34" charset="0"/>
              <a:buChar char="•"/>
            </a:pPr>
            <a:r>
              <a:rPr lang="en-US" sz="3300"/>
              <a:t>Young people have also said that feeling listened to and valued is much more important than all of their needs being met. We will never be able to solve everything (though we do aim to solve as much as we can), but we can always listen, work together and try our best.</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3554" y="2516059"/>
            <a:ext cx="16280892" cy="27432"/>
          </a:xfrm>
          <a:custGeom>
            <a:avLst/>
            <a:gdLst>
              <a:gd name="connsiteX0" fmla="*/ 0 w 16280892"/>
              <a:gd name="connsiteY0" fmla="*/ 0 h 27432"/>
              <a:gd name="connsiteX1" fmla="*/ 841179 w 16280892"/>
              <a:gd name="connsiteY1" fmla="*/ 0 h 27432"/>
              <a:gd name="connsiteX2" fmla="*/ 1682359 w 16280892"/>
              <a:gd name="connsiteY2" fmla="*/ 0 h 27432"/>
              <a:gd name="connsiteX3" fmla="*/ 2360729 w 16280892"/>
              <a:gd name="connsiteY3" fmla="*/ 0 h 27432"/>
              <a:gd name="connsiteX4" fmla="*/ 3039100 w 16280892"/>
              <a:gd name="connsiteY4" fmla="*/ 0 h 27432"/>
              <a:gd name="connsiteX5" fmla="*/ 3717470 w 16280892"/>
              <a:gd name="connsiteY5" fmla="*/ 0 h 27432"/>
              <a:gd name="connsiteX6" fmla="*/ 3907414 w 16280892"/>
              <a:gd name="connsiteY6" fmla="*/ 0 h 27432"/>
              <a:gd name="connsiteX7" fmla="*/ 4748593 w 16280892"/>
              <a:gd name="connsiteY7" fmla="*/ 0 h 27432"/>
              <a:gd name="connsiteX8" fmla="*/ 4938537 w 16280892"/>
              <a:gd name="connsiteY8" fmla="*/ 0 h 27432"/>
              <a:gd name="connsiteX9" fmla="*/ 5616908 w 16280892"/>
              <a:gd name="connsiteY9" fmla="*/ 0 h 27432"/>
              <a:gd name="connsiteX10" fmla="*/ 6620896 w 16280892"/>
              <a:gd name="connsiteY10" fmla="*/ 0 h 27432"/>
              <a:gd name="connsiteX11" fmla="*/ 7624884 w 16280892"/>
              <a:gd name="connsiteY11" fmla="*/ 0 h 27432"/>
              <a:gd name="connsiteX12" fmla="*/ 8466064 w 16280892"/>
              <a:gd name="connsiteY12" fmla="*/ 0 h 27432"/>
              <a:gd name="connsiteX13" fmla="*/ 8981625 w 16280892"/>
              <a:gd name="connsiteY13" fmla="*/ 0 h 27432"/>
              <a:gd name="connsiteX14" fmla="*/ 9171569 w 16280892"/>
              <a:gd name="connsiteY14" fmla="*/ 0 h 27432"/>
              <a:gd name="connsiteX15" fmla="*/ 9687131 w 16280892"/>
              <a:gd name="connsiteY15" fmla="*/ 0 h 27432"/>
              <a:gd name="connsiteX16" fmla="*/ 10528310 w 16280892"/>
              <a:gd name="connsiteY16" fmla="*/ 0 h 27432"/>
              <a:gd name="connsiteX17" fmla="*/ 11532298 w 16280892"/>
              <a:gd name="connsiteY17" fmla="*/ 0 h 27432"/>
              <a:gd name="connsiteX18" fmla="*/ 11722242 w 16280892"/>
              <a:gd name="connsiteY18" fmla="*/ 0 h 27432"/>
              <a:gd name="connsiteX19" fmla="*/ 11912186 w 16280892"/>
              <a:gd name="connsiteY19" fmla="*/ 0 h 27432"/>
              <a:gd name="connsiteX20" fmla="*/ 12916174 w 16280892"/>
              <a:gd name="connsiteY20" fmla="*/ 0 h 27432"/>
              <a:gd name="connsiteX21" fmla="*/ 13106118 w 16280892"/>
              <a:gd name="connsiteY21" fmla="*/ 0 h 27432"/>
              <a:gd name="connsiteX22" fmla="*/ 13784489 w 16280892"/>
              <a:gd name="connsiteY22" fmla="*/ 0 h 27432"/>
              <a:gd name="connsiteX23" fmla="*/ 14137241 w 16280892"/>
              <a:gd name="connsiteY23" fmla="*/ 0 h 27432"/>
              <a:gd name="connsiteX24" fmla="*/ 14489994 w 16280892"/>
              <a:gd name="connsiteY24" fmla="*/ 0 h 27432"/>
              <a:gd name="connsiteX25" fmla="*/ 14842747 w 16280892"/>
              <a:gd name="connsiteY25" fmla="*/ 0 h 27432"/>
              <a:gd name="connsiteX26" fmla="*/ 15195499 w 16280892"/>
              <a:gd name="connsiteY26" fmla="*/ 0 h 27432"/>
              <a:gd name="connsiteX27" fmla="*/ 16280892 w 16280892"/>
              <a:gd name="connsiteY27" fmla="*/ 0 h 27432"/>
              <a:gd name="connsiteX28" fmla="*/ 16280892 w 16280892"/>
              <a:gd name="connsiteY28" fmla="*/ 27432 h 27432"/>
              <a:gd name="connsiteX29" fmla="*/ 15765330 w 16280892"/>
              <a:gd name="connsiteY29" fmla="*/ 27432 h 27432"/>
              <a:gd name="connsiteX30" fmla="*/ 15412578 w 16280892"/>
              <a:gd name="connsiteY30" fmla="*/ 27432 h 27432"/>
              <a:gd name="connsiteX31" fmla="*/ 14571398 w 16280892"/>
              <a:gd name="connsiteY31" fmla="*/ 27432 h 27432"/>
              <a:gd name="connsiteX32" fmla="*/ 13567410 w 16280892"/>
              <a:gd name="connsiteY32" fmla="*/ 27432 h 27432"/>
              <a:gd name="connsiteX33" fmla="*/ 13051848 w 16280892"/>
              <a:gd name="connsiteY33" fmla="*/ 27432 h 27432"/>
              <a:gd name="connsiteX34" fmla="*/ 12047860 w 16280892"/>
              <a:gd name="connsiteY34" fmla="*/ 27432 h 27432"/>
              <a:gd name="connsiteX35" fmla="*/ 11369490 w 16280892"/>
              <a:gd name="connsiteY35" fmla="*/ 27432 h 27432"/>
              <a:gd name="connsiteX36" fmla="*/ 10365501 w 16280892"/>
              <a:gd name="connsiteY36" fmla="*/ 27432 h 27432"/>
              <a:gd name="connsiteX37" fmla="*/ 9361513 w 16280892"/>
              <a:gd name="connsiteY37" fmla="*/ 27432 h 27432"/>
              <a:gd name="connsiteX38" fmla="*/ 9008760 w 16280892"/>
              <a:gd name="connsiteY38" fmla="*/ 27432 h 27432"/>
              <a:gd name="connsiteX39" fmla="*/ 8493199 w 16280892"/>
              <a:gd name="connsiteY39" fmla="*/ 27432 h 27432"/>
              <a:gd name="connsiteX40" fmla="*/ 7814828 w 16280892"/>
              <a:gd name="connsiteY40" fmla="*/ 27432 h 27432"/>
              <a:gd name="connsiteX41" fmla="*/ 7136458 w 16280892"/>
              <a:gd name="connsiteY41" fmla="*/ 27432 h 27432"/>
              <a:gd name="connsiteX42" fmla="*/ 6295278 w 16280892"/>
              <a:gd name="connsiteY42" fmla="*/ 27432 h 27432"/>
              <a:gd name="connsiteX43" fmla="*/ 5942526 w 16280892"/>
              <a:gd name="connsiteY43" fmla="*/ 27432 h 27432"/>
              <a:gd name="connsiteX44" fmla="*/ 5589773 w 16280892"/>
              <a:gd name="connsiteY44" fmla="*/ 27432 h 27432"/>
              <a:gd name="connsiteX45" fmla="*/ 4585785 w 16280892"/>
              <a:gd name="connsiteY45" fmla="*/ 27432 h 27432"/>
              <a:gd name="connsiteX46" fmla="*/ 3581796 w 16280892"/>
              <a:gd name="connsiteY46" fmla="*/ 27432 h 27432"/>
              <a:gd name="connsiteX47" fmla="*/ 2903426 w 16280892"/>
              <a:gd name="connsiteY47" fmla="*/ 27432 h 27432"/>
              <a:gd name="connsiteX48" fmla="*/ 2713482 w 16280892"/>
              <a:gd name="connsiteY48" fmla="*/ 27432 h 27432"/>
              <a:gd name="connsiteX49" fmla="*/ 2523538 w 16280892"/>
              <a:gd name="connsiteY49" fmla="*/ 27432 h 27432"/>
              <a:gd name="connsiteX50" fmla="*/ 1519550 w 16280892"/>
              <a:gd name="connsiteY50" fmla="*/ 27432 h 27432"/>
              <a:gd name="connsiteX51" fmla="*/ 1003988 w 16280892"/>
              <a:gd name="connsiteY51" fmla="*/ 27432 h 27432"/>
              <a:gd name="connsiteX52" fmla="*/ 0 w 16280892"/>
              <a:gd name="connsiteY52" fmla="*/ 27432 h 27432"/>
              <a:gd name="connsiteX53" fmla="*/ 0 w 16280892"/>
              <a:gd name="connsiteY53"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6280892" h="27432" fill="none" extrusionOk="0">
                <a:moveTo>
                  <a:pt x="0" y="0"/>
                </a:moveTo>
                <a:cubicBezTo>
                  <a:pt x="409643" y="37718"/>
                  <a:pt x="500439" y="-36667"/>
                  <a:pt x="841179" y="0"/>
                </a:cubicBezTo>
                <a:cubicBezTo>
                  <a:pt x="1181919" y="36667"/>
                  <a:pt x="1512729" y="-20894"/>
                  <a:pt x="1682359" y="0"/>
                </a:cubicBezTo>
                <a:cubicBezTo>
                  <a:pt x="1851989" y="20894"/>
                  <a:pt x="2107821" y="19681"/>
                  <a:pt x="2360729" y="0"/>
                </a:cubicBezTo>
                <a:cubicBezTo>
                  <a:pt x="2613637" y="-19681"/>
                  <a:pt x="2722918" y="17895"/>
                  <a:pt x="3039100" y="0"/>
                </a:cubicBezTo>
                <a:cubicBezTo>
                  <a:pt x="3355282" y="-17895"/>
                  <a:pt x="3419387" y="13801"/>
                  <a:pt x="3717470" y="0"/>
                </a:cubicBezTo>
                <a:cubicBezTo>
                  <a:pt x="4015553" y="-13801"/>
                  <a:pt x="3814431" y="7113"/>
                  <a:pt x="3907414" y="0"/>
                </a:cubicBezTo>
                <a:cubicBezTo>
                  <a:pt x="4000397" y="-7113"/>
                  <a:pt x="4537852" y="2053"/>
                  <a:pt x="4748593" y="0"/>
                </a:cubicBezTo>
                <a:cubicBezTo>
                  <a:pt x="4959334" y="-2053"/>
                  <a:pt x="4885146" y="651"/>
                  <a:pt x="4938537" y="0"/>
                </a:cubicBezTo>
                <a:cubicBezTo>
                  <a:pt x="4991928" y="-651"/>
                  <a:pt x="5331447" y="5729"/>
                  <a:pt x="5616908" y="0"/>
                </a:cubicBezTo>
                <a:cubicBezTo>
                  <a:pt x="5902369" y="-5729"/>
                  <a:pt x="6419677" y="15155"/>
                  <a:pt x="6620896" y="0"/>
                </a:cubicBezTo>
                <a:cubicBezTo>
                  <a:pt x="6822115" y="-15155"/>
                  <a:pt x="7129106" y="23573"/>
                  <a:pt x="7624884" y="0"/>
                </a:cubicBezTo>
                <a:cubicBezTo>
                  <a:pt x="8120662" y="-23573"/>
                  <a:pt x="8109589" y="-23431"/>
                  <a:pt x="8466064" y="0"/>
                </a:cubicBezTo>
                <a:cubicBezTo>
                  <a:pt x="8822539" y="23431"/>
                  <a:pt x="8773707" y="-19971"/>
                  <a:pt x="8981625" y="0"/>
                </a:cubicBezTo>
                <a:cubicBezTo>
                  <a:pt x="9189543" y="19971"/>
                  <a:pt x="9076883" y="-1357"/>
                  <a:pt x="9171569" y="0"/>
                </a:cubicBezTo>
                <a:cubicBezTo>
                  <a:pt x="9266255" y="1357"/>
                  <a:pt x="9482888" y="-9366"/>
                  <a:pt x="9687131" y="0"/>
                </a:cubicBezTo>
                <a:cubicBezTo>
                  <a:pt x="9891374" y="9366"/>
                  <a:pt x="10216856" y="36591"/>
                  <a:pt x="10528310" y="0"/>
                </a:cubicBezTo>
                <a:cubicBezTo>
                  <a:pt x="10839764" y="-36591"/>
                  <a:pt x="11327559" y="47801"/>
                  <a:pt x="11532298" y="0"/>
                </a:cubicBezTo>
                <a:cubicBezTo>
                  <a:pt x="11737037" y="-47801"/>
                  <a:pt x="11671078" y="-6214"/>
                  <a:pt x="11722242" y="0"/>
                </a:cubicBezTo>
                <a:cubicBezTo>
                  <a:pt x="11773406" y="6214"/>
                  <a:pt x="11836794" y="-8789"/>
                  <a:pt x="11912186" y="0"/>
                </a:cubicBezTo>
                <a:cubicBezTo>
                  <a:pt x="11987578" y="8789"/>
                  <a:pt x="12560026" y="-17178"/>
                  <a:pt x="12916174" y="0"/>
                </a:cubicBezTo>
                <a:cubicBezTo>
                  <a:pt x="13272322" y="17178"/>
                  <a:pt x="13066214" y="-8116"/>
                  <a:pt x="13106118" y="0"/>
                </a:cubicBezTo>
                <a:cubicBezTo>
                  <a:pt x="13146022" y="8116"/>
                  <a:pt x="13560520" y="-19828"/>
                  <a:pt x="13784489" y="0"/>
                </a:cubicBezTo>
                <a:cubicBezTo>
                  <a:pt x="14008458" y="19828"/>
                  <a:pt x="14029208" y="-693"/>
                  <a:pt x="14137241" y="0"/>
                </a:cubicBezTo>
                <a:cubicBezTo>
                  <a:pt x="14245274" y="693"/>
                  <a:pt x="14377822" y="7164"/>
                  <a:pt x="14489994" y="0"/>
                </a:cubicBezTo>
                <a:cubicBezTo>
                  <a:pt x="14602166" y="-7164"/>
                  <a:pt x="14759000" y="9517"/>
                  <a:pt x="14842747" y="0"/>
                </a:cubicBezTo>
                <a:cubicBezTo>
                  <a:pt x="14926494" y="-9517"/>
                  <a:pt x="15109709" y="2919"/>
                  <a:pt x="15195499" y="0"/>
                </a:cubicBezTo>
                <a:cubicBezTo>
                  <a:pt x="15281289" y="-2919"/>
                  <a:pt x="15925238" y="-21748"/>
                  <a:pt x="16280892" y="0"/>
                </a:cubicBezTo>
                <a:cubicBezTo>
                  <a:pt x="16281619" y="6650"/>
                  <a:pt x="16279930" y="15178"/>
                  <a:pt x="16280892" y="27432"/>
                </a:cubicBezTo>
                <a:cubicBezTo>
                  <a:pt x="16098512" y="48472"/>
                  <a:pt x="15881289" y="22250"/>
                  <a:pt x="15765330" y="27432"/>
                </a:cubicBezTo>
                <a:cubicBezTo>
                  <a:pt x="15649371" y="32614"/>
                  <a:pt x="15567326" y="15228"/>
                  <a:pt x="15412578" y="27432"/>
                </a:cubicBezTo>
                <a:cubicBezTo>
                  <a:pt x="15257830" y="39636"/>
                  <a:pt x="14785880" y="29504"/>
                  <a:pt x="14571398" y="27432"/>
                </a:cubicBezTo>
                <a:cubicBezTo>
                  <a:pt x="14356916" y="25360"/>
                  <a:pt x="13827427" y="61696"/>
                  <a:pt x="13567410" y="27432"/>
                </a:cubicBezTo>
                <a:cubicBezTo>
                  <a:pt x="13307393" y="-6832"/>
                  <a:pt x="13200066" y="1718"/>
                  <a:pt x="13051848" y="27432"/>
                </a:cubicBezTo>
                <a:cubicBezTo>
                  <a:pt x="12903630" y="53146"/>
                  <a:pt x="12400701" y="6921"/>
                  <a:pt x="12047860" y="27432"/>
                </a:cubicBezTo>
                <a:cubicBezTo>
                  <a:pt x="11695019" y="47943"/>
                  <a:pt x="11598024" y="51997"/>
                  <a:pt x="11369490" y="27432"/>
                </a:cubicBezTo>
                <a:cubicBezTo>
                  <a:pt x="11140956" y="2868"/>
                  <a:pt x="10761954" y="12862"/>
                  <a:pt x="10365501" y="27432"/>
                </a:cubicBezTo>
                <a:cubicBezTo>
                  <a:pt x="9969048" y="42002"/>
                  <a:pt x="9790411" y="328"/>
                  <a:pt x="9361513" y="27432"/>
                </a:cubicBezTo>
                <a:cubicBezTo>
                  <a:pt x="8932615" y="54536"/>
                  <a:pt x="9113926" y="34318"/>
                  <a:pt x="9008760" y="27432"/>
                </a:cubicBezTo>
                <a:cubicBezTo>
                  <a:pt x="8903594" y="20546"/>
                  <a:pt x="8614812" y="23184"/>
                  <a:pt x="8493199" y="27432"/>
                </a:cubicBezTo>
                <a:cubicBezTo>
                  <a:pt x="8371586" y="31680"/>
                  <a:pt x="8091918" y="43164"/>
                  <a:pt x="7814828" y="27432"/>
                </a:cubicBezTo>
                <a:cubicBezTo>
                  <a:pt x="7537738" y="11700"/>
                  <a:pt x="7462803" y="16870"/>
                  <a:pt x="7136458" y="27432"/>
                </a:cubicBezTo>
                <a:cubicBezTo>
                  <a:pt x="6810113" y="37995"/>
                  <a:pt x="6525162" y="52361"/>
                  <a:pt x="6295278" y="27432"/>
                </a:cubicBezTo>
                <a:cubicBezTo>
                  <a:pt x="6065394" y="2503"/>
                  <a:pt x="6069908" y="30755"/>
                  <a:pt x="5942526" y="27432"/>
                </a:cubicBezTo>
                <a:cubicBezTo>
                  <a:pt x="5815144" y="24109"/>
                  <a:pt x="5717369" y="11415"/>
                  <a:pt x="5589773" y="27432"/>
                </a:cubicBezTo>
                <a:cubicBezTo>
                  <a:pt x="5462177" y="43449"/>
                  <a:pt x="5013558" y="23556"/>
                  <a:pt x="4585785" y="27432"/>
                </a:cubicBezTo>
                <a:cubicBezTo>
                  <a:pt x="4158012" y="31308"/>
                  <a:pt x="3847085" y="18090"/>
                  <a:pt x="3581796" y="27432"/>
                </a:cubicBezTo>
                <a:cubicBezTo>
                  <a:pt x="3316507" y="36774"/>
                  <a:pt x="3154713" y="31771"/>
                  <a:pt x="2903426" y="27432"/>
                </a:cubicBezTo>
                <a:cubicBezTo>
                  <a:pt x="2652139" y="23094"/>
                  <a:pt x="2773806" y="35830"/>
                  <a:pt x="2713482" y="27432"/>
                </a:cubicBezTo>
                <a:cubicBezTo>
                  <a:pt x="2653158" y="19034"/>
                  <a:pt x="2600711" y="22540"/>
                  <a:pt x="2523538" y="27432"/>
                </a:cubicBezTo>
                <a:cubicBezTo>
                  <a:pt x="2446365" y="32324"/>
                  <a:pt x="1741229" y="20965"/>
                  <a:pt x="1519550" y="27432"/>
                </a:cubicBezTo>
                <a:cubicBezTo>
                  <a:pt x="1297871" y="33899"/>
                  <a:pt x="1125646" y="48277"/>
                  <a:pt x="1003988" y="27432"/>
                </a:cubicBezTo>
                <a:cubicBezTo>
                  <a:pt x="882330" y="6587"/>
                  <a:pt x="341133" y="60519"/>
                  <a:pt x="0" y="27432"/>
                </a:cubicBezTo>
                <a:cubicBezTo>
                  <a:pt x="-1251" y="16359"/>
                  <a:pt x="1039" y="7572"/>
                  <a:pt x="0" y="0"/>
                </a:cubicBezTo>
                <a:close/>
              </a:path>
              <a:path w="16280892" h="27432" stroke="0" extrusionOk="0">
                <a:moveTo>
                  <a:pt x="0" y="0"/>
                </a:moveTo>
                <a:cubicBezTo>
                  <a:pt x="132094" y="5368"/>
                  <a:pt x="295768" y="171"/>
                  <a:pt x="515562" y="0"/>
                </a:cubicBezTo>
                <a:cubicBezTo>
                  <a:pt x="735356" y="-171"/>
                  <a:pt x="631430" y="3629"/>
                  <a:pt x="705505" y="0"/>
                </a:cubicBezTo>
                <a:cubicBezTo>
                  <a:pt x="779580" y="-3629"/>
                  <a:pt x="1236188" y="21817"/>
                  <a:pt x="1709494" y="0"/>
                </a:cubicBezTo>
                <a:cubicBezTo>
                  <a:pt x="2182800" y="-21817"/>
                  <a:pt x="2009833" y="-8078"/>
                  <a:pt x="2225055" y="0"/>
                </a:cubicBezTo>
                <a:cubicBezTo>
                  <a:pt x="2440277" y="8078"/>
                  <a:pt x="2576987" y="-3690"/>
                  <a:pt x="2740617" y="0"/>
                </a:cubicBezTo>
                <a:cubicBezTo>
                  <a:pt x="2904247" y="3690"/>
                  <a:pt x="3320878" y="-23618"/>
                  <a:pt x="3744605" y="0"/>
                </a:cubicBezTo>
                <a:cubicBezTo>
                  <a:pt x="4168332" y="23618"/>
                  <a:pt x="3960785" y="-13202"/>
                  <a:pt x="4097358" y="0"/>
                </a:cubicBezTo>
                <a:cubicBezTo>
                  <a:pt x="4233931" y="13202"/>
                  <a:pt x="4707387" y="-19923"/>
                  <a:pt x="5101346" y="0"/>
                </a:cubicBezTo>
                <a:cubicBezTo>
                  <a:pt x="5495305" y="19923"/>
                  <a:pt x="5819839" y="-2146"/>
                  <a:pt x="6105334" y="0"/>
                </a:cubicBezTo>
                <a:cubicBezTo>
                  <a:pt x="6390829" y="2146"/>
                  <a:pt x="6451820" y="-10129"/>
                  <a:pt x="6783705" y="0"/>
                </a:cubicBezTo>
                <a:cubicBezTo>
                  <a:pt x="7115590" y="10129"/>
                  <a:pt x="7343272" y="6830"/>
                  <a:pt x="7787693" y="0"/>
                </a:cubicBezTo>
                <a:cubicBezTo>
                  <a:pt x="8232114" y="-6830"/>
                  <a:pt x="8084321" y="-8759"/>
                  <a:pt x="8303255" y="0"/>
                </a:cubicBezTo>
                <a:cubicBezTo>
                  <a:pt x="8522189" y="8759"/>
                  <a:pt x="8642548" y="10676"/>
                  <a:pt x="8818816" y="0"/>
                </a:cubicBezTo>
                <a:cubicBezTo>
                  <a:pt x="8995084" y="-10676"/>
                  <a:pt x="9419823" y="19068"/>
                  <a:pt x="9659996" y="0"/>
                </a:cubicBezTo>
                <a:cubicBezTo>
                  <a:pt x="9900169" y="-19068"/>
                  <a:pt x="9981281" y="-18291"/>
                  <a:pt x="10175557" y="0"/>
                </a:cubicBezTo>
                <a:cubicBezTo>
                  <a:pt x="10369833" y="18291"/>
                  <a:pt x="10761846" y="3543"/>
                  <a:pt x="11179546" y="0"/>
                </a:cubicBezTo>
                <a:cubicBezTo>
                  <a:pt x="11597246" y="-3543"/>
                  <a:pt x="11926388" y="33443"/>
                  <a:pt x="12183534" y="0"/>
                </a:cubicBezTo>
                <a:cubicBezTo>
                  <a:pt x="12440680" y="-33443"/>
                  <a:pt x="12684884" y="13168"/>
                  <a:pt x="12861905" y="0"/>
                </a:cubicBezTo>
                <a:cubicBezTo>
                  <a:pt x="13038926" y="-13168"/>
                  <a:pt x="13216637" y="-5124"/>
                  <a:pt x="13377466" y="0"/>
                </a:cubicBezTo>
                <a:cubicBezTo>
                  <a:pt x="13538295" y="5124"/>
                  <a:pt x="13493173" y="-3867"/>
                  <a:pt x="13567410" y="0"/>
                </a:cubicBezTo>
                <a:cubicBezTo>
                  <a:pt x="13641647" y="3867"/>
                  <a:pt x="13758514" y="-13877"/>
                  <a:pt x="13920163" y="0"/>
                </a:cubicBezTo>
                <a:cubicBezTo>
                  <a:pt x="14081812" y="13877"/>
                  <a:pt x="14124450" y="8909"/>
                  <a:pt x="14272915" y="0"/>
                </a:cubicBezTo>
                <a:cubicBezTo>
                  <a:pt x="14421380" y="-8909"/>
                  <a:pt x="14593413" y="-7184"/>
                  <a:pt x="14788477" y="0"/>
                </a:cubicBezTo>
                <a:cubicBezTo>
                  <a:pt x="14983541" y="7184"/>
                  <a:pt x="15709700" y="-55721"/>
                  <a:pt x="16280892" y="0"/>
                </a:cubicBezTo>
                <a:cubicBezTo>
                  <a:pt x="16282183" y="11478"/>
                  <a:pt x="16282086" y="14228"/>
                  <a:pt x="16280892" y="27432"/>
                </a:cubicBezTo>
                <a:cubicBezTo>
                  <a:pt x="16123730" y="31268"/>
                  <a:pt x="15899890" y="26679"/>
                  <a:pt x="15602522" y="27432"/>
                </a:cubicBezTo>
                <a:cubicBezTo>
                  <a:pt x="15305154" y="28186"/>
                  <a:pt x="15252307" y="20177"/>
                  <a:pt x="14924151" y="27432"/>
                </a:cubicBezTo>
                <a:cubicBezTo>
                  <a:pt x="14595995" y="34687"/>
                  <a:pt x="14662608" y="41537"/>
                  <a:pt x="14571398" y="27432"/>
                </a:cubicBezTo>
                <a:cubicBezTo>
                  <a:pt x="14480188" y="13327"/>
                  <a:pt x="14057344" y="27311"/>
                  <a:pt x="13730219" y="27432"/>
                </a:cubicBezTo>
                <a:cubicBezTo>
                  <a:pt x="13403094" y="27553"/>
                  <a:pt x="13479093" y="22044"/>
                  <a:pt x="13377466" y="27432"/>
                </a:cubicBezTo>
                <a:cubicBezTo>
                  <a:pt x="13275839" y="32820"/>
                  <a:pt x="12951162" y="1863"/>
                  <a:pt x="12536287" y="27432"/>
                </a:cubicBezTo>
                <a:cubicBezTo>
                  <a:pt x="12121412" y="53001"/>
                  <a:pt x="12410210" y="21673"/>
                  <a:pt x="12346343" y="27432"/>
                </a:cubicBezTo>
                <a:cubicBezTo>
                  <a:pt x="12282476" y="33191"/>
                  <a:pt x="11837570" y="67787"/>
                  <a:pt x="11505164" y="27432"/>
                </a:cubicBezTo>
                <a:cubicBezTo>
                  <a:pt x="11172758" y="-12923"/>
                  <a:pt x="11307286" y="21302"/>
                  <a:pt x="11152411" y="27432"/>
                </a:cubicBezTo>
                <a:cubicBezTo>
                  <a:pt x="10997536" y="33562"/>
                  <a:pt x="11042121" y="20479"/>
                  <a:pt x="10962467" y="27432"/>
                </a:cubicBezTo>
                <a:cubicBezTo>
                  <a:pt x="10882813" y="34385"/>
                  <a:pt x="10768155" y="17793"/>
                  <a:pt x="10609715" y="27432"/>
                </a:cubicBezTo>
                <a:cubicBezTo>
                  <a:pt x="10451275" y="37071"/>
                  <a:pt x="9983734" y="10056"/>
                  <a:pt x="9768535" y="27432"/>
                </a:cubicBezTo>
                <a:cubicBezTo>
                  <a:pt x="9553336" y="44808"/>
                  <a:pt x="9512715" y="24391"/>
                  <a:pt x="9415783" y="27432"/>
                </a:cubicBezTo>
                <a:cubicBezTo>
                  <a:pt x="9318851" y="30473"/>
                  <a:pt x="9302863" y="32409"/>
                  <a:pt x="9225839" y="27432"/>
                </a:cubicBezTo>
                <a:cubicBezTo>
                  <a:pt x="9148815" y="22455"/>
                  <a:pt x="9005247" y="27775"/>
                  <a:pt x="8873086" y="27432"/>
                </a:cubicBezTo>
                <a:cubicBezTo>
                  <a:pt x="8740925" y="27089"/>
                  <a:pt x="8597862" y="44957"/>
                  <a:pt x="8357525" y="27432"/>
                </a:cubicBezTo>
                <a:cubicBezTo>
                  <a:pt x="8117188" y="9907"/>
                  <a:pt x="7830326" y="336"/>
                  <a:pt x="7679154" y="27432"/>
                </a:cubicBezTo>
                <a:cubicBezTo>
                  <a:pt x="7527982" y="54528"/>
                  <a:pt x="7487877" y="41910"/>
                  <a:pt x="7326401" y="27432"/>
                </a:cubicBezTo>
                <a:cubicBezTo>
                  <a:pt x="7164925" y="12954"/>
                  <a:pt x="6715807" y="57076"/>
                  <a:pt x="6322413" y="27432"/>
                </a:cubicBezTo>
                <a:cubicBezTo>
                  <a:pt x="5929019" y="-2212"/>
                  <a:pt x="5917783" y="-2491"/>
                  <a:pt x="5644043" y="27432"/>
                </a:cubicBezTo>
                <a:cubicBezTo>
                  <a:pt x="5370303" y="57355"/>
                  <a:pt x="5045383" y="23003"/>
                  <a:pt x="4640054" y="27432"/>
                </a:cubicBezTo>
                <a:cubicBezTo>
                  <a:pt x="4234725" y="31861"/>
                  <a:pt x="4205736" y="15581"/>
                  <a:pt x="3798875" y="27432"/>
                </a:cubicBezTo>
                <a:cubicBezTo>
                  <a:pt x="3392014" y="39283"/>
                  <a:pt x="3451278" y="26782"/>
                  <a:pt x="3283313" y="27432"/>
                </a:cubicBezTo>
                <a:cubicBezTo>
                  <a:pt x="3115348" y="28082"/>
                  <a:pt x="2773067" y="64616"/>
                  <a:pt x="2442134" y="27432"/>
                </a:cubicBezTo>
                <a:cubicBezTo>
                  <a:pt x="2111201" y="-9752"/>
                  <a:pt x="2244120" y="15839"/>
                  <a:pt x="2089381" y="27432"/>
                </a:cubicBezTo>
                <a:cubicBezTo>
                  <a:pt x="1934642" y="39025"/>
                  <a:pt x="1619221" y="41603"/>
                  <a:pt x="1411011" y="27432"/>
                </a:cubicBezTo>
                <a:cubicBezTo>
                  <a:pt x="1202801" y="13262"/>
                  <a:pt x="1262505" y="27975"/>
                  <a:pt x="1221067" y="27432"/>
                </a:cubicBezTo>
                <a:cubicBezTo>
                  <a:pt x="1179629" y="26889"/>
                  <a:pt x="395550" y="-2351"/>
                  <a:pt x="0" y="27432"/>
                </a:cubicBezTo>
                <a:cubicBezTo>
                  <a:pt x="-1057" y="18241"/>
                  <a:pt x="670" y="12133"/>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6"/>
          <p:cNvSpPr txBox="1"/>
          <p:nvPr/>
        </p:nvSpPr>
        <p:spPr>
          <a:xfrm>
            <a:off x="1257300" y="2894076"/>
            <a:ext cx="15773400" cy="6377940"/>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endParaRPr lang="en-US" sz="3300"/>
          </a:p>
          <a:p>
            <a:pPr indent="-228600">
              <a:lnSpc>
                <a:spcPct val="90000"/>
              </a:lnSpc>
              <a:spcAft>
                <a:spcPts val="600"/>
              </a:spcAft>
              <a:buFont typeface="Arial" panose="020B0604020202020204" pitchFamily="34" charset="0"/>
              <a:buChar char="•"/>
            </a:pPr>
            <a:endParaRPr lang="en-US" sz="3300"/>
          </a:p>
          <a:p>
            <a:pPr>
              <a:lnSpc>
                <a:spcPct val="90000"/>
              </a:lnSpc>
              <a:spcAft>
                <a:spcPts val="600"/>
              </a:spcAft>
            </a:pPr>
            <a:r>
              <a:rPr lang="en-US" sz="3300" dirty="0"/>
              <a:t>If we just focus on what we want and what we deem to be acceptable </a:t>
            </a:r>
            <a:r>
              <a:rPr lang="en-US" sz="3300" dirty="0" err="1"/>
              <a:t>behaviour</a:t>
            </a:r>
            <a:r>
              <a:rPr lang="en-US" sz="3300" dirty="0"/>
              <a:t> without looking at a young person's perspective/ needs, we are never going to be able to truly meet their needs. Everyone is different and needs different things in order to thrive, so taking the time to understand an individual person’s needs is incredibly important.</a:t>
            </a:r>
            <a:endParaRPr lang="en-US" sz="3300" dirty="0">
              <a:ea typeface="Calibri"/>
              <a:cs typeface="Calibri"/>
            </a:endParaRPr>
          </a:p>
        </p:txBody>
      </p:sp>
      <p:sp>
        <p:nvSpPr>
          <p:cNvPr id="2" name="TextBox 1">
            <a:extLst>
              <a:ext uri="{FF2B5EF4-FFF2-40B4-BE49-F238E27FC236}">
                <a16:creationId xmlns:a16="http://schemas.microsoft.com/office/drawing/2014/main" id="{E1AE316F-784E-6B0A-6858-B201BDED2DA1}"/>
              </a:ext>
            </a:extLst>
          </p:cNvPr>
          <p:cNvSpPr txBox="1"/>
          <p:nvPr/>
        </p:nvSpPr>
        <p:spPr>
          <a:xfrm>
            <a:off x="923192" y="633045"/>
            <a:ext cx="15773400" cy="1107996"/>
          </a:xfrm>
          <a:prstGeom prst="rect">
            <a:avLst/>
          </a:prstGeom>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6600" b="1" dirty="0">
                <a:ea typeface="Calibri"/>
                <a:cs typeface="Calibri"/>
              </a:rPr>
              <a:t>Understanding the individual is key</a:t>
            </a:r>
            <a:endParaRPr lang="en-US" sz="6600" b="1"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589209" y="-1663482"/>
            <a:ext cx="10769744" cy="7839847"/>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6" name="TextBox 6"/>
          <p:cNvSpPr txBox="1"/>
          <p:nvPr/>
        </p:nvSpPr>
        <p:spPr>
          <a:xfrm>
            <a:off x="9143998" y="1323472"/>
            <a:ext cx="7882131" cy="7941971"/>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3300" dirty="0"/>
              <a:t>No matter what the person has done and how you may perceive this, the first step is showing you care about them and would like to understand their thoughts and feelings at the moment.</a:t>
            </a:r>
          </a:p>
          <a:p>
            <a:pPr indent="-228600">
              <a:lnSpc>
                <a:spcPct val="90000"/>
              </a:lnSpc>
              <a:spcAft>
                <a:spcPts val="600"/>
              </a:spcAft>
              <a:buFont typeface="Arial" panose="020B0604020202020204" pitchFamily="34" charset="0"/>
              <a:buChar char="•"/>
            </a:pPr>
            <a:endParaRPr lang="en-US" sz="3300" dirty="0">
              <a:ea typeface="Calibri"/>
              <a:cs typeface="Calibri"/>
            </a:endParaRPr>
          </a:p>
          <a:p>
            <a:pPr indent="-228600">
              <a:lnSpc>
                <a:spcPct val="90000"/>
              </a:lnSpc>
              <a:spcAft>
                <a:spcPts val="600"/>
              </a:spcAft>
              <a:buFont typeface="Arial" panose="020B0604020202020204" pitchFamily="34" charset="0"/>
              <a:buChar char="•"/>
            </a:pPr>
            <a:r>
              <a:rPr lang="en-US" sz="3300" dirty="0"/>
              <a:t>Allow the young person to be heard, and make sure you fully understand their perspective.</a:t>
            </a:r>
            <a:endParaRPr lang="en-US" sz="3300" dirty="0">
              <a:ea typeface="Calibri"/>
              <a:cs typeface="Calibri"/>
            </a:endParaRPr>
          </a:p>
          <a:p>
            <a:pPr indent="-228600">
              <a:lnSpc>
                <a:spcPct val="90000"/>
              </a:lnSpc>
              <a:spcAft>
                <a:spcPts val="600"/>
              </a:spcAft>
              <a:buFont typeface="Arial" panose="020B0604020202020204" pitchFamily="34" charset="0"/>
              <a:buChar char="•"/>
            </a:pPr>
            <a:endParaRPr lang="en-US" sz="3300"/>
          </a:p>
          <a:p>
            <a:pPr indent="-228600">
              <a:lnSpc>
                <a:spcPct val="90000"/>
              </a:lnSpc>
              <a:spcAft>
                <a:spcPts val="600"/>
              </a:spcAft>
              <a:buFont typeface="Arial" panose="020B0604020202020204" pitchFamily="34" charset="0"/>
              <a:buChar char="•"/>
            </a:pPr>
            <a:r>
              <a:rPr lang="en-US" sz="3300" dirty="0"/>
              <a:t>Try to understand their perspective, and show you are trying by asking the right questions. </a:t>
            </a:r>
          </a:p>
          <a:p>
            <a:pPr indent="-228600">
              <a:lnSpc>
                <a:spcPct val="90000"/>
              </a:lnSpc>
              <a:spcAft>
                <a:spcPts val="600"/>
              </a:spcAft>
              <a:buFont typeface="Arial" panose="020B0604020202020204" pitchFamily="34" charset="0"/>
              <a:buChar char="•"/>
            </a:pPr>
            <a:endParaRPr lang="en-US" sz="3300">
              <a:ea typeface="Calibri"/>
              <a:cs typeface="Calibri"/>
            </a:endParaRPr>
          </a:p>
          <a:p>
            <a:pPr indent="-228600">
              <a:lnSpc>
                <a:spcPct val="90000"/>
              </a:lnSpc>
              <a:spcAft>
                <a:spcPts val="600"/>
              </a:spcAft>
              <a:buFont typeface="Arial" panose="020B0604020202020204" pitchFamily="34" charset="0"/>
              <a:buChar char="•"/>
            </a:pPr>
            <a:r>
              <a:rPr lang="en-US" sz="3300" dirty="0"/>
              <a:t>Stay impartial and show no signs of judgement. </a:t>
            </a:r>
            <a:endParaRPr lang="en-US" sz="3300" dirty="0">
              <a:ea typeface="Calibri"/>
              <a:cs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999926" y="-3999282"/>
            <a:ext cx="10287000" cy="18286850"/>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66" y="0"/>
            <a:ext cx="13606268" cy="10286358"/>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474237" y="-2528760"/>
            <a:ext cx="7341846" cy="18290319"/>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reeform 3"/>
          <p:cNvSpPr/>
          <p:nvPr/>
        </p:nvSpPr>
        <p:spPr>
          <a:xfrm>
            <a:off x="4344323" y="685800"/>
            <a:ext cx="9599354" cy="8915400"/>
          </a:xfrm>
          <a:custGeom>
            <a:avLst/>
            <a:gdLst/>
            <a:ahLst/>
            <a:cxnLst/>
            <a:rect l="l" t="t" r="r" b="b"/>
            <a:pathLst>
              <a:path w="11076178" h="10287000">
                <a:moveTo>
                  <a:pt x="0" y="0"/>
                </a:moveTo>
                <a:lnTo>
                  <a:pt x="11076178" y="0"/>
                </a:lnTo>
                <a:lnTo>
                  <a:pt x="11076178" y="10287000"/>
                </a:lnTo>
                <a:lnTo>
                  <a:pt x="0" y="102870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TextBox 4"/>
          <p:cNvSpPr txBox="1"/>
          <p:nvPr/>
        </p:nvSpPr>
        <p:spPr>
          <a:xfrm>
            <a:off x="6451496" y="3906781"/>
            <a:ext cx="5385006" cy="1053122"/>
          </a:xfrm>
          <a:prstGeom prst="rect">
            <a:avLst/>
          </a:prstGeom>
        </p:spPr>
        <p:txBody>
          <a:bodyPr lIns="0" tIns="0" rIns="0" bIns="0" rtlCol="0" anchor="t">
            <a:spAutoFit/>
          </a:bodyPr>
          <a:lstStyle/>
          <a:p>
            <a:pPr algn="ctr" defTabSz="786384">
              <a:lnSpc>
                <a:spcPts val="8669"/>
              </a:lnSpc>
              <a:spcAft>
                <a:spcPts val="600"/>
              </a:spcAft>
            </a:pPr>
            <a:r>
              <a:rPr lang="en-US" sz="6192" b="1" kern="1200">
                <a:solidFill>
                  <a:srgbClr val="000000"/>
                </a:solidFill>
                <a:latin typeface="+mn-lt"/>
                <a:ea typeface="+mn-ea"/>
                <a:cs typeface="+mn-cs"/>
              </a:rPr>
              <a:t>sharing context</a:t>
            </a:r>
            <a:endParaRPr lang="en-US" sz="7200" b="1">
              <a:solidFill>
                <a:srgbClr val="000000"/>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7825535" cy="5992166"/>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6"/>
          <p:cNvSpPr txBox="1"/>
          <p:nvPr/>
        </p:nvSpPr>
        <p:spPr>
          <a:xfrm>
            <a:off x="1257300" y="1010655"/>
            <a:ext cx="4830493" cy="3040840"/>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8100" b="1" kern="1200">
                <a:solidFill>
                  <a:srgbClr val="FFFFFF"/>
                </a:solidFill>
                <a:latin typeface="+mj-lt"/>
                <a:ea typeface="+mj-ea"/>
                <a:cs typeface="+mj-cs"/>
              </a:rPr>
              <a:t>Sharing Context</a:t>
            </a:r>
          </a:p>
        </p:txBody>
      </p:sp>
      <p:graphicFrame>
        <p:nvGraphicFramePr>
          <p:cNvPr id="9" name="TextBox 7">
            <a:extLst>
              <a:ext uri="{FF2B5EF4-FFF2-40B4-BE49-F238E27FC236}">
                <a16:creationId xmlns:a16="http://schemas.microsoft.com/office/drawing/2014/main" id="{02D5186D-AFFC-2AE9-E5A7-56FFA9E556A4}"/>
              </a:ext>
            </a:extLst>
          </p:cNvPr>
          <p:cNvGraphicFramePr/>
          <p:nvPr>
            <p:extLst>
              <p:ext uri="{D42A27DB-BD31-4B8C-83A1-F6EECF244321}">
                <p14:modId xmlns:p14="http://schemas.microsoft.com/office/powerpoint/2010/main" val="3871663393"/>
              </p:ext>
            </p:extLst>
          </p:nvPr>
        </p:nvGraphicFramePr>
        <p:xfrm>
          <a:off x="8314008" y="812409"/>
          <a:ext cx="8716692" cy="85173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999926" y="-3999282"/>
            <a:ext cx="10287000" cy="18286850"/>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66" y="0"/>
            <a:ext cx="13606268" cy="10286358"/>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474237" y="-2528760"/>
            <a:ext cx="7341846" cy="18290319"/>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reeform 3"/>
          <p:cNvSpPr/>
          <p:nvPr/>
        </p:nvSpPr>
        <p:spPr>
          <a:xfrm>
            <a:off x="4049486" y="685800"/>
            <a:ext cx="10189028" cy="8915400"/>
          </a:xfrm>
          <a:custGeom>
            <a:avLst/>
            <a:gdLst/>
            <a:ahLst/>
            <a:cxnLst/>
            <a:rect l="l" t="t" r="r" b="b"/>
            <a:pathLst>
              <a:path w="11756571" h="10287000">
                <a:moveTo>
                  <a:pt x="0" y="0"/>
                </a:moveTo>
                <a:lnTo>
                  <a:pt x="11756572" y="0"/>
                </a:lnTo>
                <a:lnTo>
                  <a:pt x="11756572" y="10287000"/>
                </a:lnTo>
                <a:lnTo>
                  <a:pt x="0" y="102870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TextBox 4"/>
          <p:cNvSpPr txBox="1"/>
          <p:nvPr/>
        </p:nvSpPr>
        <p:spPr>
          <a:xfrm>
            <a:off x="6143163" y="5153837"/>
            <a:ext cx="5600076" cy="843231"/>
          </a:xfrm>
          <a:prstGeom prst="rect">
            <a:avLst/>
          </a:prstGeom>
        </p:spPr>
        <p:txBody>
          <a:bodyPr lIns="0" tIns="0" rIns="0" bIns="0" rtlCol="0" anchor="t">
            <a:spAutoFit/>
          </a:bodyPr>
          <a:lstStyle/>
          <a:p>
            <a:pPr algn="ctr" defTabSz="786384">
              <a:lnSpc>
                <a:spcPts val="6261"/>
              </a:lnSpc>
              <a:spcAft>
                <a:spcPts val="600"/>
              </a:spcAft>
            </a:pPr>
            <a:r>
              <a:rPr lang="en-US" sz="6880" b="1" kern="1200">
                <a:solidFill>
                  <a:srgbClr val="000000"/>
                </a:solidFill>
                <a:latin typeface="+mn-lt"/>
                <a:ea typeface="+mn-ea"/>
                <a:cs typeface="+mn-cs"/>
              </a:rPr>
              <a:t>Teamwork</a:t>
            </a:r>
            <a:endParaRPr lang="en-US" sz="8000" b="1">
              <a:solidFill>
                <a:srgbClr val="000000"/>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6"/>
          <p:cNvSpPr txBox="1"/>
          <p:nvPr/>
        </p:nvSpPr>
        <p:spPr>
          <a:xfrm>
            <a:off x="1261872" y="822960"/>
            <a:ext cx="5401290" cy="814730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8100" b="1" kern="1200">
                <a:solidFill>
                  <a:schemeClr val="tx1"/>
                </a:solidFill>
                <a:latin typeface="+mj-lt"/>
                <a:ea typeface="+mj-ea"/>
                <a:cs typeface="+mj-cs"/>
              </a:rPr>
              <a:t>Teamwork</a:t>
            </a:r>
          </a:p>
        </p:txBody>
      </p:sp>
      <p:sp>
        <p:nvSpPr>
          <p:cNvPr id="1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815975" y="4888073"/>
            <a:ext cx="6720840" cy="27432"/>
          </a:xfrm>
          <a:custGeom>
            <a:avLst/>
            <a:gdLst>
              <a:gd name="connsiteX0" fmla="*/ 0 w 6720840"/>
              <a:gd name="connsiteY0" fmla="*/ 0 h 27432"/>
              <a:gd name="connsiteX1" fmla="*/ 672084 w 6720840"/>
              <a:gd name="connsiteY1" fmla="*/ 0 h 27432"/>
              <a:gd name="connsiteX2" fmla="*/ 1344168 w 6720840"/>
              <a:gd name="connsiteY2" fmla="*/ 0 h 27432"/>
              <a:gd name="connsiteX3" fmla="*/ 2016252 w 6720840"/>
              <a:gd name="connsiteY3" fmla="*/ 0 h 27432"/>
              <a:gd name="connsiteX4" fmla="*/ 2822753 w 6720840"/>
              <a:gd name="connsiteY4" fmla="*/ 0 h 27432"/>
              <a:gd name="connsiteX5" fmla="*/ 3562045 w 6720840"/>
              <a:gd name="connsiteY5" fmla="*/ 0 h 27432"/>
              <a:gd name="connsiteX6" fmla="*/ 4032504 w 6720840"/>
              <a:gd name="connsiteY6" fmla="*/ 0 h 27432"/>
              <a:gd name="connsiteX7" fmla="*/ 4637380 w 6720840"/>
              <a:gd name="connsiteY7" fmla="*/ 0 h 27432"/>
              <a:gd name="connsiteX8" fmla="*/ 5443880 w 6720840"/>
              <a:gd name="connsiteY8" fmla="*/ 0 h 27432"/>
              <a:gd name="connsiteX9" fmla="*/ 6115964 w 6720840"/>
              <a:gd name="connsiteY9" fmla="*/ 0 h 27432"/>
              <a:gd name="connsiteX10" fmla="*/ 6720840 w 6720840"/>
              <a:gd name="connsiteY10" fmla="*/ 0 h 27432"/>
              <a:gd name="connsiteX11" fmla="*/ 6720840 w 6720840"/>
              <a:gd name="connsiteY11" fmla="*/ 27432 h 27432"/>
              <a:gd name="connsiteX12" fmla="*/ 6183173 w 6720840"/>
              <a:gd name="connsiteY12" fmla="*/ 27432 h 27432"/>
              <a:gd name="connsiteX13" fmla="*/ 5376672 w 6720840"/>
              <a:gd name="connsiteY13" fmla="*/ 27432 h 27432"/>
              <a:gd name="connsiteX14" fmla="*/ 4839005 w 6720840"/>
              <a:gd name="connsiteY14" fmla="*/ 27432 h 27432"/>
              <a:gd name="connsiteX15" fmla="*/ 4368546 w 6720840"/>
              <a:gd name="connsiteY15" fmla="*/ 27432 h 27432"/>
              <a:gd name="connsiteX16" fmla="*/ 3898087 w 6720840"/>
              <a:gd name="connsiteY16" fmla="*/ 27432 h 27432"/>
              <a:gd name="connsiteX17" fmla="*/ 3158795 w 6720840"/>
              <a:gd name="connsiteY17" fmla="*/ 27432 h 27432"/>
              <a:gd name="connsiteX18" fmla="*/ 2688336 w 6720840"/>
              <a:gd name="connsiteY18" fmla="*/ 27432 h 27432"/>
              <a:gd name="connsiteX19" fmla="*/ 2016252 w 6720840"/>
              <a:gd name="connsiteY19" fmla="*/ 27432 h 27432"/>
              <a:gd name="connsiteX20" fmla="*/ 1478585 w 6720840"/>
              <a:gd name="connsiteY20" fmla="*/ 27432 h 27432"/>
              <a:gd name="connsiteX21" fmla="*/ 806501 w 6720840"/>
              <a:gd name="connsiteY21" fmla="*/ 27432 h 27432"/>
              <a:gd name="connsiteX22" fmla="*/ 0 w 6720840"/>
              <a:gd name="connsiteY22" fmla="*/ 27432 h 27432"/>
              <a:gd name="connsiteX23" fmla="*/ 0 w 6720840"/>
              <a:gd name="connsiteY23"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720840" h="27432" fill="none" extrusionOk="0">
                <a:moveTo>
                  <a:pt x="0" y="0"/>
                </a:moveTo>
                <a:cubicBezTo>
                  <a:pt x="230225" y="22712"/>
                  <a:pt x="497837" y="-22454"/>
                  <a:pt x="672084" y="0"/>
                </a:cubicBezTo>
                <a:cubicBezTo>
                  <a:pt x="846331" y="22454"/>
                  <a:pt x="1065787" y="7145"/>
                  <a:pt x="1344168" y="0"/>
                </a:cubicBezTo>
                <a:cubicBezTo>
                  <a:pt x="1622549" y="-7145"/>
                  <a:pt x="1727735" y="19685"/>
                  <a:pt x="2016252" y="0"/>
                </a:cubicBezTo>
                <a:cubicBezTo>
                  <a:pt x="2304769" y="-19685"/>
                  <a:pt x="2474481" y="18666"/>
                  <a:pt x="2822753" y="0"/>
                </a:cubicBezTo>
                <a:cubicBezTo>
                  <a:pt x="3171025" y="-18666"/>
                  <a:pt x="3328492" y="-4011"/>
                  <a:pt x="3562045" y="0"/>
                </a:cubicBezTo>
                <a:cubicBezTo>
                  <a:pt x="3795598" y="4011"/>
                  <a:pt x="3934344" y="18190"/>
                  <a:pt x="4032504" y="0"/>
                </a:cubicBezTo>
                <a:cubicBezTo>
                  <a:pt x="4130664" y="-18190"/>
                  <a:pt x="4364758" y="-5129"/>
                  <a:pt x="4637380" y="0"/>
                </a:cubicBezTo>
                <a:cubicBezTo>
                  <a:pt x="4910002" y="5129"/>
                  <a:pt x="5217194" y="-8463"/>
                  <a:pt x="5443880" y="0"/>
                </a:cubicBezTo>
                <a:cubicBezTo>
                  <a:pt x="5670566" y="8463"/>
                  <a:pt x="5966429" y="-893"/>
                  <a:pt x="6115964" y="0"/>
                </a:cubicBezTo>
                <a:cubicBezTo>
                  <a:pt x="6265499" y="893"/>
                  <a:pt x="6595925" y="-18622"/>
                  <a:pt x="6720840" y="0"/>
                </a:cubicBezTo>
                <a:cubicBezTo>
                  <a:pt x="6720582" y="7487"/>
                  <a:pt x="6719919" y="19984"/>
                  <a:pt x="6720840" y="27432"/>
                </a:cubicBezTo>
                <a:cubicBezTo>
                  <a:pt x="6498484" y="41642"/>
                  <a:pt x="6403740" y="11820"/>
                  <a:pt x="6183173" y="27432"/>
                </a:cubicBezTo>
                <a:cubicBezTo>
                  <a:pt x="5962606" y="43044"/>
                  <a:pt x="5588173" y="23028"/>
                  <a:pt x="5376672" y="27432"/>
                </a:cubicBezTo>
                <a:cubicBezTo>
                  <a:pt x="5165171" y="31836"/>
                  <a:pt x="4976332" y="28258"/>
                  <a:pt x="4839005" y="27432"/>
                </a:cubicBezTo>
                <a:cubicBezTo>
                  <a:pt x="4701678" y="26606"/>
                  <a:pt x="4496355" y="47443"/>
                  <a:pt x="4368546" y="27432"/>
                </a:cubicBezTo>
                <a:cubicBezTo>
                  <a:pt x="4240737" y="7421"/>
                  <a:pt x="4061284" y="13951"/>
                  <a:pt x="3898087" y="27432"/>
                </a:cubicBezTo>
                <a:cubicBezTo>
                  <a:pt x="3734890" y="40913"/>
                  <a:pt x="3502915" y="13124"/>
                  <a:pt x="3158795" y="27432"/>
                </a:cubicBezTo>
                <a:cubicBezTo>
                  <a:pt x="2814675" y="41740"/>
                  <a:pt x="2835392" y="27235"/>
                  <a:pt x="2688336" y="27432"/>
                </a:cubicBezTo>
                <a:cubicBezTo>
                  <a:pt x="2541280" y="27629"/>
                  <a:pt x="2307706" y="60476"/>
                  <a:pt x="2016252" y="27432"/>
                </a:cubicBezTo>
                <a:cubicBezTo>
                  <a:pt x="1724798" y="-5612"/>
                  <a:pt x="1733667" y="27732"/>
                  <a:pt x="1478585" y="27432"/>
                </a:cubicBezTo>
                <a:cubicBezTo>
                  <a:pt x="1223503" y="27132"/>
                  <a:pt x="1078527" y="31851"/>
                  <a:pt x="806501" y="27432"/>
                </a:cubicBezTo>
                <a:cubicBezTo>
                  <a:pt x="534475" y="23013"/>
                  <a:pt x="221411" y="-1678"/>
                  <a:pt x="0" y="27432"/>
                </a:cubicBezTo>
                <a:cubicBezTo>
                  <a:pt x="-14" y="18173"/>
                  <a:pt x="-517" y="8990"/>
                  <a:pt x="0" y="0"/>
                </a:cubicBezTo>
                <a:close/>
              </a:path>
              <a:path w="6720840" h="27432" stroke="0" extrusionOk="0">
                <a:moveTo>
                  <a:pt x="0" y="0"/>
                </a:moveTo>
                <a:cubicBezTo>
                  <a:pt x="124531" y="-22389"/>
                  <a:pt x="354282" y="5467"/>
                  <a:pt x="604876" y="0"/>
                </a:cubicBezTo>
                <a:cubicBezTo>
                  <a:pt x="855470" y="-5467"/>
                  <a:pt x="967013" y="22460"/>
                  <a:pt x="1075334" y="0"/>
                </a:cubicBezTo>
                <a:cubicBezTo>
                  <a:pt x="1183655" y="-22460"/>
                  <a:pt x="1610061" y="34787"/>
                  <a:pt x="1881835" y="0"/>
                </a:cubicBezTo>
                <a:cubicBezTo>
                  <a:pt x="2153609" y="-34787"/>
                  <a:pt x="2307152" y="13752"/>
                  <a:pt x="2486711" y="0"/>
                </a:cubicBezTo>
                <a:cubicBezTo>
                  <a:pt x="2666270" y="-13752"/>
                  <a:pt x="2890091" y="-12576"/>
                  <a:pt x="3091586" y="0"/>
                </a:cubicBezTo>
                <a:cubicBezTo>
                  <a:pt x="3293082" y="12576"/>
                  <a:pt x="3715287" y="-3114"/>
                  <a:pt x="3898087" y="0"/>
                </a:cubicBezTo>
                <a:cubicBezTo>
                  <a:pt x="4080887" y="3114"/>
                  <a:pt x="4270844" y="15240"/>
                  <a:pt x="4435754" y="0"/>
                </a:cubicBezTo>
                <a:cubicBezTo>
                  <a:pt x="4600664" y="-15240"/>
                  <a:pt x="4997045" y="-22440"/>
                  <a:pt x="5242255" y="0"/>
                </a:cubicBezTo>
                <a:cubicBezTo>
                  <a:pt x="5487465" y="22440"/>
                  <a:pt x="5701832" y="1667"/>
                  <a:pt x="6048756" y="0"/>
                </a:cubicBezTo>
                <a:cubicBezTo>
                  <a:pt x="6395680" y="-1667"/>
                  <a:pt x="6436180" y="8118"/>
                  <a:pt x="6720840" y="0"/>
                </a:cubicBezTo>
                <a:cubicBezTo>
                  <a:pt x="6720009" y="6329"/>
                  <a:pt x="6721244" y="16858"/>
                  <a:pt x="6720840" y="27432"/>
                </a:cubicBezTo>
                <a:cubicBezTo>
                  <a:pt x="6355819" y="6368"/>
                  <a:pt x="6238603" y="9637"/>
                  <a:pt x="5981548" y="27432"/>
                </a:cubicBezTo>
                <a:cubicBezTo>
                  <a:pt x="5724493" y="45227"/>
                  <a:pt x="5501077" y="1054"/>
                  <a:pt x="5175047" y="27432"/>
                </a:cubicBezTo>
                <a:cubicBezTo>
                  <a:pt x="4849017" y="53810"/>
                  <a:pt x="4559292" y="-3445"/>
                  <a:pt x="4368546" y="27432"/>
                </a:cubicBezTo>
                <a:cubicBezTo>
                  <a:pt x="4177800" y="58309"/>
                  <a:pt x="4094337" y="39926"/>
                  <a:pt x="3830879" y="27432"/>
                </a:cubicBezTo>
                <a:cubicBezTo>
                  <a:pt x="3567421" y="14938"/>
                  <a:pt x="3376102" y="1847"/>
                  <a:pt x="3158795" y="27432"/>
                </a:cubicBezTo>
                <a:cubicBezTo>
                  <a:pt x="2941488" y="53017"/>
                  <a:pt x="2565542" y="53678"/>
                  <a:pt x="2352294" y="27432"/>
                </a:cubicBezTo>
                <a:cubicBezTo>
                  <a:pt x="2139046" y="1186"/>
                  <a:pt x="1869687" y="11507"/>
                  <a:pt x="1680210" y="27432"/>
                </a:cubicBezTo>
                <a:cubicBezTo>
                  <a:pt x="1490733" y="43357"/>
                  <a:pt x="1411517" y="33447"/>
                  <a:pt x="1209751" y="27432"/>
                </a:cubicBezTo>
                <a:cubicBezTo>
                  <a:pt x="1007985" y="21417"/>
                  <a:pt x="885144" y="31673"/>
                  <a:pt x="672084" y="27432"/>
                </a:cubicBezTo>
                <a:cubicBezTo>
                  <a:pt x="459024" y="23191"/>
                  <a:pt x="153553" y="25175"/>
                  <a:pt x="0" y="27432"/>
                </a:cubicBezTo>
                <a:cubicBezTo>
                  <a:pt x="-177" y="19307"/>
                  <a:pt x="-1145" y="917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7"/>
          <p:cNvSpPr txBox="1"/>
          <p:nvPr/>
        </p:nvSpPr>
        <p:spPr>
          <a:xfrm>
            <a:off x="7689627" y="828136"/>
            <a:ext cx="9336502" cy="8147304"/>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3300"/>
              <a:t>Most services and settings focus on a system of rewards and punishments for changing behaviour. We understand that when young people are struggling, we need to address the root cause. The best way to do this is by working together.</a:t>
            </a:r>
          </a:p>
          <a:p>
            <a:pPr indent="-228600">
              <a:lnSpc>
                <a:spcPct val="90000"/>
              </a:lnSpc>
              <a:spcAft>
                <a:spcPts val="600"/>
              </a:spcAft>
              <a:buFont typeface="Arial" panose="020B0604020202020204" pitchFamily="34" charset="0"/>
              <a:buChar char="•"/>
            </a:pPr>
            <a:endParaRPr lang="en-US" sz="3300"/>
          </a:p>
          <a:p>
            <a:pPr indent="-228600">
              <a:lnSpc>
                <a:spcPct val="90000"/>
              </a:lnSpc>
              <a:spcAft>
                <a:spcPts val="600"/>
              </a:spcAft>
              <a:buFont typeface="Arial" panose="020B0604020202020204" pitchFamily="34" charset="0"/>
              <a:buChar char="•"/>
            </a:pPr>
            <a:r>
              <a:rPr lang="en-US" sz="3300"/>
              <a:t>Let the young person have the first opportunity to propose a solution, but remember this is a team effort so you should work it out together (sometimes just having a break is enough if they are struggling due to a short-term situation rather than a need)</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3521121"/>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6" name="TextBox 6"/>
          <p:cNvSpPr txBox="1"/>
          <p:nvPr/>
        </p:nvSpPr>
        <p:spPr>
          <a:xfrm>
            <a:off x="1257300" y="3880183"/>
            <a:ext cx="15773400" cy="5385261"/>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600"/>
              <a:t>Don't just put the onus on the young person. </a:t>
            </a:r>
          </a:p>
          <a:p>
            <a:pPr indent="-228600">
              <a:lnSpc>
                <a:spcPct val="90000"/>
              </a:lnSpc>
              <a:spcAft>
                <a:spcPts val="600"/>
              </a:spcAft>
              <a:buFont typeface="Arial" panose="020B0604020202020204" pitchFamily="34" charset="0"/>
              <a:buChar char="•"/>
            </a:pPr>
            <a:endParaRPr lang="en-US" sz="2600"/>
          </a:p>
          <a:p>
            <a:pPr indent="-228600">
              <a:lnSpc>
                <a:spcPct val="90000"/>
              </a:lnSpc>
              <a:spcAft>
                <a:spcPts val="600"/>
              </a:spcAft>
              <a:buFont typeface="Arial" panose="020B0604020202020204" pitchFamily="34" charset="0"/>
              <a:buChar char="•"/>
            </a:pPr>
            <a:r>
              <a:rPr lang="en-US" sz="2600"/>
              <a:t>Work out the probability of the solution being successful. </a:t>
            </a:r>
          </a:p>
          <a:p>
            <a:pPr indent="-228600">
              <a:lnSpc>
                <a:spcPct val="90000"/>
              </a:lnSpc>
              <a:spcAft>
                <a:spcPts val="600"/>
              </a:spcAft>
              <a:buFont typeface="Arial" panose="020B0604020202020204" pitchFamily="34" charset="0"/>
              <a:buChar char="•"/>
            </a:pPr>
            <a:endParaRPr lang="en-US" sz="2600"/>
          </a:p>
          <a:p>
            <a:pPr indent="-228600">
              <a:lnSpc>
                <a:spcPct val="90000"/>
              </a:lnSpc>
              <a:spcAft>
                <a:spcPts val="600"/>
              </a:spcAft>
              <a:buFont typeface="Arial" panose="020B0604020202020204" pitchFamily="34" charset="0"/>
              <a:buChar char="•"/>
            </a:pPr>
            <a:r>
              <a:rPr lang="en-US" sz="2600"/>
              <a:t>Remember you should focus on solutions that focus on meeting needs/ fixing underlying reasons .</a:t>
            </a:r>
          </a:p>
          <a:p>
            <a:pPr indent="-228600">
              <a:lnSpc>
                <a:spcPct val="90000"/>
              </a:lnSpc>
              <a:spcAft>
                <a:spcPts val="600"/>
              </a:spcAft>
              <a:buFont typeface="Arial" panose="020B0604020202020204" pitchFamily="34" charset="0"/>
              <a:buChar char="•"/>
            </a:pPr>
            <a:endParaRPr lang="en-US" sz="2600"/>
          </a:p>
          <a:p>
            <a:pPr indent="-228600">
              <a:lnSpc>
                <a:spcPct val="90000"/>
              </a:lnSpc>
              <a:spcAft>
                <a:spcPts val="600"/>
              </a:spcAft>
              <a:buFont typeface="Arial" panose="020B0604020202020204" pitchFamily="34" charset="0"/>
              <a:buChar char="•"/>
            </a:pPr>
            <a:r>
              <a:rPr lang="en-US" sz="2600"/>
              <a:t>You don't have to come-up-with solutions straight away.</a:t>
            </a:r>
          </a:p>
          <a:p>
            <a:pPr indent="-228600">
              <a:lnSpc>
                <a:spcPct val="90000"/>
              </a:lnSpc>
              <a:spcAft>
                <a:spcPts val="600"/>
              </a:spcAft>
              <a:buFont typeface="Arial" panose="020B0604020202020204" pitchFamily="34" charset="0"/>
              <a:buChar char="•"/>
            </a:pPr>
            <a:endParaRPr lang="en-US" sz="2600"/>
          </a:p>
          <a:p>
            <a:pPr indent="-228600">
              <a:lnSpc>
                <a:spcPct val="90000"/>
              </a:lnSpc>
              <a:spcAft>
                <a:spcPts val="600"/>
              </a:spcAft>
              <a:buFont typeface="Arial" panose="020B0604020202020204" pitchFamily="34" charset="0"/>
              <a:buChar char="•"/>
            </a:pPr>
            <a:r>
              <a:rPr lang="en-US" sz="2600"/>
              <a:t>Make sure the proposed solutions are possible from both sides, and address everyone's concerns. </a:t>
            </a:r>
          </a:p>
          <a:p>
            <a:pPr indent="-228600">
              <a:lnSpc>
                <a:spcPct val="90000"/>
              </a:lnSpc>
              <a:spcAft>
                <a:spcPts val="600"/>
              </a:spcAft>
              <a:buFont typeface="Arial" panose="020B0604020202020204" pitchFamily="34" charset="0"/>
              <a:buChar char="•"/>
            </a:pPr>
            <a:endParaRPr lang="en-US" sz="2600" b="1"/>
          </a:p>
          <a:p>
            <a:pPr indent="-228600">
              <a:lnSpc>
                <a:spcPct val="90000"/>
              </a:lnSpc>
              <a:spcAft>
                <a:spcPts val="600"/>
              </a:spcAft>
              <a:buFont typeface="Arial" panose="020B0604020202020204" pitchFamily="34" charset="0"/>
              <a:buChar char="•"/>
            </a:pPr>
            <a:r>
              <a:rPr lang="en-US" sz="2600" b="1"/>
              <a:t>The teamwork step always ends with agreeing to start this process from the beginning if your proposed solution does not stand the test of time. </a:t>
            </a:r>
          </a:p>
          <a:p>
            <a:pPr indent="-228600">
              <a:lnSpc>
                <a:spcPct val="90000"/>
              </a:lnSpc>
              <a:spcAft>
                <a:spcPts val="600"/>
              </a:spcAft>
              <a:buFont typeface="Arial" panose="020B0604020202020204" pitchFamily="34" charset="0"/>
              <a:buChar char="•"/>
            </a:pPr>
            <a:endParaRPr lang="en-US" sz="2600"/>
          </a:p>
          <a:p>
            <a:pPr indent="-228600">
              <a:lnSpc>
                <a:spcPct val="90000"/>
              </a:lnSpc>
              <a:spcAft>
                <a:spcPts val="600"/>
              </a:spcAft>
              <a:buFont typeface="Arial" panose="020B0604020202020204" pitchFamily="34" charset="0"/>
              <a:buChar char="•"/>
            </a:pPr>
            <a:endParaRPr lang="en-US" sz="260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89A320C9-9735-4D13-8279-C1C674841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9" name="Rectangle 18">
            <a:extLst>
              <a:ext uri="{FF2B5EF4-FFF2-40B4-BE49-F238E27FC236}">
                <a16:creationId xmlns:a16="http://schemas.microsoft.com/office/drawing/2014/main" id="{92544CF4-9B52-4A7B-A4B3-88C72729B7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7313" y="10689"/>
            <a:ext cx="16751171" cy="3028209"/>
          </a:xfrm>
          <a:prstGeom prst="rect">
            <a:avLst/>
          </a:prstGeom>
          <a:ln w="9525">
            <a:solidFill>
              <a:srgbClr val="DEDEDE"/>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1" name="Rectangle 20">
            <a:extLst>
              <a:ext uri="{FF2B5EF4-FFF2-40B4-BE49-F238E27FC236}">
                <a16:creationId xmlns:a16="http://schemas.microsoft.com/office/drawing/2014/main" id="{E75862C5-5C00-4421-BC7B-9B7B86DBC8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0392" y="0"/>
            <a:ext cx="16733520" cy="301752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TextBox 12"/>
          <p:cNvSpPr txBox="1"/>
          <p:nvPr/>
        </p:nvSpPr>
        <p:spPr>
          <a:xfrm>
            <a:off x="1673352" y="822960"/>
            <a:ext cx="15252192" cy="176936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000" b="1" kern="1200">
                <a:solidFill>
                  <a:schemeClr val="tx1"/>
                </a:solidFill>
                <a:latin typeface="+mj-lt"/>
                <a:ea typeface="+mj-ea"/>
                <a:cs typeface="+mj-cs"/>
              </a:rPr>
              <a:t>Building a Toolbox</a:t>
            </a:r>
          </a:p>
        </p:txBody>
      </p:sp>
      <p:sp>
        <p:nvSpPr>
          <p:cNvPr id="23" name="Rectangle 22">
            <a:extLst>
              <a:ext uri="{FF2B5EF4-FFF2-40B4-BE49-F238E27FC236}">
                <a16:creationId xmlns:a16="http://schemas.microsoft.com/office/drawing/2014/main" id="{089440EF-9BE9-4AE9-8C28-00B02296C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8251" y="1138428"/>
            <a:ext cx="192024" cy="10561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6" name="Freeform 6"/>
          <p:cNvSpPr/>
          <p:nvPr/>
        </p:nvSpPr>
        <p:spPr>
          <a:xfrm>
            <a:off x="2747070" y="3404595"/>
            <a:ext cx="5791001" cy="2566933"/>
          </a:xfrm>
          <a:custGeom>
            <a:avLst/>
            <a:gdLst/>
            <a:ahLst/>
            <a:cxnLst/>
            <a:rect l="l" t="t" r="r" b="b"/>
            <a:pathLst>
              <a:path w="7253115" h="3215033">
                <a:moveTo>
                  <a:pt x="0" y="0"/>
                </a:moveTo>
                <a:lnTo>
                  <a:pt x="7253115" y="0"/>
                </a:lnTo>
                <a:lnTo>
                  <a:pt x="7253115" y="3215033"/>
                </a:lnTo>
                <a:lnTo>
                  <a:pt x="0" y="3215033"/>
                </a:lnTo>
                <a:lnTo>
                  <a:pt x="0" y="0"/>
                </a:lnTo>
                <a:close/>
              </a:path>
            </a:pathLst>
          </a:custGeom>
          <a:blipFill>
            <a:blip r:embed="rId3"/>
            <a:stretch>
              <a:fillRect/>
            </a:stretch>
          </a:blipFill>
        </p:spPr>
        <p:txBody>
          <a:bodyPr/>
          <a:lstStyle/>
          <a:p>
            <a:endParaRPr lang="en-GB"/>
          </a:p>
        </p:txBody>
      </p:sp>
      <p:sp>
        <p:nvSpPr>
          <p:cNvPr id="7" name="Freeform 7"/>
          <p:cNvSpPr/>
          <p:nvPr/>
        </p:nvSpPr>
        <p:spPr>
          <a:xfrm>
            <a:off x="13183216" y="3952037"/>
            <a:ext cx="2668609" cy="1765281"/>
          </a:xfrm>
          <a:custGeom>
            <a:avLst/>
            <a:gdLst/>
            <a:ahLst/>
            <a:cxnLst/>
            <a:rect l="l" t="t" r="r" b="b"/>
            <a:pathLst>
              <a:path w="3342380" h="2210980">
                <a:moveTo>
                  <a:pt x="0" y="0"/>
                </a:moveTo>
                <a:lnTo>
                  <a:pt x="3342380" y="0"/>
                </a:lnTo>
                <a:lnTo>
                  <a:pt x="3342380" y="2210980"/>
                </a:lnTo>
                <a:lnTo>
                  <a:pt x="0" y="2210980"/>
                </a:lnTo>
                <a:lnTo>
                  <a:pt x="0" y="0"/>
                </a:lnTo>
                <a:close/>
              </a:path>
            </a:pathLst>
          </a:custGeom>
          <a:blipFill>
            <a:blip r:embed="rId4"/>
            <a:stretch>
              <a:fillRect/>
            </a:stretch>
          </a:blipFill>
        </p:spPr>
        <p:txBody>
          <a:bodyPr/>
          <a:lstStyle/>
          <a:p>
            <a:endParaRPr lang="en-GB"/>
          </a:p>
        </p:txBody>
      </p:sp>
      <p:sp>
        <p:nvSpPr>
          <p:cNvPr id="8" name="Freeform 8"/>
          <p:cNvSpPr/>
          <p:nvPr/>
        </p:nvSpPr>
        <p:spPr>
          <a:xfrm>
            <a:off x="8661643" y="3409440"/>
            <a:ext cx="4076532" cy="2423636"/>
          </a:xfrm>
          <a:custGeom>
            <a:avLst/>
            <a:gdLst/>
            <a:ahLst/>
            <a:cxnLst/>
            <a:rect l="l" t="t" r="r" b="b"/>
            <a:pathLst>
              <a:path w="5105776" h="3035556">
                <a:moveTo>
                  <a:pt x="0" y="0"/>
                </a:moveTo>
                <a:lnTo>
                  <a:pt x="5105777" y="0"/>
                </a:lnTo>
                <a:lnTo>
                  <a:pt x="5105777" y="3035556"/>
                </a:lnTo>
                <a:lnTo>
                  <a:pt x="0" y="3035556"/>
                </a:lnTo>
                <a:lnTo>
                  <a:pt x="0" y="0"/>
                </a:lnTo>
                <a:close/>
              </a:path>
            </a:pathLst>
          </a:custGeom>
          <a:blipFill>
            <a:blip r:embed="rId5"/>
            <a:stretch>
              <a:fillRect b="-17611"/>
            </a:stretch>
          </a:blipFill>
        </p:spPr>
        <p:txBody>
          <a:bodyPr/>
          <a:lstStyle/>
          <a:p>
            <a:endParaRPr lang="en-GB"/>
          </a:p>
        </p:txBody>
      </p:sp>
      <p:sp>
        <p:nvSpPr>
          <p:cNvPr id="9" name="Freeform 9"/>
          <p:cNvSpPr/>
          <p:nvPr/>
        </p:nvSpPr>
        <p:spPr>
          <a:xfrm>
            <a:off x="11755154" y="6067877"/>
            <a:ext cx="3597066" cy="2586892"/>
          </a:xfrm>
          <a:custGeom>
            <a:avLst/>
            <a:gdLst/>
            <a:ahLst/>
            <a:cxnLst/>
            <a:rect l="l" t="t" r="r" b="b"/>
            <a:pathLst>
              <a:path w="4505255" h="3240032">
                <a:moveTo>
                  <a:pt x="0" y="0"/>
                </a:moveTo>
                <a:lnTo>
                  <a:pt x="4505255" y="0"/>
                </a:lnTo>
                <a:lnTo>
                  <a:pt x="4505255" y="3240032"/>
                </a:lnTo>
                <a:lnTo>
                  <a:pt x="0" y="3240032"/>
                </a:lnTo>
                <a:lnTo>
                  <a:pt x="0" y="0"/>
                </a:lnTo>
                <a:close/>
              </a:path>
            </a:pathLst>
          </a:custGeom>
          <a:blipFill>
            <a:blip r:embed="rId6"/>
            <a:stretch>
              <a:fillRect l="-43150" r="-47511" b="-41809"/>
            </a:stretch>
          </a:blipFill>
        </p:spPr>
        <p:txBody>
          <a:bodyPr/>
          <a:lstStyle/>
          <a:p>
            <a:endParaRPr lang="en-GB"/>
          </a:p>
        </p:txBody>
      </p:sp>
      <p:sp>
        <p:nvSpPr>
          <p:cNvPr id="10" name="Freeform 10"/>
          <p:cNvSpPr/>
          <p:nvPr/>
        </p:nvSpPr>
        <p:spPr>
          <a:xfrm>
            <a:off x="3005065" y="6259914"/>
            <a:ext cx="2637506" cy="2394855"/>
          </a:xfrm>
          <a:custGeom>
            <a:avLst/>
            <a:gdLst/>
            <a:ahLst/>
            <a:cxnLst/>
            <a:rect l="l" t="t" r="r" b="b"/>
            <a:pathLst>
              <a:path w="3303424" h="2999509">
                <a:moveTo>
                  <a:pt x="0" y="0"/>
                </a:moveTo>
                <a:lnTo>
                  <a:pt x="3303423" y="0"/>
                </a:lnTo>
                <a:lnTo>
                  <a:pt x="3303423" y="2999509"/>
                </a:lnTo>
                <a:lnTo>
                  <a:pt x="0" y="2999509"/>
                </a:lnTo>
                <a:lnTo>
                  <a:pt x="0" y="0"/>
                </a:lnTo>
                <a:close/>
              </a:path>
            </a:pathLst>
          </a:custGeom>
          <a:blipFill>
            <a:blip r:embed="rId7"/>
            <a:stretch>
              <a:fillRect/>
            </a:stretch>
          </a:blipFill>
        </p:spPr>
        <p:txBody>
          <a:bodyPr/>
          <a:lstStyle/>
          <a:p>
            <a:endParaRPr lang="en-GB"/>
          </a:p>
        </p:txBody>
      </p:sp>
      <p:sp>
        <p:nvSpPr>
          <p:cNvPr id="11" name="Freeform 11"/>
          <p:cNvSpPr/>
          <p:nvPr/>
        </p:nvSpPr>
        <p:spPr>
          <a:xfrm>
            <a:off x="6723525" y="5519223"/>
            <a:ext cx="3876237" cy="3876237"/>
          </a:xfrm>
          <a:custGeom>
            <a:avLst/>
            <a:gdLst/>
            <a:ahLst/>
            <a:cxnLst/>
            <a:rect l="l" t="t" r="r" b="b"/>
            <a:pathLst>
              <a:path w="4854911" h="4854911">
                <a:moveTo>
                  <a:pt x="0" y="0"/>
                </a:moveTo>
                <a:lnTo>
                  <a:pt x="4854911" y="0"/>
                </a:lnTo>
                <a:lnTo>
                  <a:pt x="4854911" y="4854911"/>
                </a:lnTo>
                <a:lnTo>
                  <a:pt x="0" y="4854911"/>
                </a:lnTo>
                <a:lnTo>
                  <a:pt x="0" y="0"/>
                </a:lnTo>
                <a:close/>
              </a:path>
            </a:pathLst>
          </a:custGeom>
          <a:blipFill>
            <a:blip r:embed="rId8"/>
            <a:stretch>
              <a:fillRect/>
            </a:stretch>
          </a:blipFill>
        </p:spPr>
        <p:txBody>
          <a:bodyPr/>
          <a:lstStyle/>
          <a:p>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4B19B425186474EAD72554B550FBC9B" ma:contentTypeVersion="18" ma:contentTypeDescription="Create a new document." ma:contentTypeScope="" ma:versionID="d3e70ff834f89e3a73f5cdd3b5a0b908">
  <xsd:schema xmlns:xsd="http://www.w3.org/2001/XMLSchema" xmlns:xs="http://www.w3.org/2001/XMLSchema" xmlns:p="http://schemas.microsoft.com/office/2006/metadata/properties" xmlns:ns2="08ddbdef-4679-4d9f-acc7-7cb91b2a8ce5" xmlns:ns3="c7b3529e-fc43-44c9-add6-59d54be33176" xmlns:ns4="a6e7dc0e-e468-46c5-b927-c852f1be5c6b" targetNamespace="http://schemas.microsoft.com/office/2006/metadata/properties" ma:root="true" ma:fieldsID="dec35feffd254e362bdb58b2101add8c" ns2:_="" ns3:_="" ns4:_="">
    <xsd:import namespace="08ddbdef-4679-4d9f-acc7-7cb91b2a8ce5"/>
    <xsd:import namespace="c7b3529e-fc43-44c9-add6-59d54be33176"/>
    <xsd:import namespace="a6e7dc0e-e468-46c5-b927-c852f1be5c6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lcf76f155ced4ddcb4097134ff3c332f" minOccurs="0"/>
                <xsd:element ref="ns4:TaxCatchAll" minOccurs="0"/>
                <xsd:element ref="ns2:MediaServiceLocation"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8ddbdef-4679-4d9f-acc7-7cb91b2a8ce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a9803200-a5eb-4841-8eb8-d63aa78f7c04" ma:termSetId="09814cd3-568e-fe90-9814-8d621ff8fb84" ma:anchorId="fba54fb3-c3e1-fe81-a776-ca4b69148c4d" ma:open="true" ma:isKeyword="false">
      <xsd:complexType>
        <xsd:sequence>
          <xsd:element ref="pc:Terms" minOccurs="0" maxOccurs="1"/>
        </xsd:sequence>
      </xsd:complexType>
    </xsd:element>
    <xsd:element name="MediaServiceLocation" ma:index="22" nillable="true" ma:displayName="Location" ma:internalName="MediaServiceLocation"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7b3529e-fc43-44c9-add6-59d54be3317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6e7dc0e-e468-46c5-b927-c852f1be5c6b"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b9c4982e-f0a1-4884-a8ce-46e207741a7d}" ma:internalName="TaxCatchAll" ma:showField="CatchAllData" ma:web="c7b3529e-fc43-44c9-add6-59d54be3317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a6e7dc0e-e468-46c5-b927-c852f1be5c6b"/>
    <lcf76f155ced4ddcb4097134ff3c332f xmlns="08ddbdef-4679-4d9f-acc7-7cb91b2a8ce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17FC9C2-7ED0-47B7-BA09-CAB8FCA96635}">
  <ds:schemaRefs>
    <ds:schemaRef ds:uri="http://schemas.microsoft.com/sharepoint/v3/contenttype/forms"/>
  </ds:schemaRefs>
</ds:datastoreItem>
</file>

<file path=customXml/itemProps2.xml><?xml version="1.0" encoding="utf-8"?>
<ds:datastoreItem xmlns:ds="http://schemas.openxmlformats.org/officeDocument/2006/customXml" ds:itemID="{6BF093DD-EBE9-481F-859C-C4F973D37A3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8ddbdef-4679-4d9f-acc7-7cb91b2a8ce5"/>
    <ds:schemaRef ds:uri="c7b3529e-fc43-44c9-add6-59d54be33176"/>
    <ds:schemaRef ds:uri="a6e7dc0e-e468-46c5-b927-c852f1be5c6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5C484D6-50C0-485B-9D9F-83BD341CA9F6}">
  <ds:schemaRefs>
    <ds:schemaRef ds:uri="http://schemas.microsoft.com/office/infopath/2007/PartnerControls"/>
    <ds:schemaRef ds:uri="http://www.w3.org/XML/1998/namespace"/>
    <ds:schemaRef ds:uri="http://schemas.microsoft.com/office/2006/documentManagement/types"/>
    <ds:schemaRef ds:uri="a6e7dc0e-e468-46c5-b927-c852f1be5c6b"/>
    <ds:schemaRef ds:uri="http://schemas.openxmlformats.org/package/2006/metadata/core-properties"/>
    <ds:schemaRef ds:uri="08ddbdef-4679-4d9f-acc7-7cb91b2a8ce5"/>
    <ds:schemaRef ds:uri="http://purl.org/dc/elements/1.1/"/>
    <ds:schemaRef ds:uri="http://purl.org/dc/terms/"/>
    <ds:schemaRef ds:uri="c7b3529e-fc43-44c9-add6-59d54be33176"/>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1503</TotalTime>
  <Words>5467</Words>
  <Application>Microsoft Office PowerPoint</Application>
  <PresentationFormat>Custom</PresentationFormat>
  <Paragraphs>366</Paragraphs>
  <Slides>42</Slides>
  <Notes>35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Calibri</vt:lpstr>
      <vt:lpstr>Canva Sans</vt:lpstr>
      <vt:lpstr>Roboto</vt:lpstr>
      <vt:lpstr>Hit and Run</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AiS The NEST Approach AA</dc:title>
  <dc:creator>C Woosnam</dc:creator>
  <cp:lastModifiedBy>C Woosnam</cp:lastModifiedBy>
  <cp:revision>258</cp:revision>
  <dcterms:created xsi:type="dcterms:W3CDTF">2006-08-16T00:00:00Z</dcterms:created>
  <dcterms:modified xsi:type="dcterms:W3CDTF">2024-05-22T16:09:33Z</dcterms:modified>
  <dc:identifier>DAFxhPr8ow4</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0x010100B4B19B425186474EAD72554B550FBC9B</vt:lpwstr>
  </property>
  <property fmtid="{D5CDD505-2E9C-101B-9397-08002B2CF9AE}" pid="3" name="MediaServiceImageTags">
    <vt:lpwstr/>
  </property>
</Properties>
</file>