
<file path=[Content_Types].xml><?xml version="1.0" encoding="utf-8"?>
<Types xmlns="http://schemas.openxmlformats.org/package/2006/content-types">
  <Default Extension="fntdata" ContentType="application/x-fontdata"/>
  <Default Extension="gif" ContentType="image/gif"/>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4"/>
  </p:sldMasterIdLst>
  <p:notesMasterIdLst>
    <p:notesMasterId r:id="rId41"/>
  </p:notesMasterIdLst>
  <p:sldIdLst>
    <p:sldId id="256" r:id="rId5"/>
    <p:sldId id="257" r:id="rId6"/>
    <p:sldId id="259" r:id="rId7"/>
    <p:sldId id="306" r:id="rId8"/>
    <p:sldId id="260" r:id="rId9"/>
    <p:sldId id="262" r:id="rId10"/>
    <p:sldId id="263" r:id="rId11"/>
    <p:sldId id="264" r:id="rId12"/>
    <p:sldId id="265" r:id="rId13"/>
    <p:sldId id="266" r:id="rId14"/>
    <p:sldId id="267" r:id="rId15"/>
    <p:sldId id="268" r:id="rId16"/>
    <p:sldId id="270" r:id="rId17"/>
    <p:sldId id="272" r:id="rId18"/>
    <p:sldId id="273" r:id="rId19"/>
    <p:sldId id="275" r:id="rId20"/>
    <p:sldId id="277" r:id="rId21"/>
    <p:sldId id="278" r:id="rId22"/>
    <p:sldId id="324" r:id="rId23"/>
    <p:sldId id="326" r:id="rId24"/>
    <p:sldId id="279" r:id="rId25"/>
    <p:sldId id="281" r:id="rId26"/>
    <p:sldId id="307" r:id="rId27"/>
    <p:sldId id="285" r:id="rId28"/>
    <p:sldId id="286" r:id="rId29"/>
    <p:sldId id="287" r:id="rId30"/>
    <p:sldId id="309" r:id="rId31"/>
    <p:sldId id="314" r:id="rId32"/>
    <p:sldId id="316" r:id="rId33"/>
    <p:sldId id="319" r:id="rId34"/>
    <p:sldId id="321" r:id="rId35"/>
    <p:sldId id="292" r:id="rId36"/>
    <p:sldId id="295" r:id="rId37"/>
    <p:sldId id="298" r:id="rId38"/>
    <p:sldId id="322" r:id="rId39"/>
    <p:sldId id="302" r:id="rId40"/>
  </p:sldIdLst>
  <p:sldSz cx="18288000" cy="10287000"/>
  <p:notesSz cx="6858000" cy="9144000"/>
  <p:embeddedFontLst>
    <p:embeddedFont>
      <p:font typeface="Calibri" panose="020F0502020204030204" pitchFamily="34" charset="0"/>
      <p:regular r:id="rId42"/>
      <p:bold r:id="rId43"/>
      <p:italic r:id="rId44"/>
      <p:boldItalic r:id="rId45"/>
    </p:embeddedFont>
    <p:embeddedFont>
      <p:font typeface="Canva Sans" panose="020B0604020202020204" charset="0"/>
      <p:regular r:id="rId46"/>
    </p:embeddedFont>
    <p:embeddedFont>
      <p:font typeface="Canva Sans 1" panose="020B0604020202020204" charset="0"/>
      <p:regular r:id="rId47"/>
    </p:embeddedFont>
    <p:embeddedFont>
      <p:font typeface="Canva Sans 1 Bold" panose="020B0604020202020204" charset="0"/>
      <p:regular r:id="rId48"/>
    </p:embeddedFont>
    <p:embeddedFont>
      <p:font typeface="Genty Sans" panose="020B0604020202020204" charset="0"/>
      <p:regular r:id="rId49"/>
    </p:embeddedFont>
    <p:embeddedFont>
      <p:font typeface="League Spartan" panose="020B0604020202020204" charset="0"/>
      <p:regular r:id="rId50"/>
    </p:embeddedFont>
    <p:embeddedFont>
      <p:font typeface="open sans" panose="020B0606030504020204" pitchFamily="34" charset="0"/>
      <p:regular r:id="rId51"/>
      <p:bold r:id="rId52"/>
      <p:italic r:id="rId53"/>
      <p:boldItalic r:id="rId54"/>
    </p:embeddedFont>
    <p:embeddedFont>
      <p:font typeface="Open Sauce Bold" panose="020B0604020202020204" charset="0"/>
      <p:regular r:id="rId55"/>
    </p:embeddedFont>
    <p:embeddedFont>
      <p:font typeface="TT Norms" panose="020B0604020202020204" charset="0"/>
      <p:regular r:id="rId56"/>
    </p:embeddedFont>
    <p:embeddedFont>
      <p:font typeface="TT Phobos Inline" panose="020B0604020202020204" charset="0"/>
      <p:regular r:id="rId57"/>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6DAB2309-BA33-731A-E4D0-406D85D2987F}" name="Andrew Smith" initials="AS" userId="S::Andrew.Smith@bury.gov.uk::03b33727-5835-4dc9-8ea9-dbf491975e75" providerId="AD"/>
  <p188:author id="{63B62437-FC89-BE11-DC1F-750EC812A39E}" name="Andy Smith (Spectrum Gaming)" initials="AG" userId="S::andy_spectrumgaming.net#ext#@greatermanchesterca.onmicrosoft.com::c0512634-2018-4b19-ba4d-1c681994c7ef"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E7"/>
    <a:srgbClr val="FFFFC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8B27CC2-19E9-4B36-BA3F-0175307F8FAA}" v="2" dt="2024-04-25T12:08:40.117"/>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1996" autoAdjust="0"/>
    <p:restoredTop sz="70477" autoAdjust="0"/>
  </p:normalViewPr>
  <p:slideViewPr>
    <p:cSldViewPr snapToGrid="0">
      <p:cViewPr varScale="1">
        <p:scale>
          <a:sx n="54" d="100"/>
          <a:sy n="54" d="100"/>
        </p:scale>
        <p:origin x="1368" y="78"/>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font" Target="fonts/font1.fntdata"/><Relationship Id="rId47" Type="http://schemas.openxmlformats.org/officeDocument/2006/relationships/font" Target="fonts/font6.fntdata"/><Relationship Id="rId50" Type="http://schemas.openxmlformats.org/officeDocument/2006/relationships/font" Target="fonts/font9.fntdata"/><Relationship Id="rId55" Type="http://schemas.openxmlformats.org/officeDocument/2006/relationships/font" Target="fonts/font14.fntdata"/><Relationship Id="rId63" Type="http://schemas.microsoft.com/office/2018/10/relationships/authors" Target="author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font" Target="fonts/font4.fntdata"/><Relationship Id="rId53" Type="http://schemas.openxmlformats.org/officeDocument/2006/relationships/font" Target="fonts/font12.fntdata"/><Relationship Id="rId58" Type="http://schemas.openxmlformats.org/officeDocument/2006/relationships/presProps" Target="presProps.xml"/><Relationship Id="rId5" Type="http://schemas.openxmlformats.org/officeDocument/2006/relationships/slide" Target="slides/slide1.xml"/><Relationship Id="rId61" Type="http://schemas.openxmlformats.org/officeDocument/2006/relationships/tableStyles" Target="tableStyles.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font" Target="fonts/font2.fntdata"/><Relationship Id="rId48" Type="http://schemas.openxmlformats.org/officeDocument/2006/relationships/font" Target="fonts/font7.fntdata"/><Relationship Id="rId56" Type="http://schemas.openxmlformats.org/officeDocument/2006/relationships/font" Target="fonts/font15.fntdata"/><Relationship Id="rId8" Type="http://schemas.openxmlformats.org/officeDocument/2006/relationships/slide" Target="slides/slide4.xml"/><Relationship Id="rId51" Type="http://schemas.openxmlformats.org/officeDocument/2006/relationships/font" Target="fonts/font10.fntdata"/><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font" Target="fonts/font5.fntdata"/><Relationship Id="rId59" Type="http://schemas.openxmlformats.org/officeDocument/2006/relationships/viewProps" Target="viewProps.xml"/><Relationship Id="rId20" Type="http://schemas.openxmlformats.org/officeDocument/2006/relationships/slide" Target="slides/slide16.xml"/><Relationship Id="rId41" Type="http://schemas.openxmlformats.org/officeDocument/2006/relationships/notesMaster" Target="notesMasters/notesMaster1.xml"/><Relationship Id="rId54" Type="http://schemas.openxmlformats.org/officeDocument/2006/relationships/font" Target="fonts/font13.fntdata"/><Relationship Id="rId62" Type="http://schemas.microsoft.com/office/2015/10/relationships/revisionInfo" Target="revisionInfo.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font" Target="fonts/font8.fntdata"/><Relationship Id="rId57" Type="http://schemas.openxmlformats.org/officeDocument/2006/relationships/font" Target="fonts/font16.fntdata"/><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font" Target="fonts/font3.fntdata"/><Relationship Id="rId52" Type="http://schemas.openxmlformats.org/officeDocument/2006/relationships/font" Target="fonts/font11.fntdata"/><Relationship Id="rId60"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lang="cs-CZ"/>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fld id="{B7268E1E-0E44-426D-905E-8AD9B19D2182}" type="datetimeFigureOut">
              <a:rPr lang="cs-CZ" smtClean="0"/>
              <a:t>15.05.2024</a:t>
            </a:fld>
            <a:endParaRPr lang="cs-CZ"/>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a:endParaRPr lang="cs-CZ"/>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cs-CZ"/>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lang="cs-CZ"/>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fld id="{871B2431-D351-4C6E-A3CF-9DFAC0E3E050}" type="slidenum">
              <a:rPr lang="cs-CZ" smtClean="0"/>
              <a:t>‹#›</a:t>
            </a:fld>
            <a:endParaRPr lang="cs-CZ"/>
          </a:p>
        </p:txBody>
      </p:sp>
    </p:spTree>
    <p:extLst>
      <p:ext uri="{BB962C8B-B14F-4D97-AF65-F5344CB8AC3E}">
        <p14:creationId xmlns:p14="http://schemas.microsoft.com/office/powerpoint/2010/main" val="179888911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3" Type="http://schemas.openxmlformats.org/officeDocument/2006/relationships/hyperlink" Target="https://www.barrierstoeducation.co.uk/trusted-person" TargetMode="External"/><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290763" y="512763"/>
            <a:ext cx="4562475"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cs typeface="Calibri"/>
              </a:rPr>
              <a:t>This module was created alongside young people at SG – 40% of whom are out of school</a:t>
            </a:r>
          </a:p>
          <a:p>
            <a:endParaRPr lang="en-US" dirty="0">
              <a:cs typeface="Calibri"/>
            </a:endParaRPr>
          </a:p>
          <a:p>
            <a:r>
              <a:rPr lang="en-US" dirty="0">
                <a:cs typeface="Calibri"/>
              </a:rPr>
              <a:t>Feel free to add own activities throughout </a:t>
            </a:r>
          </a:p>
          <a:p>
            <a:r>
              <a:rPr lang="en-US" dirty="0">
                <a:cs typeface="Calibri"/>
              </a:rPr>
              <a:t>Asking schools for real life examples -  people that they might be struggling to understand  - or include case studies</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290763" y="512763"/>
            <a:ext cx="4562475" cy="2566987"/>
          </a:xfrm>
        </p:spPr>
      </p:sp>
      <p:sp>
        <p:nvSpPr>
          <p:cNvPr id="3" name="Notes Placeholder 2"/>
          <p:cNvSpPr>
            <a:spLocks noGrp="1"/>
          </p:cNvSpPr>
          <p:nvPr>
            <p:ph type="body" idx="1"/>
          </p:nvPr>
        </p:nvSpPr>
        <p:spPr/>
        <p:txBody>
          <a:bodyPr/>
          <a:lstStyle/>
          <a:p>
            <a:pPr algn="ctr">
              <a:lnSpc>
                <a:spcPts val="5040"/>
              </a:lnSpc>
            </a:pPr>
            <a:r>
              <a:rPr lang="en-US" sz="1200" dirty="0"/>
              <a:t>Young people want to thrive</a:t>
            </a:r>
          </a:p>
          <a:p>
            <a:pPr algn="ctr">
              <a:lnSpc>
                <a:spcPts val="5040"/>
              </a:lnSpc>
            </a:pPr>
            <a:endParaRPr lang="en-US" sz="1200" dirty="0"/>
          </a:p>
          <a:p>
            <a:pPr algn="ctr">
              <a:lnSpc>
                <a:spcPts val="5040"/>
              </a:lnSpc>
            </a:pPr>
            <a:r>
              <a:rPr lang="en-US" sz="1200" dirty="0"/>
              <a:t>So if they are struggling, there is always a reason why</a:t>
            </a:r>
          </a:p>
          <a:p>
            <a:pPr algn="ctr">
              <a:lnSpc>
                <a:spcPts val="5040"/>
              </a:lnSpc>
            </a:pPr>
            <a:endParaRPr lang="en-US" sz="1200" dirty="0"/>
          </a:p>
          <a:p>
            <a:pPr algn="ctr">
              <a:lnSpc>
                <a:spcPts val="5040"/>
              </a:lnSpc>
              <a:spcBef>
                <a:spcPct val="0"/>
              </a:spcBef>
            </a:pPr>
            <a:r>
              <a:rPr lang="en-US" sz="1200" dirty="0"/>
              <a:t>Being curious and collaboration are key</a:t>
            </a:r>
          </a:p>
          <a:p>
            <a:r>
              <a:rPr lang="en-US" dirty="0">
                <a:cs typeface="Calibri"/>
              </a:rPr>
              <a:t>Dr Ross </a:t>
            </a:r>
            <a:r>
              <a:rPr lang="en-US" dirty="0" err="1">
                <a:cs typeface="Calibri"/>
              </a:rPr>
              <a:t>Grene</a:t>
            </a:r>
            <a:r>
              <a:rPr lang="en-US" dirty="0">
                <a:cs typeface="Calibri"/>
              </a:rPr>
              <a:t> says "kids do well if they can" so it's our job to find out the underlying cause of a young person's anxiety and help support them with that, rather than focus on </a:t>
            </a:r>
            <a:r>
              <a:rPr lang="en-US" dirty="0">
                <a:solidFill>
                  <a:srgbClr val="FF0000"/>
                </a:solidFill>
                <a:cs typeface="Calibri"/>
              </a:rPr>
              <a:t>just changing </a:t>
            </a:r>
            <a:r>
              <a:rPr lang="en-US" dirty="0">
                <a:cs typeface="Calibri"/>
              </a:rPr>
              <a:t>surface </a:t>
            </a:r>
            <a:r>
              <a:rPr lang="en-US" dirty="0" err="1">
                <a:cs typeface="Calibri"/>
              </a:rPr>
              <a:t>behaviours</a:t>
            </a:r>
            <a:r>
              <a:rPr lang="en-US" dirty="0">
                <a:cs typeface="Calibri"/>
              </a:rPr>
              <a:t>.</a:t>
            </a:r>
          </a:p>
          <a:p>
            <a:r>
              <a:rPr lang="en-US" dirty="0">
                <a:cs typeface="Calibri"/>
              </a:rPr>
              <a:t>Importance of being curious and working in collaboration </a:t>
            </a:r>
          </a:p>
          <a:p>
            <a:endParaRPr lang="en-GB" dirty="0"/>
          </a:p>
        </p:txBody>
      </p:sp>
      <p:sp>
        <p:nvSpPr>
          <p:cNvPr id="4" name="Slide Number Placeholder 3"/>
          <p:cNvSpPr>
            <a:spLocks noGrp="1"/>
          </p:cNvSpPr>
          <p:nvPr>
            <p:ph type="sldNum" sz="quarter" idx="5"/>
          </p:nvPr>
        </p:nvSpPr>
        <p:spPr/>
        <p:txBody>
          <a:bodyPr/>
          <a:lstStyle/>
          <a:p>
            <a:fld id="{871B2431-D351-4C6E-A3CF-9DFAC0E3E050}" type="slidenum">
              <a:rPr lang="cs-CZ" smtClean="0"/>
              <a:t>2</a:t>
            </a:fld>
            <a:endParaRPr lang="cs-CZ"/>
          </a:p>
        </p:txBody>
      </p:sp>
    </p:spTree>
    <p:extLst>
      <p:ext uri="{BB962C8B-B14F-4D97-AF65-F5344CB8AC3E}">
        <p14:creationId xmlns:p14="http://schemas.microsoft.com/office/powerpoint/2010/main" val="82776700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290763" y="512763"/>
            <a:ext cx="4562475" cy="2566987"/>
          </a:xfrm>
        </p:spPr>
      </p:sp>
      <p:sp>
        <p:nvSpPr>
          <p:cNvPr id="3" name="Notes Placeholder 2"/>
          <p:cNvSpPr>
            <a:spLocks noGrp="1"/>
          </p:cNvSpPr>
          <p:nvPr>
            <p:ph type="body" idx="1"/>
          </p:nvPr>
        </p:nvSpPr>
        <p:spPr/>
        <p:txBody>
          <a:bodyPr/>
          <a:lstStyle/>
          <a:p>
            <a:r>
              <a:rPr lang="en-GB" dirty="0">
                <a:cs typeface="Calibri"/>
              </a:rPr>
              <a:t>Maslow's Hierarchy of needs suggests that all humans need to have their basic needs met – those at the bottom of the pyramid – before being able to seek out and work on meeting the needs higher up the pyramid. </a:t>
            </a:r>
          </a:p>
          <a:p>
            <a:endParaRPr lang="en-GB" dirty="0">
              <a:cs typeface="Calibri"/>
            </a:endParaRPr>
          </a:p>
          <a:p>
            <a:r>
              <a:rPr lang="en-GB" dirty="0">
                <a:cs typeface="Calibri"/>
              </a:rPr>
              <a:t>This means that if someone does not feel safe, or their body's basic needs are not met, then they will not be able to focus on learning. </a:t>
            </a:r>
          </a:p>
          <a:p>
            <a:endParaRPr lang="en-GB" dirty="0">
              <a:cs typeface="Calibri"/>
            </a:endParaRPr>
          </a:p>
          <a:p>
            <a:r>
              <a:rPr lang="en-GB" dirty="0">
                <a:solidFill>
                  <a:srgbClr val="FF0000"/>
                </a:solidFill>
                <a:cs typeface="Calibri"/>
              </a:rPr>
              <a:t>When an autistic person's basic needs are different to others or outside of the caregivers own experience, this can often mean needs go unmet – not through neglect, but through a lack of understanding of the individual. </a:t>
            </a:r>
            <a:r>
              <a:rPr lang="en-GB" dirty="0">
                <a:cs typeface="Calibri"/>
              </a:rPr>
              <a:t>Unmet needs can then be a cause of anxiety. The needs that autistic young people have for safety and security are not changeable, and anxiety relating to those cannot be overcome with 'small steps' or 'graded exposure’.  </a:t>
            </a:r>
          </a:p>
          <a:p>
            <a:r>
              <a:rPr lang="en-GB" dirty="0">
                <a:cs typeface="Calibri"/>
              </a:rPr>
              <a:t>Lots of young people don't have access to openly autistic people  - sharing their expereince </a:t>
            </a:r>
          </a:p>
          <a:p>
            <a:endParaRPr lang="en-GB" dirty="0">
              <a:cs typeface="Calibri"/>
            </a:endParaRPr>
          </a:p>
          <a:p>
            <a:r>
              <a:rPr lang="en-GB" dirty="0">
                <a:cs typeface="Calibri"/>
              </a:rPr>
              <a:t>There are reasons why someone is struggling that can be outside of the school environment</a:t>
            </a:r>
          </a:p>
          <a:p>
            <a:r>
              <a:rPr lang="en-GB" dirty="0">
                <a:cs typeface="Calibri"/>
              </a:rPr>
              <a:t>Trauma</a:t>
            </a:r>
          </a:p>
          <a:p>
            <a:r>
              <a:rPr lang="en-GB" dirty="0">
                <a:cs typeface="Calibri"/>
              </a:rPr>
              <a:t>Lack of acceptance of difference</a:t>
            </a:r>
          </a:p>
        </p:txBody>
      </p:sp>
      <p:sp>
        <p:nvSpPr>
          <p:cNvPr id="4" name="Slide Number Placeholder 3"/>
          <p:cNvSpPr>
            <a:spLocks noGrp="1"/>
          </p:cNvSpPr>
          <p:nvPr>
            <p:ph type="sldNum" sz="quarter" idx="5"/>
          </p:nvPr>
        </p:nvSpPr>
        <p:spPr/>
        <p:txBody>
          <a:bodyPr/>
          <a:lstStyle/>
          <a:p>
            <a:fld id="{871B2431-D351-4C6E-A3CF-9DFAC0E3E050}" type="slidenum">
              <a:rPr lang="cs-CZ" smtClean="0"/>
              <a:t>3</a:t>
            </a:fld>
            <a:endParaRPr lang="cs-CZ"/>
          </a:p>
        </p:txBody>
      </p:sp>
    </p:spTree>
    <p:extLst>
      <p:ext uri="{BB962C8B-B14F-4D97-AF65-F5344CB8AC3E}">
        <p14:creationId xmlns:p14="http://schemas.microsoft.com/office/powerpoint/2010/main" val="45371718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290763" y="512763"/>
            <a:ext cx="4562475" cy="2566987"/>
          </a:xfrm>
        </p:spPr>
      </p:sp>
      <p:sp>
        <p:nvSpPr>
          <p:cNvPr id="3" name="Notes Placeholder 2"/>
          <p:cNvSpPr>
            <a:spLocks noGrp="1"/>
          </p:cNvSpPr>
          <p:nvPr>
            <p:ph type="body" idx="1"/>
          </p:nvPr>
        </p:nvSpPr>
        <p:spPr/>
        <p:txBody>
          <a:bodyPr/>
          <a:lstStyle/>
          <a:p>
            <a:r>
              <a:rPr lang="en-US" dirty="0">
                <a:cs typeface="Calibri"/>
              </a:rPr>
              <a:t>Autistic young people may struggle to eat in the dinner hall because it's too loud, or it smells awful, or there are too many people. Their sensory differences could mean that the noise is physically painful for them, or the smells may be so overwhelming that they are unable to eat due to nausea. </a:t>
            </a:r>
            <a:r>
              <a:rPr lang="en-US" dirty="0">
                <a:solidFill>
                  <a:srgbClr val="FF0000"/>
                </a:solidFill>
                <a:cs typeface="Calibri"/>
              </a:rPr>
              <a:t>This is far more than just disliking the hall – when senses are overwhelmed the autistic brain struggles to process the incoming information so means the environment becomes confusing and feels unsafe, as well as smelly or noisy.</a:t>
            </a:r>
            <a:endParaRPr lang="en-US" dirty="0"/>
          </a:p>
          <a:p>
            <a:r>
              <a:rPr lang="en-US" dirty="0">
                <a:solidFill>
                  <a:srgbClr val="FF0000"/>
                </a:solidFill>
                <a:cs typeface="Calibri"/>
              </a:rPr>
              <a:t>Young people speak about support often trying to teach young people to cope rather than advocating for them/fixing the problem</a:t>
            </a:r>
          </a:p>
          <a:p>
            <a:endParaRPr lang="en-US" dirty="0">
              <a:cs typeface="Calibri"/>
            </a:endParaRPr>
          </a:p>
          <a:p>
            <a:r>
              <a:rPr lang="en-US" dirty="0">
                <a:cs typeface="Calibri"/>
              </a:rPr>
              <a:t>In this environment they may feel anxious because their basic need for safety is not being met.</a:t>
            </a:r>
            <a:endParaRPr lang="en-US" dirty="0">
              <a:ea typeface="Calibri"/>
              <a:cs typeface="Calibri"/>
            </a:endParaRPr>
          </a:p>
        </p:txBody>
      </p:sp>
      <p:sp>
        <p:nvSpPr>
          <p:cNvPr id="4" name="Slide Number Placeholder 3"/>
          <p:cNvSpPr>
            <a:spLocks noGrp="1"/>
          </p:cNvSpPr>
          <p:nvPr>
            <p:ph type="sldNum" sz="quarter" idx="5"/>
          </p:nvPr>
        </p:nvSpPr>
        <p:spPr/>
        <p:txBody>
          <a:bodyPr/>
          <a:lstStyle/>
          <a:p>
            <a:fld id="{871B2431-D351-4C6E-A3CF-9DFAC0E3E050}" type="slidenum">
              <a:rPr lang="cs-CZ" smtClean="0"/>
              <a:t>4</a:t>
            </a:fld>
            <a:endParaRPr lang="cs-CZ"/>
          </a:p>
        </p:txBody>
      </p:sp>
    </p:spTree>
    <p:extLst>
      <p:ext uri="{BB962C8B-B14F-4D97-AF65-F5344CB8AC3E}">
        <p14:creationId xmlns:p14="http://schemas.microsoft.com/office/powerpoint/2010/main" val="376242075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290763" y="512763"/>
            <a:ext cx="4562475" cy="2566987"/>
          </a:xfrm>
        </p:spPr>
      </p:sp>
      <p:sp>
        <p:nvSpPr>
          <p:cNvPr id="3" name="Notes Placeholder 2"/>
          <p:cNvSpPr>
            <a:spLocks noGrp="1"/>
          </p:cNvSpPr>
          <p:nvPr>
            <p:ph type="body" idx="1"/>
          </p:nvPr>
        </p:nvSpPr>
        <p:spPr/>
        <p:txBody>
          <a:bodyPr/>
          <a:lstStyle/>
          <a:p>
            <a:r>
              <a:rPr lang="en-US">
                <a:cs typeface="Calibri"/>
              </a:rPr>
              <a:t>Autistic young people may struggle to eat in the dinner hall because it's too loud, or it smells awful, or there are too many people. Their sensory differences could mean that the noise is physically painful for them, or the smells may be so overwhelming that they are unable to eat due to nausea. </a:t>
            </a:r>
            <a:r>
              <a:rPr lang="en-US">
                <a:solidFill>
                  <a:srgbClr val="FF0000"/>
                </a:solidFill>
                <a:cs typeface="Calibri"/>
              </a:rPr>
              <a:t>This is far more than just disliking the hall – when senses are overwhelmed the autistic brain struggles to process the incoming information so means the environment is becomes confusing and feels unsafe, as well as smelly or noisy.</a:t>
            </a:r>
            <a:endParaRPr lang="en-US"/>
          </a:p>
          <a:p>
            <a:endParaRPr lang="en-US">
              <a:cs typeface="Calibri"/>
            </a:endParaRPr>
          </a:p>
          <a:p>
            <a:r>
              <a:rPr lang="en-US">
                <a:cs typeface="Calibri"/>
              </a:rPr>
              <a:t>In this environment they may feel anxious because their basic need for safety is not being met.</a:t>
            </a:r>
            <a:endParaRPr lang="en-US">
              <a:ea typeface="Calibri"/>
              <a:cs typeface="Calibri"/>
            </a:endParaRPr>
          </a:p>
        </p:txBody>
      </p:sp>
      <p:sp>
        <p:nvSpPr>
          <p:cNvPr id="4" name="Slide Number Placeholder 3"/>
          <p:cNvSpPr>
            <a:spLocks noGrp="1"/>
          </p:cNvSpPr>
          <p:nvPr>
            <p:ph type="sldNum" sz="quarter" idx="5"/>
          </p:nvPr>
        </p:nvSpPr>
        <p:spPr/>
        <p:txBody>
          <a:bodyPr/>
          <a:lstStyle/>
          <a:p>
            <a:fld id="{871B2431-D351-4C6E-A3CF-9DFAC0E3E050}" type="slidenum">
              <a:rPr lang="cs-CZ" smtClean="0"/>
              <a:t>5</a:t>
            </a:fld>
            <a:endParaRPr lang="cs-CZ"/>
          </a:p>
        </p:txBody>
      </p:sp>
    </p:spTree>
    <p:extLst>
      <p:ext uri="{BB962C8B-B14F-4D97-AF65-F5344CB8AC3E}">
        <p14:creationId xmlns:p14="http://schemas.microsoft.com/office/powerpoint/2010/main" val="386845359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290763" y="512763"/>
            <a:ext cx="4562475" cy="2566987"/>
          </a:xfrm>
        </p:spPr>
      </p:sp>
      <p:sp>
        <p:nvSpPr>
          <p:cNvPr id="3" name="Notes Placeholder 2"/>
          <p:cNvSpPr>
            <a:spLocks noGrp="1"/>
          </p:cNvSpPr>
          <p:nvPr>
            <p:ph type="body" idx="1"/>
          </p:nvPr>
        </p:nvSpPr>
        <p:spPr/>
        <p:txBody>
          <a:bodyPr/>
          <a:lstStyle/>
          <a:p>
            <a:r>
              <a:rPr lang="en-US">
                <a:cs typeface="Calibri"/>
              </a:rPr>
              <a:t>This strategy does not meet the underlying need for safety. If young people DO manage to ignore their sensory differences and spend an increased amount of time in the dinner hall, then they may be ignoring signals from their bodies (masking their difficulties) instead, which can have a negative impact on their wellbeing. </a:t>
            </a:r>
          </a:p>
        </p:txBody>
      </p:sp>
      <p:sp>
        <p:nvSpPr>
          <p:cNvPr id="4" name="Slide Number Placeholder 3"/>
          <p:cNvSpPr>
            <a:spLocks noGrp="1"/>
          </p:cNvSpPr>
          <p:nvPr>
            <p:ph type="sldNum" sz="quarter" idx="5"/>
          </p:nvPr>
        </p:nvSpPr>
        <p:spPr/>
        <p:txBody>
          <a:bodyPr/>
          <a:lstStyle/>
          <a:p>
            <a:fld id="{871B2431-D351-4C6E-A3CF-9DFAC0E3E050}" type="slidenum">
              <a:rPr lang="cs-CZ" smtClean="0"/>
              <a:t>6</a:t>
            </a:fld>
            <a:endParaRPr lang="cs-CZ"/>
          </a:p>
        </p:txBody>
      </p:sp>
    </p:spTree>
    <p:extLst>
      <p:ext uri="{BB962C8B-B14F-4D97-AF65-F5344CB8AC3E}">
        <p14:creationId xmlns:p14="http://schemas.microsoft.com/office/powerpoint/2010/main" val="230037126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290763" y="512763"/>
            <a:ext cx="4562475" cy="2566987"/>
          </a:xfrm>
        </p:spPr>
      </p:sp>
      <p:sp>
        <p:nvSpPr>
          <p:cNvPr id="3" name="Notes Placeholder 2"/>
          <p:cNvSpPr>
            <a:spLocks noGrp="1"/>
          </p:cNvSpPr>
          <p:nvPr>
            <p:ph type="body" idx="1"/>
          </p:nvPr>
        </p:nvSpPr>
        <p:spPr/>
        <p:txBody>
          <a:bodyPr/>
          <a:lstStyle/>
          <a:p>
            <a:r>
              <a:rPr lang="en-US" dirty="0">
                <a:cs typeface="Calibri"/>
              </a:rPr>
              <a:t>Strategies should address the underlying need for safety and ensure that the young person feels heard, understood and supported. </a:t>
            </a:r>
            <a:endParaRPr lang="en-US"/>
          </a:p>
          <a:p>
            <a:endParaRPr lang="en-US">
              <a:cs typeface="Calibri"/>
            </a:endParaRPr>
          </a:p>
          <a:p>
            <a:r>
              <a:rPr lang="en-US" dirty="0">
                <a:cs typeface="Calibri"/>
              </a:rPr>
              <a:t>Encouraging young autistic people to advocate for their needs helps to reduce masking and supports wellbeing </a:t>
            </a:r>
            <a:r>
              <a:rPr lang="en-US" dirty="0">
                <a:solidFill>
                  <a:srgbClr val="FF0000"/>
                </a:solidFill>
                <a:cs typeface="Calibri"/>
              </a:rPr>
              <a:t>as they learn to listen to what their brain/body is telling them they need</a:t>
            </a:r>
            <a:r>
              <a:rPr lang="en-US" dirty="0">
                <a:cs typeface="Calibri"/>
              </a:rPr>
              <a:t>. </a:t>
            </a:r>
          </a:p>
          <a:p>
            <a:endParaRPr lang="en-US" dirty="0">
              <a:ea typeface="Calibri"/>
              <a:cs typeface="Calibri"/>
            </a:endParaRPr>
          </a:p>
          <a:p>
            <a:r>
              <a:rPr lang="en-US" dirty="0">
                <a:ea typeface="Calibri"/>
                <a:cs typeface="Calibri"/>
              </a:rPr>
              <a:t>Often higher expectation for children than adults -  as an adult if we didn't like a particular place we wouldn't go back, if we needed the toilet we would go </a:t>
            </a:r>
          </a:p>
        </p:txBody>
      </p:sp>
      <p:sp>
        <p:nvSpPr>
          <p:cNvPr id="4" name="Slide Number Placeholder 3"/>
          <p:cNvSpPr>
            <a:spLocks noGrp="1"/>
          </p:cNvSpPr>
          <p:nvPr>
            <p:ph type="sldNum" sz="quarter" idx="5"/>
          </p:nvPr>
        </p:nvSpPr>
        <p:spPr/>
        <p:txBody>
          <a:bodyPr/>
          <a:lstStyle/>
          <a:p>
            <a:fld id="{871B2431-D351-4C6E-A3CF-9DFAC0E3E050}" type="slidenum">
              <a:rPr lang="cs-CZ" smtClean="0"/>
              <a:t>7</a:t>
            </a:fld>
            <a:endParaRPr lang="cs-CZ"/>
          </a:p>
        </p:txBody>
      </p:sp>
    </p:spTree>
    <p:extLst>
      <p:ext uri="{BB962C8B-B14F-4D97-AF65-F5344CB8AC3E}">
        <p14:creationId xmlns:p14="http://schemas.microsoft.com/office/powerpoint/2010/main" val="228971903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290763" y="512763"/>
            <a:ext cx="4562475" cy="2566987"/>
          </a:xfrm>
        </p:spPr>
      </p:sp>
      <p:sp>
        <p:nvSpPr>
          <p:cNvPr id="3" name="Notes Placeholder 2"/>
          <p:cNvSpPr>
            <a:spLocks noGrp="1"/>
          </p:cNvSpPr>
          <p:nvPr>
            <p:ph type="body" idx="1"/>
          </p:nvPr>
        </p:nvSpPr>
        <p:spPr/>
        <p:txBody>
          <a:bodyPr/>
          <a:lstStyle/>
          <a:p>
            <a:r>
              <a:rPr lang="en-US">
                <a:cs typeface="Calibri"/>
              </a:rPr>
              <a:t>It is important that any steps taken to overcome anxiety are undertaken because the young person wants to do so themselves. </a:t>
            </a:r>
            <a:endParaRPr lang="en-US"/>
          </a:p>
          <a:p>
            <a:endParaRPr lang="en-US">
              <a:cs typeface="Calibri"/>
            </a:endParaRPr>
          </a:p>
          <a:p>
            <a:r>
              <a:rPr lang="en-US">
                <a:cs typeface="Calibri"/>
              </a:rPr>
              <a:t>If NOT sitting in the dining hall is not an issue for the young person, then it makes little sense to set it as a goal for them to achieve. </a:t>
            </a:r>
            <a:endParaRPr lang="en-US">
              <a:ea typeface="Calibri"/>
              <a:cs typeface="Calibri"/>
            </a:endParaRPr>
          </a:p>
        </p:txBody>
      </p:sp>
      <p:sp>
        <p:nvSpPr>
          <p:cNvPr id="4" name="Slide Number Placeholder 3"/>
          <p:cNvSpPr>
            <a:spLocks noGrp="1"/>
          </p:cNvSpPr>
          <p:nvPr>
            <p:ph type="sldNum" sz="quarter" idx="5"/>
          </p:nvPr>
        </p:nvSpPr>
        <p:spPr/>
        <p:txBody>
          <a:bodyPr/>
          <a:lstStyle/>
          <a:p>
            <a:fld id="{871B2431-D351-4C6E-A3CF-9DFAC0E3E050}" type="slidenum">
              <a:rPr lang="cs-CZ" smtClean="0"/>
              <a:t>8</a:t>
            </a:fld>
            <a:endParaRPr lang="cs-CZ"/>
          </a:p>
        </p:txBody>
      </p:sp>
    </p:spTree>
    <p:extLst>
      <p:ext uri="{BB962C8B-B14F-4D97-AF65-F5344CB8AC3E}">
        <p14:creationId xmlns:p14="http://schemas.microsoft.com/office/powerpoint/2010/main" val="224197820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290763" y="512763"/>
            <a:ext cx="4562475" cy="2566987"/>
          </a:xfrm>
        </p:spPr>
      </p:sp>
      <p:sp>
        <p:nvSpPr>
          <p:cNvPr id="3" name="Notes Placeholder 2"/>
          <p:cNvSpPr>
            <a:spLocks noGrp="1"/>
          </p:cNvSpPr>
          <p:nvPr>
            <p:ph type="body" idx="1"/>
          </p:nvPr>
        </p:nvSpPr>
        <p:spPr/>
        <p:txBody>
          <a:bodyPr/>
          <a:lstStyle/>
          <a:p>
            <a:r>
              <a:rPr lang="en-US" dirty="0">
                <a:cs typeface="Calibri"/>
              </a:rPr>
              <a:t>Working in partnership with young people to understand what it is that makes an environment difficult, and supporting them to achieve their own goals with steps decided with them, is more effective in overcoming anxiety than imposing your own goals and steps upon them.</a:t>
            </a:r>
          </a:p>
          <a:p>
            <a:endParaRPr lang="en-US" dirty="0">
              <a:cs typeface="Calibri"/>
            </a:endParaRPr>
          </a:p>
          <a:p>
            <a:r>
              <a:rPr lang="en-US" dirty="0">
                <a:cs typeface="Calibri"/>
              </a:rPr>
              <a:t>If the young person's desire for going/interests outweigh the fears this may be an approach for them. Can be seen as a set of scales, could draw this out with young people </a:t>
            </a:r>
          </a:p>
        </p:txBody>
      </p:sp>
      <p:sp>
        <p:nvSpPr>
          <p:cNvPr id="4" name="Slide Number Placeholder 3"/>
          <p:cNvSpPr>
            <a:spLocks noGrp="1"/>
          </p:cNvSpPr>
          <p:nvPr>
            <p:ph type="sldNum" sz="quarter" idx="5"/>
          </p:nvPr>
        </p:nvSpPr>
        <p:spPr/>
        <p:txBody>
          <a:bodyPr/>
          <a:lstStyle/>
          <a:p>
            <a:fld id="{871B2431-D351-4C6E-A3CF-9DFAC0E3E050}" type="slidenum">
              <a:rPr lang="cs-CZ" smtClean="0"/>
              <a:t>9</a:t>
            </a:fld>
            <a:endParaRPr lang="cs-CZ"/>
          </a:p>
        </p:txBody>
      </p:sp>
    </p:spTree>
    <p:extLst>
      <p:ext uri="{BB962C8B-B14F-4D97-AF65-F5344CB8AC3E}">
        <p14:creationId xmlns:p14="http://schemas.microsoft.com/office/powerpoint/2010/main" val="315475663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290763" y="512763"/>
            <a:ext cx="4562475" cy="2566987"/>
          </a:xfrm>
        </p:spPr>
      </p:sp>
      <p:sp>
        <p:nvSpPr>
          <p:cNvPr id="3" name="Notes Placeholder 2"/>
          <p:cNvSpPr>
            <a:spLocks noGrp="1"/>
          </p:cNvSpPr>
          <p:nvPr>
            <p:ph type="body" idx="1"/>
          </p:nvPr>
        </p:nvSpPr>
        <p:spPr/>
        <p:txBody>
          <a:bodyPr/>
          <a:lstStyle/>
          <a:p>
            <a:r>
              <a:rPr lang="en-US">
                <a:cs typeface="Calibri"/>
              </a:rPr>
              <a:t>It is important to consider that you may only see the tip of the iceberg when interacting with a young person and that anxiety can look different from one child to another. </a:t>
            </a:r>
            <a:r>
              <a:rPr lang="en-US">
                <a:solidFill>
                  <a:srgbClr val="FF0000"/>
                </a:solidFill>
                <a:cs typeface="Calibri"/>
              </a:rPr>
              <a:t>It might also be that different people see anxious </a:t>
            </a:r>
            <a:r>
              <a:rPr lang="en-US" err="1">
                <a:solidFill>
                  <a:srgbClr val="FF0000"/>
                </a:solidFill>
                <a:cs typeface="Calibri"/>
              </a:rPr>
              <a:t>behaviours</a:t>
            </a:r>
            <a:r>
              <a:rPr lang="en-US">
                <a:solidFill>
                  <a:srgbClr val="FF0000"/>
                </a:solidFill>
                <a:cs typeface="Calibri"/>
              </a:rPr>
              <a:t> in young people that others don't – so it is important not to dismiss a parent's, colleagues or other professional's concerns even if they always appear "fine" to you.</a:t>
            </a:r>
            <a:endParaRPr lang="en-US">
              <a:cs typeface="Calibri"/>
            </a:endParaRPr>
          </a:p>
        </p:txBody>
      </p:sp>
      <p:sp>
        <p:nvSpPr>
          <p:cNvPr id="4" name="Slide Number Placeholder 3"/>
          <p:cNvSpPr>
            <a:spLocks noGrp="1"/>
          </p:cNvSpPr>
          <p:nvPr>
            <p:ph type="sldNum" sz="quarter" idx="5"/>
          </p:nvPr>
        </p:nvSpPr>
        <p:spPr/>
        <p:txBody>
          <a:bodyPr/>
          <a:lstStyle/>
          <a:p>
            <a:fld id="{871B2431-D351-4C6E-A3CF-9DFAC0E3E050}" type="slidenum">
              <a:rPr lang="cs-CZ" smtClean="0"/>
              <a:t>10</a:t>
            </a:fld>
            <a:endParaRPr lang="cs-CZ"/>
          </a:p>
        </p:txBody>
      </p:sp>
    </p:spTree>
    <p:extLst>
      <p:ext uri="{BB962C8B-B14F-4D97-AF65-F5344CB8AC3E}">
        <p14:creationId xmlns:p14="http://schemas.microsoft.com/office/powerpoint/2010/main" val="314688481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290763" y="512763"/>
            <a:ext cx="4562475" cy="2566987"/>
          </a:xfrm>
        </p:spPr>
      </p:sp>
      <p:sp>
        <p:nvSpPr>
          <p:cNvPr id="3" name="Notes Placeholder 2"/>
          <p:cNvSpPr>
            <a:spLocks noGrp="1"/>
          </p:cNvSpPr>
          <p:nvPr>
            <p:ph type="body" idx="1"/>
          </p:nvPr>
        </p:nvSpPr>
        <p:spPr/>
        <p:txBody>
          <a:bodyPr/>
          <a:lstStyle/>
          <a:p>
            <a:pPr algn="ctr">
              <a:lnSpc>
                <a:spcPts val="6044"/>
              </a:lnSpc>
            </a:pPr>
            <a:r>
              <a:rPr lang="en-US" sz="1200" dirty="0">
                <a:solidFill>
                  <a:srgbClr val="191919"/>
                </a:solidFill>
              </a:rPr>
              <a:t>DO better anxiety = people need to make changes to the support that is offered</a:t>
            </a:r>
          </a:p>
          <a:p>
            <a:pPr algn="ctr">
              <a:lnSpc>
                <a:spcPts val="6044"/>
              </a:lnSpc>
            </a:pPr>
            <a:endParaRPr lang="en-US" sz="1200" dirty="0">
              <a:solidFill>
                <a:srgbClr val="191919"/>
              </a:solidFill>
            </a:endParaRPr>
          </a:p>
          <a:p>
            <a:pPr algn="ctr">
              <a:lnSpc>
                <a:spcPts val="6044"/>
              </a:lnSpc>
            </a:pPr>
            <a:endParaRPr lang="en-US" sz="1200" dirty="0">
              <a:solidFill>
                <a:srgbClr val="191919"/>
              </a:solidFill>
            </a:endParaRPr>
          </a:p>
          <a:p>
            <a:pPr algn="ctr">
              <a:lnSpc>
                <a:spcPts val="6044"/>
              </a:lnSpc>
            </a:pPr>
            <a:r>
              <a:rPr lang="en-US" sz="1200" dirty="0">
                <a:solidFill>
                  <a:srgbClr val="191919"/>
                </a:solidFill>
              </a:rPr>
              <a:t>BE better anxiety = people need to make changes to how they act towards you</a:t>
            </a:r>
          </a:p>
          <a:p>
            <a:endParaRPr lang="en-US" dirty="0">
              <a:cs typeface="Calibri"/>
            </a:endParaRPr>
          </a:p>
        </p:txBody>
      </p:sp>
      <p:sp>
        <p:nvSpPr>
          <p:cNvPr id="4" name="Slide Number Placeholder 3"/>
          <p:cNvSpPr>
            <a:spLocks noGrp="1"/>
          </p:cNvSpPr>
          <p:nvPr>
            <p:ph type="sldNum" sz="quarter" idx="5"/>
          </p:nvPr>
        </p:nvSpPr>
        <p:spPr/>
        <p:txBody>
          <a:bodyPr/>
          <a:lstStyle/>
          <a:p>
            <a:fld id="{871B2431-D351-4C6E-A3CF-9DFAC0E3E050}" type="slidenum">
              <a:rPr lang="cs-CZ" smtClean="0"/>
              <a:t>11</a:t>
            </a:fld>
            <a:endParaRPr lang="cs-CZ"/>
          </a:p>
        </p:txBody>
      </p:sp>
    </p:spTree>
    <p:extLst>
      <p:ext uri="{BB962C8B-B14F-4D97-AF65-F5344CB8AC3E}">
        <p14:creationId xmlns:p14="http://schemas.microsoft.com/office/powerpoint/2010/main" val="221612014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290763" y="512763"/>
            <a:ext cx="4562475" cy="2566987"/>
          </a:xfrm>
        </p:spPr>
      </p:sp>
      <p:sp>
        <p:nvSpPr>
          <p:cNvPr id="3" name="Notes Placeholder 2"/>
          <p:cNvSpPr>
            <a:spLocks noGrp="1"/>
          </p:cNvSpPr>
          <p:nvPr>
            <p:ph type="body" idx="1"/>
          </p:nvPr>
        </p:nvSpPr>
        <p:spPr/>
        <p:txBody>
          <a:bodyPr/>
          <a:lstStyle/>
          <a:p>
            <a:r>
              <a:rPr lang="en-US"/>
              <a:t>Under the Equality Act 2010, people have a duty to make reasonable adjustments to ensure that disabled people are not placed at a substantial disadvantage and can participate in all aspects of life. </a:t>
            </a:r>
          </a:p>
          <a:p>
            <a:endParaRPr lang="en-US">
              <a:cs typeface="Calibri"/>
            </a:endParaRPr>
          </a:p>
          <a:p>
            <a:r>
              <a:rPr lang="en-US">
                <a:cs typeface="Calibri"/>
              </a:rPr>
              <a:t>Unfortunately some people do not always embrace difference and therefore autistic young people can be judged for having supports or accommodations. However you can make wider changes so that the environment works for everyone in a way that means people don’t need to be treated differently. This is the premise of inclusion. </a:t>
            </a:r>
            <a:r>
              <a:rPr lang="en-US">
                <a:solidFill>
                  <a:srgbClr val="FF0000"/>
                </a:solidFill>
                <a:cs typeface="Calibri"/>
              </a:rPr>
              <a:t>It might just need a bit of creative thinking or collaborative problem solving to make the wider changers, as you step away things you do or expect, because that's just the way it has always been.</a:t>
            </a:r>
          </a:p>
        </p:txBody>
      </p:sp>
      <p:sp>
        <p:nvSpPr>
          <p:cNvPr id="4" name="Slide Number Placeholder 3"/>
          <p:cNvSpPr>
            <a:spLocks noGrp="1"/>
          </p:cNvSpPr>
          <p:nvPr>
            <p:ph type="sldNum" sz="quarter" idx="5"/>
          </p:nvPr>
        </p:nvSpPr>
        <p:spPr/>
        <p:txBody>
          <a:bodyPr/>
          <a:lstStyle/>
          <a:p>
            <a:fld id="{871B2431-D351-4C6E-A3CF-9DFAC0E3E050}" type="slidenum">
              <a:rPr lang="cs-CZ" smtClean="0"/>
              <a:t>12</a:t>
            </a:fld>
            <a:endParaRPr lang="cs-CZ"/>
          </a:p>
        </p:txBody>
      </p:sp>
    </p:spTree>
    <p:extLst>
      <p:ext uri="{BB962C8B-B14F-4D97-AF65-F5344CB8AC3E}">
        <p14:creationId xmlns:p14="http://schemas.microsoft.com/office/powerpoint/2010/main" val="189660531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290763" y="512763"/>
            <a:ext cx="4562475" cy="2566987"/>
          </a:xfrm>
        </p:spPr>
      </p:sp>
      <p:sp>
        <p:nvSpPr>
          <p:cNvPr id="3" name="Notes Placeholder 2"/>
          <p:cNvSpPr>
            <a:spLocks noGrp="1"/>
          </p:cNvSpPr>
          <p:nvPr>
            <p:ph type="body" idx="1"/>
          </p:nvPr>
        </p:nvSpPr>
        <p:spPr/>
        <p:txBody>
          <a:bodyPr/>
          <a:lstStyle/>
          <a:p>
            <a:r>
              <a:rPr lang="en-US" dirty="0">
                <a:cs typeface="Calibri"/>
              </a:rPr>
              <a:t>Young people who are feeling anxious and stressed may have levels of alertness (arousal) that are too high (hyperarousal) or too low (</a:t>
            </a:r>
            <a:r>
              <a:rPr lang="en-US" dirty="0" err="1">
                <a:cs typeface="Calibri"/>
              </a:rPr>
              <a:t>hypoarousal</a:t>
            </a:r>
            <a:r>
              <a:rPr lang="en-US" dirty="0">
                <a:cs typeface="Calibri"/>
              </a:rPr>
              <a:t>). This can mean that they are not at the right level for the task and not able to focus and learn. To help with this it is important to support sensory regulation in order to bring their alertness levels up or down to where they may be better able to cope with the environment or activity.</a:t>
            </a:r>
            <a:endParaRPr lang="en-US" dirty="0"/>
          </a:p>
          <a:p>
            <a:endParaRPr lang="en-US" dirty="0">
              <a:cs typeface="Calibri"/>
            </a:endParaRPr>
          </a:p>
          <a:p>
            <a:r>
              <a:rPr lang="en-US" dirty="0">
                <a:cs typeface="Calibri"/>
              </a:rPr>
              <a:t>In practice, supporting sensory regulation could include things like:</a:t>
            </a:r>
          </a:p>
          <a:p>
            <a:pPr marL="171450" indent="-171450">
              <a:buFont typeface="Arial"/>
              <a:buChar char="•"/>
            </a:pPr>
            <a:r>
              <a:rPr lang="en-US" dirty="0"/>
              <a:t>If a young person needs to be able to move around rather than sitting still, are they able to do this?</a:t>
            </a:r>
            <a:endParaRPr lang="en-US" dirty="0">
              <a:cs typeface="Calibri"/>
            </a:endParaRPr>
          </a:p>
          <a:p>
            <a:pPr marL="171450" indent="-171450">
              <a:buFont typeface="Arial"/>
              <a:buChar char="•"/>
            </a:pPr>
            <a:r>
              <a:rPr lang="en-US" dirty="0">
                <a:cs typeface="Calibri"/>
              </a:rPr>
              <a:t>If a young person needs a fidget toy, can every young person have access to one?</a:t>
            </a:r>
            <a:endParaRPr lang="en-US" dirty="0"/>
          </a:p>
          <a:p>
            <a:pPr marL="171450" indent="-171450">
              <a:buFont typeface="Arial"/>
              <a:buChar char="•"/>
            </a:pPr>
            <a:r>
              <a:rPr lang="en-US" dirty="0"/>
              <a:t>Rather than having to give eye contact and sit still, can all young people listen in a way that works for them?</a:t>
            </a:r>
            <a:endParaRPr lang="en-US" dirty="0">
              <a:cs typeface="Calibri"/>
            </a:endParaRPr>
          </a:p>
          <a:p>
            <a:r>
              <a:rPr lang="en-US" dirty="0">
                <a:cs typeface="Calibri"/>
              </a:rPr>
              <a:t>Sensory regulation is as annoying but as needed as brushing your teeth! </a:t>
            </a:r>
          </a:p>
          <a:p>
            <a:r>
              <a:rPr lang="en-US" dirty="0">
                <a:cs typeface="Calibri"/>
              </a:rPr>
              <a:t>High levels of arousal/even when really positive emotions with nowhere for it to go can impact arousal levels later</a:t>
            </a:r>
          </a:p>
        </p:txBody>
      </p:sp>
      <p:sp>
        <p:nvSpPr>
          <p:cNvPr id="4" name="Slide Number Placeholder 3"/>
          <p:cNvSpPr>
            <a:spLocks noGrp="1"/>
          </p:cNvSpPr>
          <p:nvPr>
            <p:ph type="sldNum" sz="quarter" idx="5"/>
          </p:nvPr>
        </p:nvSpPr>
        <p:spPr/>
        <p:txBody>
          <a:bodyPr/>
          <a:lstStyle/>
          <a:p>
            <a:fld id="{871B2431-D351-4C6E-A3CF-9DFAC0E3E050}" type="slidenum">
              <a:rPr lang="cs-CZ" smtClean="0"/>
              <a:t>13</a:t>
            </a:fld>
            <a:endParaRPr lang="cs-CZ"/>
          </a:p>
        </p:txBody>
      </p:sp>
    </p:spTree>
    <p:extLst>
      <p:ext uri="{BB962C8B-B14F-4D97-AF65-F5344CB8AC3E}">
        <p14:creationId xmlns:p14="http://schemas.microsoft.com/office/powerpoint/2010/main" val="388532617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290763" y="512763"/>
            <a:ext cx="4562475" cy="2566987"/>
          </a:xfrm>
        </p:spPr>
      </p:sp>
      <p:sp>
        <p:nvSpPr>
          <p:cNvPr id="3" name="Notes Placeholder 2"/>
          <p:cNvSpPr>
            <a:spLocks noGrp="1"/>
          </p:cNvSpPr>
          <p:nvPr>
            <p:ph type="body" idx="1"/>
          </p:nvPr>
        </p:nvSpPr>
        <p:spPr/>
        <p:txBody>
          <a:bodyPr/>
          <a:lstStyle/>
          <a:p>
            <a:r>
              <a:rPr lang="en-US" dirty="0">
                <a:cs typeface="Calibri"/>
              </a:rPr>
              <a:t>Uncertainty can cause high levels of anxiety in autistic people, which can be supported by providing as much information about things as possible. </a:t>
            </a:r>
            <a:endParaRPr lang="en-US" dirty="0"/>
          </a:p>
          <a:p>
            <a:r>
              <a:rPr lang="en-US" dirty="0">
                <a:cs typeface="Calibri"/>
              </a:rPr>
              <a:t>If you don't have enough information it is like having a puzzle with one bit missing – need to complete it but can't!</a:t>
            </a:r>
          </a:p>
          <a:p>
            <a:r>
              <a:rPr lang="en-US" dirty="0">
                <a:cs typeface="Calibri"/>
              </a:rPr>
              <a:t>Infromation in advance (like an agenda) so that can plan and process</a:t>
            </a:r>
          </a:p>
          <a:p>
            <a:r>
              <a:rPr lang="en-US" dirty="0">
                <a:cs typeface="Calibri"/>
              </a:rPr>
              <a:t>Plan B: having an escape plan.</a:t>
            </a:r>
          </a:p>
          <a:p>
            <a:r>
              <a:rPr lang="en-US" dirty="0">
                <a:cs typeface="Calibri"/>
              </a:rPr>
              <a:t>Impact of having consistent use of a sensory room rather than just when in distress </a:t>
            </a:r>
          </a:p>
          <a:p>
            <a:r>
              <a:rPr lang="en-US" dirty="0">
                <a:cs typeface="Calibri"/>
              </a:rPr>
              <a:t>In practice, being inclusive of those with a logical thinking style could include things like:</a:t>
            </a:r>
            <a:endParaRPr lang="en-US" dirty="0"/>
          </a:p>
          <a:p>
            <a:pPr marL="171450" indent="-171450">
              <a:buFont typeface="Arial"/>
              <a:buChar char="•"/>
            </a:pPr>
            <a:r>
              <a:rPr lang="en-US" dirty="0">
                <a:cs typeface="Calibri"/>
              </a:rPr>
              <a:t>Can you provide written information about a lesson or activity as well as verbal instructions?</a:t>
            </a:r>
          </a:p>
          <a:p>
            <a:pPr marL="171450" indent="-171450">
              <a:buFont typeface="Arial"/>
              <a:buChar char="•"/>
            </a:pPr>
            <a:r>
              <a:rPr lang="en-US" dirty="0">
                <a:cs typeface="Calibri"/>
              </a:rPr>
              <a:t>Can you offer opportunities and encouraging young people to ask questions about activities so that they feel they understand what is happening and what is expected of them?</a:t>
            </a:r>
          </a:p>
          <a:p>
            <a:pPr marL="171450" indent="-171450">
              <a:buFont typeface="Arial"/>
              <a:buChar char="•"/>
            </a:pPr>
            <a:r>
              <a:rPr lang="en-US" dirty="0">
                <a:cs typeface="Calibri"/>
              </a:rPr>
              <a:t>Can you let young people know in advance that they don't have to do something, or can leave an environment if they are finding it distressing? </a:t>
            </a:r>
          </a:p>
          <a:p>
            <a:pPr marL="171450" indent="-171450">
              <a:buFont typeface="Arial"/>
              <a:buChar char="•"/>
            </a:pPr>
            <a:endParaRPr lang="en-US" dirty="0">
              <a:cs typeface="Calibri"/>
            </a:endParaRPr>
          </a:p>
          <a:p>
            <a:pPr marL="171450" indent="-171450">
              <a:buFont typeface="Arial"/>
              <a:buChar char="•"/>
            </a:pPr>
            <a:r>
              <a:rPr lang="en-US" dirty="0">
                <a:solidFill>
                  <a:srgbClr val="FF0000"/>
                </a:solidFill>
                <a:cs typeface="Calibri"/>
              </a:rPr>
              <a:t>If we can make the necessary accommodations or adaptations for autistic young people, then this improves/prevents anxiety type 1 – the ‘environmental anxiety.'</a:t>
            </a:r>
            <a:endParaRPr lang="en-US" dirty="0">
              <a:cs typeface="Calibri"/>
            </a:endParaRPr>
          </a:p>
        </p:txBody>
      </p:sp>
      <p:sp>
        <p:nvSpPr>
          <p:cNvPr id="4" name="Slide Number Placeholder 3"/>
          <p:cNvSpPr>
            <a:spLocks noGrp="1"/>
          </p:cNvSpPr>
          <p:nvPr>
            <p:ph type="sldNum" sz="quarter" idx="5"/>
          </p:nvPr>
        </p:nvSpPr>
        <p:spPr/>
        <p:txBody>
          <a:bodyPr/>
          <a:lstStyle/>
          <a:p>
            <a:fld id="{871B2431-D351-4C6E-A3CF-9DFAC0E3E050}" type="slidenum">
              <a:rPr lang="cs-CZ" smtClean="0"/>
              <a:t>14</a:t>
            </a:fld>
            <a:endParaRPr lang="cs-CZ"/>
          </a:p>
        </p:txBody>
      </p:sp>
    </p:spTree>
    <p:extLst>
      <p:ext uri="{BB962C8B-B14F-4D97-AF65-F5344CB8AC3E}">
        <p14:creationId xmlns:p14="http://schemas.microsoft.com/office/powerpoint/2010/main" val="412649417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290763" y="512763"/>
            <a:ext cx="4562475" cy="2566987"/>
          </a:xfrm>
        </p:spPr>
      </p:sp>
      <p:sp>
        <p:nvSpPr>
          <p:cNvPr id="3" name="Notes Placeholder 2"/>
          <p:cNvSpPr>
            <a:spLocks noGrp="1"/>
          </p:cNvSpPr>
          <p:nvPr>
            <p:ph type="body" idx="1"/>
          </p:nvPr>
        </p:nvSpPr>
        <p:spPr/>
        <p:txBody>
          <a:bodyPr/>
          <a:lstStyle/>
          <a:p>
            <a:r>
              <a:rPr lang="en-US">
                <a:cs typeface="Calibri"/>
              </a:rPr>
              <a:t>People often do not understand autism and they can therefore treat autistic people in ways that cause distress or dismiss their struggles. </a:t>
            </a:r>
            <a:endParaRPr lang="en-US"/>
          </a:p>
          <a:p>
            <a:endParaRPr lang="en-US">
              <a:cs typeface="Calibri"/>
            </a:endParaRPr>
          </a:p>
          <a:p>
            <a:r>
              <a:rPr lang="en-US">
                <a:cs typeface="Calibri"/>
              </a:rPr>
              <a:t>One of the most important things for tackling anxiety caused by this is to help people develop acceptance of difference and therefore acceptance of autistic ways of being. </a:t>
            </a:r>
            <a:endParaRPr lang="en-US">
              <a:ea typeface="Calibri"/>
              <a:cs typeface="Calibri"/>
            </a:endParaRPr>
          </a:p>
        </p:txBody>
      </p:sp>
      <p:sp>
        <p:nvSpPr>
          <p:cNvPr id="4" name="Slide Number Placeholder 3"/>
          <p:cNvSpPr>
            <a:spLocks noGrp="1"/>
          </p:cNvSpPr>
          <p:nvPr>
            <p:ph type="sldNum" sz="quarter" idx="5"/>
          </p:nvPr>
        </p:nvSpPr>
        <p:spPr/>
        <p:txBody>
          <a:bodyPr/>
          <a:lstStyle/>
          <a:p>
            <a:fld id="{871B2431-D351-4C6E-A3CF-9DFAC0E3E050}" type="slidenum">
              <a:rPr lang="cs-CZ" smtClean="0"/>
              <a:t>15</a:t>
            </a:fld>
            <a:endParaRPr lang="cs-CZ"/>
          </a:p>
        </p:txBody>
      </p:sp>
    </p:spTree>
    <p:extLst>
      <p:ext uri="{BB962C8B-B14F-4D97-AF65-F5344CB8AC3E}">
        <p14:creationId xmlns:p14="http://schemas.microsoft.com/office/powerpoint/2010/main" val="73960436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290763" y="512763"/>
            <a:ext cx="4562475" cy="2566987"/>
          </a:xfrm>
        </p:spPr>
      </p:sp>
      <p:sp>
        <p:nvSpPr>
          <p:cNvPr id="3" name="Notes Placeholder 2"/>
          <p:cNvSpPr>
            <a:spLocks noGrp="1"/>
          </p:cNvSpPr>
          <p:nvPr>
            <p:ph type="body" idx="1"/>
          </p:nvPr>
        </p:nvSpPr>
        <p:spPr/>
        <p:txBody>
          <a:bodyPr/>
          <a:lstStyle/>
          <a:p>
            <a:r>
              <a:rPr lang="en-US" dirty="0">
                <a:cs typeface="Calibri"/>
              </a:rPr>
              <a:t>A Neurodiversity Affirming approach supports understanding of individuals in relation to their strengths and encourages young people to advocate for their needs and rights. </a:t>
            </a:r>
            <a:endParaRPr lang="en-US" dirty="0"/>
          </a:p>
          <a:p>
            <a:endParaRPr lang="en-US" dirty="0">
              <a:cs typeface="Calibri"/>
            </a:endParaRPr>
          </a:p>
          <a:p>
            <a:r>
              <a:rPr lang="en-US" dirty="0">
                <a:cs typeface="Calibri"/>
              </a:rPr>
              <a:t>Instead of encouraging young people to mask their differences and difficulties in the environment, it encourages people to be more understanding and accepting of those differences. </a:t>
            </a:r>
          </a:p>
          <a:p>
            <a:r>
              <a:rPr lang="en-US" dirty="0">
                <a:cs typeface="Calibri"/>
              </a:rPr>
              <a:t>Young person understanding themselves and their needs as a starting point </a:t>
            </a:r>
          </a:p>
          <a:p>
            <a:endParaRPr lang="en-US" dirty="0">
              <a:cs typeface="Calibri"/>
            </a:endParaRPr>
          </a:p>
          <a:p>
            <a:r>
              <a:rPr lang="en-US" dirty="0">
                <a:cs typeface="Calibri"/>
              </a:rPr>
              <a:t>Could it be helpful to add the barriers to education trusted person here? </a:t>
            </a:r>
            <a:r>
              <a:rPr lang="en-US" dirty="0">
                <a:hlinkClick r:id="rId3"/>
              </a:rPr>
              <a:t>https://www.barrierstoeducation.co.uk/trusted-person</a:t>
            </a:r>
          </a:p>
          <a:p>
            <a:endParaRPr lang="en-US" dirty="0">
              <a:hlinkClick r:id="rId3"/>
            </a:endParaRPr>
          </a:p>
          <a:p>
            <a:r>
              <a:rPr lang="en-US" dirty="0"/>
              <a:t>People are often afraid of things they don’t understand, so proactive understanding is really important to encourage and promote. This doesn’t just reduce bullying, but helps young people feel it is ok to be themselves which is incredibly important for their wellbeing. </a:t>
            </a:r>
          </a:p>
          <a:p>
            <a:r>
              <a:rPr lang="en-US" dirty="0">
                <a:solidFill>
                  <a:srgbClr val="FF0000"/>
                </a:solidFill>
                <a:cs typeface="Calibri"/>
              </a:rPr>
              <a:t>'People need to BE better anxiety' isn't just something to address with the other young people. It might be that adults are unintentionally adding to this anxiety.</a:t>
            </a:r>
          </a:p>
          <a:p>
            <a:r>
              <a:rPr lang="en-US" dirty="0">
                <a:solidFill>
                  <a:srgbClr val="FF0000"/>
                </a:solidFill>
                <a:cs typeface="Calibri"/>
              </a:rPr>
              <a:t>When an autistic person is anxious and on 'high alert' they may notice every little sigh of frustration, or eye roll, if you are having a stressful day - no matter how hard you try to hide it, adults get overwhelmed too! The key is to admit when you've perhaps not been as patient or understanding as you'd like, and </a:t>
            </a:r>
            <a:r>
              <a:rPr lang="en-US" dirty="0" err="1">
                <a:solidFill>
                  <a:srgbClr val="FF0000"/>
                </a:solidFill>
                <a:cs typeface="Calibri"/>
              </a:rPr>
              <a:t>apologise</a:t>
            </a:r>
            <a:r>
              <a:rPr lang="en-US" dirty="0">
                <a:solidFill>
                  <a:srgbClr val="FF0000"/>
                </a:solidFill>
                <a:cs typeface="Calibri"/>
              </a:rPr>
              <a:t> to the young person if you think you may have added to their anxiety. </a:t>
            </a:r>
            <a:r>
              <a:rPr lang="en-US" dirty="0" err="1">
                <a:solidFill>
                  <a:srgbClr val="FF0000"/>
                </a:solidFill>
                <a:cs typeface="Calibri"/>
              </a:rPr>
              <a:t>Apologising</a:t>
            </a:r>
            <a:r>
              <a:rPr lang="en-US" dirty="0">
                <a:solidFill>
                  <a:srgbClr val="FF0000"/>
                </a:solidFill>
                <a:cs typeface="Calibri"/>
              </a:rPr>
              <a:t> and admitting our own flaws to a young person goes a long way in building a trusting relationship and helping the young person feel safe.</a:t>
            </a:r>
          </a:p>
          <a:p>
            <a:r>
              <a:rPr lang="en-US" dirty="0">
                <a:solidFill>
                  <a:srgbClr val="FF0000"/>
                </a:solidFill>
                <a:cs typeface="Calibri"/>
              </a:rPr>
              <a:t>If you behave differently and others don't know why it can lead to negative interpretation – can we move to a culture of teaching everyone about celebrating difference </a:t>
            </a:r>
          </a:p>
          <a:p>
            <a:endParaRPr lang="en-US" dirty="0">
              <a:hlinkClick r:id="rId3"/>
            </a:endParaRPr>
          </a:p>
          <a:p>
            <a:endParaRPr lang="en-US" dirty="0"/>
          </a:p>
        </p:txBody>
      </p:sp>
      <p:sp>
        <p:nvSpPr>
          <p:cNvPr id="4" name="Slide Number Placeholder 3"/>
          <p:cNvSpPr>
            <a:spLocks noGrp="1"/>
          </p:cNvSpPr>
          <p:nvPr>
            <p:ph type="sldNum" sz="quarter" idx="5"/>
          </p:nvPr>
        </p:nvSpPr>
        <p:spPr/>
        <p:txBody>
          <a:bodyPr/>
          <a:lstStyle/>
          <a:p>
            <a:fld id="{871B2431-D351-4C6E-A3CF-9DFAC0E3E050}" type="slidenum">
              <a:rPr lang="cs-CZ" smtClean="0"/>
              <a:t>16</a:t>
            </a:fld>
            <a:endParaRPr lang="cs-CZ"/>
          </a:p>
        </p:txBody>
      </p:sp>
    </p:spTree>
    <p:extLst>
      <p:ext uri="{BB962C8B-B14F-4D97-AF65-F5344CB8AC3E}">
        <p14:creationId xmlns:p14="http://schemas.microsoft.com/office/powerpoint/2010/main" val="156237287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290763" y="512763"/>
            <a:ext cx="4562475" cy="2566987"/>
          </a:xfrm>
        </p:spPr>
      </p:sp>
      <p:sp>
        <p:nvSpPr>
          <p:cNvPr id="3" name="Notes Placeholder 2"/>
          <p:cNvSpPr>
            <a:spLocks noGrp="1"/>
          </p:cNvSpPr>
          <p:nvPr>
            <p:ph type="body" idx="1"/>
          </p:nvPr>
        </p:nvSpPr>
        <p:spPr/>
        <p:txBody>
          <a:bodyPr/>
          <a:lstStyle/>
          <a:p>
            <a:r>
              <a:rPr lang="en-US" dirty="0">
                <a:solidFill>
                  <a:srgbClr val="FF0000"/>
                </a:solidFill>
                <a:cs typeface="Calibri"/>
              </a:rPr>
              <a:t>Here's a couple of ideas you might want to look into to help improve the whole school ethos: </a:t>
            </a:r>
            <a:r>
              <a:rPr lang="en-US" dirty="0">
                <a:cs typeface="Calibri"/>
              </a:rPr>
              <a:t>The Umbrella Gang is a series of comics by the ADHD Foundation which aims to raise awareness about neurodiversity and celebrate cognitive differences. </a:t>
            </a:r>
          </a:p>
          <a:p>
            <a:endParaRPr lang="en-US">
              <a:cs typeface="Calibri"/>
            </a:endParaRPr>
          </a:p>
          <a:p>
            <a:r>
              <a:rPr lang="en-US" dirty="0">
                <a:cs typeface="Calibri"/>
              </a:rPr>
              <a:t>LEANS is a multi-session curriculum which aims to increase knowledge about neurodiversity and encourage positive attitudes towards both neurodiversity and neurodivergence for both pupils and staff. Also has posters that you can put around the school . The importance of positive messages</a:t>
            </a:r>
          </a:p>
          <a:p>
            <a:endParaRPr lang="en-US">
              <a:cs typeface="Calibri"/>
            </a:endParaRPr>
          </a:p>
          <a:p>
            <a:r>
              <a:rPr lang="en-US" dirty="0">
                <a:cs typeface="Calibri"/>
              </a:rPr>
              <a:t>Can we also reference the CYP groups running in AIS schools here? </a:t>
            </a:r>
          </a:p>
        </p:txBody>
      </p:sp>
      <p:sp>
        <p:nvSpPr>
          <p:cNvPr id="4" name="Slide Number Placeholder 3"/>
          <p:cNvSpPr>
            <a:spLocks noGrp="1"/>
          </p:cNvSpPr>
          <p:nvPr>
            <p:ph type="sldNum" sz="quarter" idx="5"/>
          </p:nvPr>
        </p:nvSpPr>
        <p:spPr/>
        <p:txBody>
          <a:bodyPr/>
          <a:lstStyle/>
          <a:p>
            <a:fld id="{871B2431-D351-4C6E-A3CF-9DFAC0E3E050}" type="slidenum">
              <a:rPr lang="cs-CZ" smtClean="0"/>
              <a:t>17</a:t>
            </a:fld>
            <a:endParaRPr lang="cs-CZ"/>
          </a:p>
        </p:txBody>
      </p:sp>
    </p:spTree>
    <p:extLst>
      <p:ext uri="{BB962C8B-B14F-4D97-AF65-F5344CB8AC3E}">
        <p14:creationId xmlns:p14="http://schemas.microsoft.com/office/powerpoint/2010/main" val="166425060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290763" y="512763"/>
            <a:ext cx="4562475" cy="2566987"/>
          </a:xfrm>
        </p:spPr>
      </p:sp>
      <p:sp>
        <p:nvSpPr>
          <p:cNvPr id="3" name="Notes Placeholder 2"/>
          <p:cNvSpPr>
            <a:spLocks noGrp="1"/>
          </p:cNvSpPr>
          <p:nvPr>
            <p:ph type="body" idx="1"/>
          </p:nvPr>
        </p:nvSpPr>
        <p:spPr/>
        <p:txBody>
          <a:bodyPr/>
          <a:lstStyle/>
          <a:p>
            <a:r>
              <a:rPr lang="en-US" dirty="0">
                <a:cs typeface="Calibri"/>
              </a:rPr>
              <a:t>Everyone you meet in life can fall into one of these 3 categories. </a:t>
            </a:r>
            <a:endParaRPr lang="en-US" dirty="0"/>
          </a:p>
          <a:p>
            <a:endParaRPr lang="en-US" dirty="0">
              <a:cs typeface="Calibri"/>
            </a:endParaRPr>
          </a:p>
          <a:p>
            <a:r>
              <a:rPr lang="en-US" dirty="0">
                <a:cs typeface="Calibri"/>
              </a:rPr>
              <a:t>The people who 'get it' are people who either naturally understand you and what you need, or they have learnt a lot about you and are able to now offer you the support that you need.</a:t>
            </a:r>
          </a:p>
          <a:p>
            <a:endParaRPr lang="en-US" dirty="0">
              <a:cs typeface="Calibri"/>
            </a:endParaRPr>
          </a:p>
          <a:p>
            <a:r>
              <a:rPr lang="en-US" dirty="0">
                <a:cs typeface="Calibri"/>
              </a:rPr>
              <a:t>People who try may not get everything right, but they are reflective and willing to learn. They want to support you, but they just need more guidance.</a:t>
            </a:r>
          </a:p>
          <a:p>
            <a:endParaRPr lang="en-US" dirty="0">
              <a:cs typeface="Calibri"/>
            </a:endParaRPr>
          </a:p>
          <a:p>
            <a:r>
              <a:rPr lang="en-US" dirty="0">
                <a:cs typeface="Calibri"/>
              </a:rPr>
              <a:t>The poo </a:t>
            </a:r>
            <a:r>
              <a:rPr lang="en-US" dirty="0" err="1">
                <a:cs typeface="Calibri"/>
              </a:rPr>
              <a:t>poo</a:t>
            </a:r>
            <a:r>
              <a:rPr lang="en-US" dirty="0">
                <a:cs typeface="Calibri"/>
              </a:rPr>
              <a:t> heads don't understand you, or autism, and they don't even try. They are often authoritative, inflexible and may think they know everything already even though they clearly lack understanding. </a:t>
            </a:r>
          </a:p>
          <a:p>
            <a:endParaRPr lang="en-US" dirty="0">
              <a:cs typeface="Calibri"/>
            </a:endParaRPr>
          </a:p>
          <a:p>
            <a:r>
              <a:rPr lang="en-US" dirty="0">
                <a:cs typeface="Calibri"/>
              </a:rPr>
              <a:t>It is best </a:t>
            </a:r>
            <a:r>
              <a:rPr lang="en-US" dirty="0">
                <a:solidFill>
                  <a:srgbClr val="FF0000"/>
                </a:solidFill>
                <a:cs typeface="Calibri"/>
              </a:rPr>
              <a:t>for autistic young people to</a:t>
            </a:r>
            <a:r>
              <a:rPr lang="en-US" dirty="0">
                <a:cs typeface="Calibri"/>
              </a:rPr>
              <a:t> try and be surrounded with as many 1's and 2's as possible, and to try to avoid the poo </a:t>
            </a:r>
            <a:r>
              <a:rPr lang="en-US" dirty="0" err="1">
                <a:cs typeface="Calibri"/>
              </a:rPr>
              <a:t>poo</a:t>
            </a:r>
            <a:r>
              <a:rPr lang="en-US" dirty="0">
                <a:cs typeface="Calibri"/>
              </a:rPr>
              <a:t> heads! </a:t>
            </a:r>
          </a:p>
          <a:p>
            <a:r>
              <a:rPr lang="en-US" dirty="0">
                <a:solidFill>
                  <a:srgbClr val="FF0000"/>
                </a:solidFill>
                <a:cs typeface="Calibri"/>
              </a:rPr>
              <a:t>Try not to be one of a young person's poo </a:t>
            </a:r>
            <a:r>
              <a:rPr lang="en-US" dirty="0" err="1">
                <a:solidFill>
                  <a:srgbClr val="FF0000"/>
                </a:solidFill>
                <a:cs typeface="Calibri"/>
              </a:rPr>
              <a:t>poo</a:t>
            </a:r>
            <a:r>
              <a:rPr lang="en-US" dirty="0">
                <a:solidFill>
                  <a:srgbClr val="FF0000"/>
                </a:solidFill>
                <a:cs typeface="Calibri"/>
              </a:rPr>
              <a:t> heads – and if you notice yourself being one, then acknowledge that with the young person. </a:t>
            </a:r>
            <a:endParaRPr lang="en-US" dirty="0">
              <a:cs typeface="Calibri"/>
            </a:endParaRPr>
          </a:p>
        </p:txBody>
      </p:sp>
      <p:sp>
        <p:nvSpPr>
          <p:cNvPr id="4" name="Slide Number Placeholder 3"/>
          <p:cNvSpPr>
            <a:spLocks noGrp="1"/>
          </p:cNvSpPr>
          <p:nvPr>
            <p:ph type="sldNum" sz="quarter" idx="5"/>
          </p:nvPr>
        </p:nvSpPr>
        <p:spPr/>
        <p:txBody>
          <a:bodyPr/>
          <a:lstStyle/>
          <a:p>
            <a:fld id="{871B2431-D351-4C6E-A3CF-9DFAC0E3E050}" type="slidenum">
              <a:rPr lang="cs-CZ" smtClean="0"/>
              <a:t>18</a:t>
            </a:fld>
            <a:endParaRPr lang="cs-CZ"/>
          </a:p>
        </p:txBody>
      </p:sp>
    </p:spTree>
    <p:extLst>
      <p:ext uri="{BB962C8B-B14F-4D97-AF65-F5344CB8AC3E}">
        <p14:creationId xmlns:p14="http://schemas.microsoft.com/office/powerpoint/2010/main" val="279957549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290763" y="512763"/>
            <a:ext cx="4562475" cy="2566987"/>
          </a:xfrm>
        </p:spPr>
      </p:sp>
      <p:sp>
        <p:nvSpPr>
          <p:cNvPr id="3" name="Notes Placeholder 2"/>
          <p:cNvSpPr>
            <a:spLocks noGrp="1"/>
          </p:cNvSpPr>
          <p:nvPr>
            <p:ph type="body" idx="1"/>
          </p:nvPr>
        </p:nvSpPr>
        <p:spPr/>
        <p:txBody>
          <a:bodyPr/>
          <a:lstStyle/>
          <a:p>
            <a:endParaRPr lang="en-US" dirty="0">
              <a:cs typeface="Calibri"/>
            </a:endParaRPr>
          </a:p>
        </p:txBody>
      </p:sp>
      <p:sp>
        <p:nvSpPr>
          <p:cNvPr id="4" name="Slide Number Placeholder 3"/>
          <p:cNvSpPr>
            <a:spLocks noGrp="1"/>
          </p:cNvSpPr>
          <p:nvPr>
            <p:ph type="sldNum" sz="quarter" idx="5"/>
          </p:nvPr>
        </p:nvSpPr>
        <p:spPr/>
        <p:txBody>
          <a:bodyPr/>
          <a:lstStyle/>
          <a:p>
            <a:fld id="{871B2431-D351-4C6E-A3CF-9DFAC0E3E050}" type="slidenum">
              <a:rPr lang="cs-CZ" smtClean="0"/>
              <a:t>19</a:t>
            </a:fld>
            <a:endParaRPr lang="cs-CZ"/>
          </a:p>
        </p:txBody>
      </p:sp>
    </p:spTree>
    <p:extLst>
      <p:ext uri="{BB962C8B-B14F-4D97-AF65-F5344CB8AC3E}">
        <p14:creationId xmlns:p14="http://schemas.microsoft.com/office/powerpoint/2010/main" val="45862327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290763" y="512763"/>
            <a:ext cx="4562475" cy="2566987"/>
          </a:xfrm>
        </p:spPr>
      </p:sp>
      <p:sp>
        <p:nvSpPr>
          <p:cNvPr id="3" name="Notes Placeholder 2"/>
          <p:cNvSpPr>
            <a:spLocks noGrp="1"/>
          </p:cNvSpPr>
          <p:nvPr>
            <p:ph type="body" idx="1"/>
          </p:nvPr>
        </p:nvSpPr>
        <p:spPr/>
        <p:txBody>
          <a:bodyPr/>
          <a:lstStyle/>
          <a:p>
            <a:r>
              <a:rPr lang="en-GB" b="0" i="0" dirty="0">
                <a:effectLst/>
                <a:latin typeface="open sans" panose="020F0502020204030204" pitchFamily="34" charset="0"/>
              </a:rPr>
              <a:t>A trusted person believes in two way respect, focusing on earning it, rather than demanding it because of their position. </a:t>
            </a:r>
          </a:p>
          <a:p>
            <a:r>
              <a:rPr lang="en-GB" b="0" i="0" dirty="0">
                <a:solidFill>
                  <a:srgbClr val="272443"/>
                </a:solidFill>
                <a:effectLst/>
                <a:latin typeface="open sans" panose="020F0502020204030204" pitchFamily="34" charset="0"/>
              </a:rPr>
              <a:t>Affirming – supporting to be true, authentic selves </a:t>
            </a:r>
          </a:p>
          <a:p>
            <a:r>
              <a:rPr lang="en-GB" b="0" i="0" dirty="0">
                <a:solidFill>
                  <a:srgbClr val="272443"/>
                </a:solidFill>
                <a:effectLst/>
                <a:latin typeface="open sans" panose="020F0502020204030204" pitchFamily="34" charset="0"/>
              </a:rPr>
              <a:t>Able to admit faults and have a real interest, and proactive in learning more </a:t>
            </a:r>
          </a:p>
          <a:p>
            <a:r>
              <a:rPr lang="en-GB" b="0" i="0" dirty="0">
                <a:solidFill>
                  <a:srgbClr val="272443"/>
                </a:solidFill>
                <a:effectLst/>
                <a:latin typeface="open sans" panose="020F0502020204030204" pitchFamily="34" charset="0"/>
              </a:rPr>
              <a:t>Don’t take things personally </a:t>
            </a:r>
            <a:endParaRPr lang="en-GB" b="1" i="0" dirty="0">
              <a:solidFill>
                <a:srgbClr val="272443"/>
              </a:solidFill>
              <a:effectLst/>
              <a:latin typeface="open sans" panose="020B0606030504020204" pitchFamily="34" charset="0"/>
            </a:endParaRPr>
          </a:p>
          <a:p>
            <a:endParaRPr lang="en-GB" b="1" i="0" dirty="0">
              <a:solidFill>
                <a:srgbClr val="272443"/>
              </a:solidFill>
              <a:effectLst/>
              <a:latin typeface="open sans" panose="020B0606030504020204" pitchFamily="34" charset="0"/>
            </a:endParaRPr>
          </a:p>
          <a:p>
            <a:r>
              <a:rPr lang="en-GB" b="1" i="0" dirty="0">
                <a:solidFill>
                  <a:srgbClr val="272443"/>
                </a:solidFill>
                <a:effectLst/>
                <a:latin typeface="open sans" panose="020B0606030504020204" pitchFamily="34" charset="0"/>
              </a:rPr>
              <a:t>Young people do well IF THEY CAN</a:t>
            </a:r>
            <a:r>
              <a:rPr lang="en-GB" b="0" i="0" dirty="0">
                <a:solidFill>
                  <a:srgbClr val="272443"/>
                </a:solidFill>
                <a:effectLst/>
                <a:latin typeface="open sans" panose="020B0606030504020204" pitchFamily="34" charset="0"/>
              </a:rPr>
              <a:t>: They have belief in a young person. They can meet a young person where they are and allow them to take the lead rather than following their own agenda or expecting too much. They believe that young people can overcome obstacles with the right support and give a seed of belief that things can improve, even if the young person doesn’t believe it themselves just yet. </a:t>
            </a:r>
          </a:p>
          <a:p>
            <a:endParaRPr lang="en-GB" b="0" i="0" dirty="0">
              <a:solidFill>
                <a:srgbClr val="272443"/>
              </a:solidFill>
              <a:effectLst/>
              <a:latin typeface="open sans" panose="020B0606030504020204" pitchFamily="34" charset="0"/>
            </a:endParaRPr>
          </a:p>
          <a:p>
            <a:r>
              <a:rPr lang="en-GB" b="0" i="0" dirty="0">
                <a:solidFill>
                  <a:srgbClr val="272443"/>
                </a:solidFill>
                <a:effectLst/>
                <a:latin typeface="open sans" panose="020B0606030504020204" pitchFamily="34" charset="0"/>
              </a:rPr>
              <a:t>This includes being able to act as a </a:t>
            </a:r>
            <a:r>
              <a:rPr lang="en-GB" b="1" i="0" dirty="0">
                <a:solidFill>
                  <a:srgbClr val="272443"/>
                </a:solidFill>
                <a:effectLst/>
                <a:latin typeface="open sans" panose="020B0606030504020204" pitchFamily="34" charset="0"/>
              </a:rPr>
              <a:t>facilitator</a:t>
            </a:r>
            <a:r>
              <a:rPr lang="en-GB" b="0" i="0" dirty="0">
                <a:solidFill>
                  <a:srgbClr val="272443"/>
                </a:solidFill>
                <a:effectLst/>
                <a:latin typeface="open sans" panose="020B0606030504020204" pitchFamily="34" charset="0"/>
              </a:rPr>
              <a:t>: Rather than assuming you know what is best, is it possible to offer young people a wide range of opportunities, but let them take the lead in deciding which ones to pursue (with your support)? You can also offer opportunities by sparking engagement or taking the lead in doing an activity, showing it is ok for young people to try it too, if they would like to. Alternatively, you can mirror them and show you are with them on their journey. </a:t>
            </a:r>
            <a:endParaRPr lang="en-GB" dirty="0"/>
          </a:p>
        </p:txBody>
      </p:sp>
      <p:sp>
        <p:nvSpPr>
          <p:cNvPr id="4" name="Slide Number Placeholder 3"/>
          <p:cNvSpPr>
            <a:spLocks noGrp="1"/>
          </p:cNvSpPr>
          <p:nvPr>
            <p:ph type="sldNum" sz="quarter" idx="5"/>
          </p:nvPr>
        </p:nvSpPr>
        <p:spPr/>
        <p:txBody>
          <a:bodyPr/>
          <a:lstStyle/>
          <a:p>
            <a:fld id="{871B2431-D351-4C6E-A3CF-9DFAC0E3E050}" type="slidenum">
              <a:rPr lang="cs-CZ" smtClean="0"/>
              <a:t>20</a:t>
            </a:fld>
            <a:endParaRPr lang="cs-CZ"/>
          </a:p>
        </p:txBody>
      </p:sp>
    </p:spTree>
    <p:extLst>
      <p:ext uri="{BB962C8B-B14F-4D97-AF65-F5344CB8AC3E}">
        <p14:creationId xmlns:p14="http://schemas.microsoft.com/office/powerpoint/2010/main" val="16627472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290763" y="512763"/>
            <a:ext cx="4562475" cy="2566987"/>
          </a:xfrm>
        </p:spPr>
      </p:sp>
      <p:sp>
        <p:nvSpPr>
          <p:cNvPr id="3" name="Notes Placeholder 2"/>
          <p:cNvSpPr>
            <a:spLocks noGrp="1"/>
          </p:cNvSpPr>
          <p:nvPr>
            <p:ph type="body" idx="1"/>
          </p:nvPr>
        </p:nvSpPr>
        <p:spPr/>
        <p:txBody>
          <a:bodyPr/>
          <a:lstStyle/>
          <a:p>
            <a:r>
              <a:rPr lang="en-US" dirty="0">
                <a:cs typeface="Calibri"/>
              </a:rPr>
              <a:t>Quack. </a:t>
            </a:r>
          </a:p>
          <a:p>
            <a:r>
              <a:rPr lang="en-US" dirty="0">
                <a:cs typeface="Calibri"/>
              </a:rPr>
              <a:t>Importance in myth busting that all anxiety is irrational</a:t>
            </a:r>
          </a:p>
          <a:p>
            <a:r>
              <a:rPr lang="en-US" dirty="0">
                <a:cs typeface="Calibri"/>
              </a:rPr>
              <a:t>Phobia of ducks watching you – irrational anxiety </a:t>
            </a:r>
          </a:p>
          <a:p>
            <a:endParaRPr lang="en-US" dirty="0">
              <a:cs typeface="Calibri"/>
            </a:endParaRPr>
          </a:p>
        </p:txBody>
      </p:sp>
      <p:sp>
        <p:nvSpPr>
          <p:cNvPr id="4" name="Slide Number Placeholder 3"/>
          <p:cNvSpPr>
            <a:spLocks noGrp="1"/>
          </p:cNvSpPr>
          <p:nvPr>
            <p:ph type="sldNum" sz="quarter" idx="5"/>
          </p:nvPr>
        </p:nvSpPr>
        <p:spPr/>
        <p:txBody>
          <a:bodyPr/>
          <a:lstStyle/>
          <a:p>
            <a:fld id="{871B2431-D351-4C6E-A3CF-9DFAC0E3E050}" type="slidenum">
              <a:rPr lang="cs-CZ" smtClean="0"/>
              <a:t>21</a:t>
            </a:fld>
            <a:endParaRPr lang="cs-CZ"/>
          </a:p>
        </p:txBody>
      </p:sp>
    </p:spTree>
    <p:extLst>
      <p:ext uri="{BB962C8B-B14F-4D97-AF65-F5344CB8AC3E}">
        <p14:creationId xmlns:p14="http://schemas.microsoft.com/office/powerpoint/2010/main" val="199786858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290763" y="512763"/>
            <a:ext cx="4562475" cy="2566987"/>
          </a:xfrm>
        </p:spPr>
      </p:sp>
      <p:sp>
        <p:nvSpPr>
          <p:cNvPr id="3" name="Notes Placeholder 2"/>
          <p:cNvSpPr>
            <a:spLocks noGrp="1"/>
          </p:cNvSpPr>
          <p:nvPr>
            <p:ph type="body" idx="1"/>
          </p:nvPr>
        </p:nvSpPr>
        <p:spPr/>
        <p:txBody>
          <a:bodyPr/>
          <a:lstStyle/>
          <a:p>
            <a:r>
              <a:rPr lang="en-US" dirty="0">
                <a:ea typeface="Calibri"/>
                <a:cs typeface="Calibri"/>
              </a:rPr>
              <a:t>It's important that any steps taken to overcome irrational anxiety are created in partnership with a young person and that they are feeling motivated and able to begin working on overcoming the anxiety. </a:t>
            </a:r>
            <a:endParaRPr lang="en-US" dirty="0"/>
          </a:p>
          <a:p>
            <a:endParaRPr lang="en-US" dirty="0">
              <a:ea typeface="Calibri"/>
              <a:cs typeface="Calibri"/>
            </a:endParaRPr>
          </a:p>
          <a:p>
            <a:r>
              <a:rPr lang="en-US" dirty="0">
                <a:ea typeface="Calibri"/>
                <a:cs typeface="Calibri"/>
              </a:rPr>
              <a:t>If someone is experiencing high levels of stress in other areas of their life, it may not be a good time to work on overcoming this anxiety as it can be incredibly difficult </a:t>
            </a:r>
            <a:r>
              <a:rPr lang="en-US" dirty="0">
                <a:solidFill>
                  <a:srgbClr val="FF0000"/>
                </a:solidFill>
                <a:ea typeface="Calibri"/>
                <a:cs typeface="Calibri"/>
              </a:rPr>
              <a:t>if they are feeling unsafe in other ways too</a:t>
            </a:r>
            <a:r>
              <a:rPr lang="en-US" dirty="0">
                <a:ea typeface="Calibri"/>
                <a:cs typeface="Calibri"/>
              </a:rPr>
              <a:t>. </a:t>
            </a:r>
          </a:p>
          <a:p>
            <a:endParaRPr lang="en-US" dirty="0">
              <a:ea typeface="Calibri"/>
              <a:cs typeface="Calibri"/>
            </a:endParaRPr>
          </a:p>
          <a:p>
            <a:r>
              <a:rPr lang="en-US" dirty="0">
                <a:ea typeface="Calibri"/>
                <a:cs typeface="Calibri"/>
              </a:rPr>
              <a:t>Understanding the why is important – e.g. selective mutism   -  may look the same from the outside but underlying why could be different. Have to unpick what is a result of unmet needs and which is irrational. It can be important to advocate for young people when needs are different e.g. someone might find lights brights sensory – if someone doesn't understand this they may be seen this as irrational.</a:t>
            </a:r>
          </a:p>
          <a:p>
            <a:endParaRPr lang="en-US" dirty="0">
              <a:ea typeface="Calibri"/>
              <a:cs typeface="Calibri"/>
            </a:endParaRPr>
          </a:p>
          <a:p>
            <a:r>
              <a:rPr lang="en-US" dirty="0">
                <a:ea typeface="Calibri"/>
                <a:cs typeface="Calibri"/>
              </a:rPr>
              <a:t>E.g. fear of the dark, start with lights on and use dimmer switch </a:t>
            </a:r>
            <a:r>
              <a:rPr lang="en-US" dirty="0" err="1">
                <a:ea typeface="Calibri"/>
                <a:cs typeface="Calibri"/>
              </a:rPr>
              <a:t>etc</a:t>
            </a:r>
            <a:endParaRPr lang="en-US" dirty="0">
              <a:ea typeface="Calibri"/>
              <a:cs typeface="Calibri"/>
            </a:endParaRPr>
          </a:p>
          <a:p>
            <a:endParaRPr lang="en-US" dirty="0">
              <a:ea typeface="Calibri"/>
              <a:cs typeface="Calibri"/>
            </a:endParaRPr>
          </a:p>
        </p:txBody>
      </p:sp>
      <p:sp>
        <p:nvSpPr>
          <p:cNvPr id="4" name="Slide Number Placeholder 3"/>
          <p:cNvSpPr>
            <a:spLocks noGrp="1"/>
          </p:cNvSpPr>
          <p:nvPr>
            <p:ph type="sldNum" sz="quarter" idx="5"/>
          </p:nvPr>
        </p:nvSpPr>
        <p:spPr/>
        <p:txBody>
          <a:bodyPr/>
          <a:lstStyle/>
          <a:p>
            <a:fld id="{871B2431-D351-4C6E-A3CF-9DFAC0E3E050}" type="slidenum">
              <a:rPr lang="cs-CZ" smtClean="0"/>
              <a:t>22</a:t>
            </a:fld>
            <a:endParaRPr lang="cs-CZ"/>
          </a:p>
        </p:txBody>
      </p:sp>
    </p:spTree>
    <p:extLst>
      <p:ext uri="{BB962C8B-B14F-4D97-AF65-F5344CB8AC3E}">
        <p14:creationId xmlns:p14="http://schemas.microsoft.com/office/powerpoint/2010/main" val="108855307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290763" y="512763"/>
            <a:ext cx="4562475"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dirty="0"/>
              <a:t>Let’s say you have a fear of spiders. If someone throws a spider at you, this may increase your fear and then you may become scared of dark corners and crevices IN CASE there is a spider there. Then if it gets worse you could become scared of dark rooms IN CASE there is a spider. </a:t>
            </a:r>
          </a:p>
          <a:p>
            <a:endParaRPr lang="en-US" dirty="0"/>
          </a:p>
          <a:p>
            <a:r>
              <a:rPr lang="en-US" dirty="0"/>
              <a:t>This is why the right support for anxiety is important. Graded exposure for anxiety that is a result of unmet needs or trauma makes things worse.</a:t>
            </a:r>
          </a:p>
          <a:p>
            <a:endParaRPr lang="en-US" dirty="0">
              <a:cs typeface="Calibri"/>
            </a:endParaRPr>
          </a:p>
          <a:p>
            <a:r>
              <a:rPr lang="en-US" dirty="0">
                <a:cs typeface="Calibri"/>
              </a:rPr>
              <a:t>This what can happen, if anxiety is around school and are pushed back in, anxiety can then be around anything that might feel like school, youth clubs, people, leaving room</a:t>
            </a:r>
          </a:p>
          <a:p>
            <a:endParaRPr lang="en-US" dirty="0">
              <a:cs typeface="Calibri"/>
            </a:endParaRPr>
          </a:p>
          <a:p>
            <a:endParaRPr lang="en-US" dirty="0">
              <a:cs typeface="Calibri"/>
            </a:endParaRP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extLst>
      <p:ext uri="{BB962C8B-B14F-4D97-AF65-F5344CB8AC3E}">
        <p14:creationId xmlns:p14="http://schemas.microsoft.com/office/powerpoint/2010/main" val="328222222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290763" y="512763"/>
            <a:ext cx="4562475" cy="2566987"/>
          </a:xfrm>
        </p:spPr>
      </p:sp>
      <p:sp>
        <p:nvSpPr>
          <p:cNvPr id="3" name="Notes Placeholder 2"/>
          <p:cNvSpPr>
            <a:spLocks noGrp="1"/>
          </p:cNvSpPr>
          <p:nvPr>
            <p:ph type="body" idx="1"/>
          </p:nvPr>
        </p:nvSpPr>
        <p:spPr/>
        <p:txBody>
          <a:bodyPr/>
          <a:lstStyle/>
          <a:p>
            <a:r>
              <a:rPr lang="en-US" dirty="0">
                <a:ea typeface="Calibri"/>
                <a:cs typeface="Calibri"/>
              </a:rPr>
              <a:t>It is important to know which category the anxiety falls into, as each type requires different strategies in order to support the young person. The small steps strategy for irrational anxieties like phobias will not work for rational anxieties such as autistic sensory sensitivities. </a:t>
            </a:r>
          </a:p>
          <a:p>
            <a:endParaRPr lang="en-US" dirty="0">
              <a:ea typeface="Calibri"/>
              <a:cs typeface="Calibri"/>
            </a:endParaRPr>
          </a:p>
          <a:p>
            <a:r>
              <a:rPr lang="en-US" dirty="0">
                <a:ea typeface="Calibri"/>
                <a:cs typeface="Calibri"/>
              </a:rPr>
              <a:t>Can have both going on at the same time e.g. phobia of heights  - but also hypo vestibular contributing </a:t>
            </a:r>
          </a:p>
          <a:p>
            <a:endParaRPr lang="en-US" dirty="0">
              <a:ea typeface="Calibri"/>
              <a:cs typeface="Calibri"/>
            </a:endParaRPr>
          </a:p>
          <a:p>
            <a:r>
              <a:rPr lang="en-US" dirty="0">
                <a:ea typeface="Calibri"/>
                <a:cs typeface="Calibri"/>
              </a:rPr>
              <a:t>Having unmet needs can impact/make more likely to have irrational anxiety </a:t>
            </a:r>
          </a:p>
          <a:p>
            <a:r>
              <a:rPr lang="en-US" dirty="0"/>
              <a:t>Most young people do not understand </a:t>
            </a:r>
            <a:r>
              <a:rPr lang="en-US" dirty="0">
                <a:solidFill>
                  <a:srgbClr val="FF0000"/>
                </a:solidFill>
              </a:rPr>
              <a:t>their own </a:t>
            </a:r>
            <a:r>
              <a:rPr lang="en-US" dirty="0"/>
              <a:t>anxiety - it is really important to </a:t>
            </a:r>
            <a:r>
              <a:rPr lang="en-US" dirty="0">
                <a:solidFill>
                  <a:srgbClr val="000000"/>
                </a:solidFill>
              </a:rPr>
              <a:t>help </a:t>
            </a:r>
            <a:r>
              <a:rPr lang="en-US" dirty="0">
                <a:solidFill>
                  <a:srgbClr val="FF0000"/>
                </a:solidFill>
              </a:rPr>
              <a:t>them to figure out </a:t>
            </a:r>
            <a:r>
              <a:rPr lang="en-US" dirty="0"/>
              <a:t>what </a:t>
            </a:r>
            <a:r>
              <a:rPr lang="en-US" dirty="0">
                <a:solidFill>
                  <a:srgbClr val="FF0000"/>
                </a:solidFill>
              </a:rPr>
              <a:t>the cause of their </a:t>
            </a:r>
            <a:r>
              <a:rPr lang="en-US" dirty="0"/>
              <a:t>anxiety is so young people can better understand their needs and what might help.</a:t>
            </a:r>
          </a:p>
          <a:p>
            <a:endParaRPr lang="en-US" dirty="0"/>
          </a:p>
          <a:p>
            <a:r>
              <a:rPr lang="en-US" dirty="0"/>
              <a:t>Without this understanding, anxiety can feel much more scary/ overwhelming. </a:t>
            </a:r>
            <a:r>
              <a:rPr lang="en-US" dirty="0">
                <a:solidFill>
                  <a:srgbClr val="FF0000"/>
                </a:solidFill>
              </a:rPr>
              <a:t>And without this understanding or appropriate support, more severe or longer term struggles develop</a:t>
            </a:r>
            <a:endParaRPr lang="en-US" dirty="0">
              <a:ea typeface="Calibri"/>
              <a:cs typeface="Calibri"/>
            </a:endParaRPr>
          </a:p>
        </p:txBody>
      </p:sp>
      <p:sp>
        <p:nvSpPr>
          <p:cNvPr id="4" name="Slide Number Placeholder 3"/>
          <p:cNvSpPr>
            <a:spLocks noGrp="1"/>
          </p:cNvSpPr>
          <p:nvPr>
            <p:ph type="sldNum" sz="quarter" idx="5"/>
          </p:nvPr>
        </p:nvSpPr>
        <p:spPr/>
        <p:txBody>
          <a:bodyPr/>
          <a:lstStyle/>
          <a:p>
            <a:fld id="{871B2431-D351-4C6E-A3CF-9DFAC0E3E050}" type="slidenum">
              <a:rPr lang="cs-CZ" smtClean="0"/>
              <a:t>24</a:t>
            </a:fld>
            <a:endParaRPr lang="cs-CZ"/>
          </a:p>
        </p:txBody>
      </p:sp>
    </p:spTree>
    <p:extLst>
      <p:ext uri="{BB962C8B-B14F-4D97-AF65-F5344CB8AC3E}">
        <p14:creationId xmlns:p14="http://schemas.microsoft.com/office/powerpoint/2010/main" val="406784351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290763" y="512763"/>
            <a:ext cx="4562475" cy="2566987"/>
          </a:xfrm>
        </p:spPr>
      </p:sp>
      <p:sp>
        <p:nvSpPr>
          <p:cNvPr id="3" name="Notes Placeholder 2"/>
          <p:cNvSpPr>
            <a:spLocks noGrp="1"/>
          </p:cNvSpPr>
          <p:nvPr>
            <p:ph type="body" idx="1"/>
          </p:nvPr>
        </p:nvSpPr>
        <p:spPr/>
        <p:txBody>
          <a:bodyPr/>
          <a:lstStyle/>
          <a:p>
            <a:r>
              <a:rPr lang="en-US"/>
              <a:t>These three different types or causes of anxiety can help you determine which areas you need to focus on in order to support a young person to overcome their anxiety. </a:t>
            </a:r>
          </a:p>
          <a:p>
            <a:endParaRPr lang="en-US">
              <a:ea typeface="Calibri"/>
              <a:cs typeface="Calibri"/>
            </a:endParaRPr>
          </a:p>
        </p:txBody>
      </p:sp>
      <p:sp>
        <p:nvSpPr>
          <p:cNvPr id="4" name="Slide Number Placeholder 3"/>
          <p:cNvSpPr>
            <a:spLocks noGrp="1"/>
          </p:cNvSpPr>
          <p:nvPr>
            <p:ph type="sldNum" sz="quarter" idx="5"/>
          </p:nvPr>
        </p:nvSpPr>
        <p:spPr/>
        <p:txBody>
          <a:bodyPr/>
          <a:lstStyle/>
          <a:p>
            <a:fld id="{871B2431-D351-4C6E-A3CF-9DFAC0E3E050}" type="slidenum">
              <a:rPr lang="cs-CZ" smtClean="0"/>
              <a:t>25</a:t>
            </a:fld>
            <a:endParaRPr lang="cs-CZ"/>
          </a:p>
        </p:txBody>
      </p:sp>
    </p:spTree>
    <p:extLst>
      <p:ext uri="{BB962C8B-B14F-4D97-AF65-F5344CB8AC3E}">
        <p14:creationId xmlns:p14="http://schemas.microsoft.com/office/powerpoint/2010/main" val="481755629"/>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290763" y="512763"/>
            <a:ext cx="4562475" cy="2566987"/>
          </a:xfrm>
        </p:spPr>
      </p:sp>
      <p:sp>
        <p:nvSpPr>
          <p:cNvPr id="3" name="Notes Placeholder 2"/>
          <p:cNvSpPr>
            <a:spLocks noGrp="1"/>
          </p:cNvSpPr>
          <p:nvPr>
            <p:ph type="body" idx="1"/>
          </p:nvPr>
        </p:nvSpPr>
        <p:spPr/>
        <p:txBody>
          <a:bodyPr/>
          <a:lstStyle/>
          <a:p>
            <a:r>
              <a:rPr lang="en-US" dirty="0">
                <a:solidFill>
                  <a:srgbClr val="FF0000"/>
                </a:solidFill>
                <a:highlight>
                  <a:srgbClr val="FFFF00"/>
                </a:highlight>
                <a:ea typeface="Calibri"/>
                <a:cs typeface="Calibri"/>
              </a:rPr>
              <a:t>.</a:t>
            </a:r>
            <a:endParaRPr lang="en-US" dirty="0">
              <a:ea typeface="Calibri"/>
              <a:cs typeface="Calibri"/>
            </a:endParaRPr>
          </a:p>
          <a:p>
            <a:r>
              <a:rPr lang="en-US" dirty="0">
                <a:ea typeface="Calibri"/>
                <a:cs typeface="Calibri"/>
              </a:rPr>
              <a:t>You can work through these steps in order, to help identify the root cause of the anxiety so that you can address the underlying issue or need that is not being met. </a:t>
            </a:r>
            <a:endParaRPr lang="en-US" dirty="0">
              <a:cs typeface="Calibri"/>
            </a:endParaRPr>
          </a:p>
          <a:p>
            <a:endParaRPr lang="en-US" dirty="0">
              <a:ea typeface="Calibri"/>
              <a:cs typeface="Calibri"/>
            </a:endParaRPr>
          </a:p>
          <a:p>
            <a:r>
              <a:rPr lang="en-US" dirty="0">
                <a:ea typeface="Calibri"/>
                <a:cs typeface="Calibri"/>
              </a:rPr>
              <a:t>It can also help you to understand whether this anxiety is something that should be tackled or overcome at this moment in time, or whether it is not the right time or the right area to focus on right now for that individual young person.</a:t>
            </a:r>
          </a:p>
        </p:txBody>
      </p:sp>
      <p:sp>
        <p:nvSpPr>
          <p:cNvPr id="4" name="Slide Number Placeholder 3"/>
          <p:cNvSpPr>
            <a:spLocks noGrp="1"/>
          </p:cNvSpPr>
          <p:nvPr>
            <p:ph type="sldNum" sz="quarter" idx="5"/>
          </p:nvPr>
        </p:nvSpPr>
        <p:spPr/>
        <p:txBody>
          <a:bodyPr/>
          <a:lstStyle/>
          <a:p>
            <a:fld id="{871B2431-D351-4C6E-A3CF-9DFAC0E3E050}" type="slidenum">
              <a:rPr lang="cs-CZ" smtClean="0"/>
              <a:t>26</a:t>
            </a:fld>
            <a:endParaRPr lang="cs-CZ"/>
          </a:p>
        </p:txBody>
      </p:sp>
    </p:spTree>
    <p:extLst>
      <p:ext uri="{BB962C8B-B14F-4D97-AF65-F5344CB8AC3E}">
        <p14:creationId xmlns:p14="http://schemas.microsoft.com/office/powerpoint/2010/main" val="2883199134"/>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290763" y="512763"/>
            <a:ext cx="4562475"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dirty="0"/>
              <a:t>Trauma isn’t always from a big and scary event…</a:t>
            </a:r>
          </a:p>
          <a:p>
            <a:br>
              <a:rPr lang="en-US" dirty="0"/>
            </a:br>
            <a:r>
              <a:rPr lang="en-US" dirty="0"/>
              <a:t>When you have a high level of stress, the way that experience is stored in the brain is different – it gets stored in the amygdala rather than the hippocampus.</a:t>
            </a:r>
          </a:p>
          <a:p>
            <a:endParaRPr lang="en-US" dirty="0">
              <a:cs typeface="Calibri"/>
            </a:endParaRPr>
          </a:p>
          <a:p>
            <a:r>
              <a:rPr lang="en-US" dirty="0">
                <a:cs typeface="Calibri"/>
              </a:rPr>
              <a:t>I</a:t>
            </a:r>
          </a:p>
          <a:p>
            <a:r>
              <a:rPr lang="en-US" dirty="0"/>
              <a:t>Some autistic young people find school a deeply stressful experience, and this leads to developing school based trauma. Trauma works very differently, as being pushed into something that you find traumatic will only ever make it worse. </a:t>
            </a:r>
          </a:p>
          <a:p>
            <a:endParaRPr lang="en-US" dirty="0"/>
          </a:p>
          <a:p>
            <a:r>
              <a:rPr lang="en-US" dirty="0"/>
              <a:t>Some young people experience "autistic burnout" and reach a point where they are no longer able to attend school.</a:t>
            </a:r>
          </a:p>
          <a:p>
            <a:endParaRPr lang="en-US" dirty="0"/>
          </a:p>
          <a:p>
            <a:r>
              <a:rPr lang="en-US" dirty="0"/>
              <a:t>If someone experiences trauma or burnout, they often need time and space to process and recover from their experiences. </a:t>
            </a:r>
          </a:p>
          <a:p>
            <a:r>
              <a:rPr lang="en-US" dirty="0">
                <a:cs typeface="Calibri"/>
              </a:rPr>
              <a:t>n fight or flight – any memories when in this state can be stored like a trauma </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extLst>
      <p:ext uri="{BB962C8B-B14F-4D97-AF65-F5344CB8AC3E}">
        <p14:creationId xmlns:p14="http://schemas.microsoft.com/office/powerpoint/2010/main" val="3434539030"/>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290763" y="512763"/>
            <a:ext cx="4562475" cy="2566987"/>
          </a:xfrm>
        </p:spPr>
      </p:sp>
      <p:sp>
        <p:nvSpPr>
          <p:cNvPr id="3" name="Notes Placeholder 2"/>
          <p:cNvSpPr>
            <a:spLocks noGrp="1"/>
          </p:cNvSpPr>
          <p:nvPr>
            <p:ph type="body" idx="1"/>
          </p:nvPr>
        </p:nvSpPr>
        <p:spPr/>
        <p:txBody>
          <a:bodyPr/>
          <a:lstStyle/>
          <a:p>
            <a:r>
              <a:rPr lang="en-US" dirty="0">
                <a:cs typeface="Calibri"/>
              </a:rPr>
              <a:t>Can use an example here e.g. chased by a dog – scary- stored in the </a:t>
            </a:r>
            <a:r>
              <a:rPr lang="en-US" dirty="0" err="1">
                <a:cs typeface="Calibri"/>
              </a:rPr>
              <a:t>amydala</a:t>
            </a:r>
            <a:r>
              <a:rPr lang="en-US" dirty="0">
                <a:cs typeface="Calibri"/>
              </a:rPr>
              <a:t>. Brain storing key inform to keep safe, </a:t>
            </a:r>
            <a:r>
              <a:rPr lang="en-US" dirty="0" err="1">
                <a:cs typeface="Calibri"/>
              </a:rPr>
              <a:t>e.g</a:t>
            </a:r>
            <a:r>
              <a:rPr lang="en-US" dirty="0">
                <a:cs typeface="Calibri"/>
              </a:rPr>
              <a:t> furry, ears.  If see dog in the future even if cute and tiny. - furry. Alarm goes off as better safe than sorry</a:t>
            </a:r>
          </a:p>
        </p:txBody>
      </p:sp>
      <p:sp>
        <p:nvSpPr>
          <p:cNvPr id="4" name="Slide Number Placeholder 3"/>
          <p:cNvSpPr>
            <a:spLocks noGrp="1"/>
          </p:cNvSpPr>
          <p:nvPr>
            <p:ph type="sldNum" sz="quarter" idx="5"/>
          </p:nvPr>
        </p:nvSpPr>
        <p:spPr/>
        <p:txBody>
          <a:bodyPr/>
          <a:lstStyle/>
          <a:p>
            <a:fld id="{871B2431-D351-4C6E-A3CF-9DFAC0E3E050}" type="slidenum">
              <a:rPr lang="cs-CZ" smtClean="0"/>
              <a:t>29</a:t>
            </a:fld>
            <a:endParaRPr lang="cs-CZ"/>
          </a:p>
        </p:txBody>
      </p:sp>
    </p:spTree>
    <p:extLst>
      <p:ext uri="{BB962C8B-B14F-4D97-AF65-F5344CB8AC3E}">
        <p14:creationId xmlns:p14="http://schemas.microsoft.com/office/powerpoint/2010/main" val="2379493725"/>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290763" y="512763"/>
            <a:ext cx="4562475" cy="2566987"/>
          </a:xfrm>
        </p:spPr>
      </p:sp>
      <p:sp>
        <p:nvSpPr>
          <p:cNvPr id="3" name="Notes Placeholder 2"/>
          <p:cNvSpPr>
            <a:spLocks noGrp="1"/>
          </p:cNvSpPr>
          <p:nvPr>
            <p:ph type="body" idx="1"/>
          </p:nvPr>
        </p:nvSpPr>
        <p:spPr/>
        <p:txBody>
          <a:bodyPr/>
          <a:lstStyle/>
          <a:p>
            <a:r>
              <a:rPr lang="en-US" dirty="0">
                <a:cs typeface="Calibri"/>
              </a:rPr>
              <a:t>Survival mode for so long, don't have energy left</a:t>
            </a:r>
          </a:p>
        </p:txBody>
      </p:sp>
      <p:sp>
        <p:nvSpPr>
          <p:cNvPr id="4" name="Slide Number Placeholder 3"/>
          <p:cNvSpPr>
            <a:spLocks noGrp="1"/>
          </p:cNvSpPr>
          <p:nvPr>
            <p:ph type="sldNum" sz="quarter" idx="5"/>
          </p:nvPr>
        </p:nvSpPr>
        <p:spPr/>
        <p:txBody>
          <a:bodyPr/>
          <a:lstStyle/>
          <a:p>
            <a:fld id="{871B2431-D351-4C6E-A3CF-9DFAC0E3E050}" type="slidenum">
              <a:rPr lang="cs-CZ" smtClean="0"/>
              <a:t>31</a:t>
            </a:fld>
            <a:endParaRPr lang="cs-CZ"/>
          </a:p>
        </p:txBody>
      </p:sp>
    </p:spTree>
    <p:extLst>
      <p:ext uri="{BB962C8B-B14F-4D97-AF65-F5344CB8AC3E}">
        <p14:creationId xmlns:p14="http://schemas.microsoft.com/office/powerpoint/2010/main" val="3752381633"/>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290763" y="512763"/>
            <a:ext cx="4562475"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dirty="0"/>
              <a:t>Burnout</a:t>
            </a:r>
          </a:p>
          <a:p>
            <a:r>
              <a:rPr lang="en-US" dirty="0"/>
              <a:t>The spoon theory is a metaphor story that provides a visual representation of energy levels and how events tax the energy reserve. (The </a:t>
            </a:r>
            <a:r>
              <a:rPr lang="en-US" dirty="0" err="1"/>
              <a:t>metaphore</a:t>
            </a:r>
            <a:r>
              <a:rPr lang="en-US" dirty="0"/>
              <a:t> can be adapted to the thing that the person loves/makes sense to the person). Also example with forks – do you give a fork about the task?! If so can give more spoons. But other tasks </a:t>
            </a:r>
            <a:r>
              <a:rPr lang="en-US" dirty="0" err="1"/>
              <a:t>my</a:t>
            </a:r>
            <a:r>
              <a:rPr lang="en-US" dirty="0"/>
              <a:t> have the spoons but not the forks. Also important to think about if have the resources to give spoons. </a:t>
            </a:r>
          </a:p>
          <a:p>
            <a:r>
              <a:rPr lang="en-US" dirty="0">
                <a:solidFill>
                  <a:srgbClr val="FF0000"/>
                </a:solidFill>
                <a:cs typeface="Calibri"/>
              </a:rPr>
              <a:t>The more anxiety provoking an activity is, the more energy it takes from the person.</a:t>
            </a:r>
            <a:endParaRPr lang="en-US" dirty="0">
              <a:cs typeface="Calibri"/>
            </a:endParaRPr>
          </a:p>
          <a:p>
            <a:endParaRPr lang="en-US" dirty="0"/>
          </a:p>
          <a:p>
            <a:r>
              <a:rPr lang="en-US" dirty="0"/>
              <a:t>Each spoon represents a unit of energy.  You start the day with a limited supply of spoons. </a:t>
            </a:r>
            <a:endParaRPr lang="en-US" dirty="0">
              <a:cs typeface="Calibri"/>
            </a:endParaRPr>
          </a:p>
          <a:p>
            <a:r>
              <a:rPr lang="en-US" dirty="0"/>
              <a:t>Each activity in a person’s day requires giving up one or more spoons, until you are left with no more spoons.</a:t>
            </a:r>
            <a:endParaRPr lang="en-US" dirty="0">
              <a:cs typeface="Calibri"/>
            </a:endParaRPr>
          </a:p>
          <a:p>
            <a:endParaRPr lang="en-US" dirty="0"/>
          </a:p>
          <a:p>
            <a:r>
              <a:rPr lang="en-US" dirty="0">
                <a:solidFill>
                  <a:srgbClr val="FF0000"/>
                </a:solidFill>
              </a:rPr>
              <a:t>This can be a useful exercise in beginning to understand how to meet an individual person's needs - </a:t>
            </a:r>
            <a:r>
              <a:rPr lang="en-US" dirty="0"/>
              <a:t>Important to do this with a pupil not for them.</a:t>
            </a:r>
            <a:endParaRPr lang="en-US" dirty="0">
              <a:cs typeface="Calibri"/>
            </a:endParaRPr>
          </a:p>
          <a:p>
            <a:endParaRPr lang="en-US" dirty="0"/>
          </a:p>
          <a:p>
            <a:r>
              <a:rPr lang="en-US" dirty="0"/>
              <a:t>It is important that we are flexible with what we expect of the pupils. </a:t>
            </a:r>
            <a:endParaRPr lang="en-US" dirty="0">
              <a:cs typeface="Calibri"/>
            </a:endParaRPr>
          </a:p>
          <a:p>
            <a:r>
              <a:rPr lang="en-US" dirty="0" err="1">
                <a:cs typeface="Calibri"/>
              </a:rPr>
              <a:t>Lvel</a:t>
            </a:r>
            <a:r>
              <a:rPr lang="en-US" dirty="0">
                <a:cs typeface="Calibri"/>
              </a:rPr>
              <a:t> of energy can </a:t>
            </a:r>
            <a:r>
              <a:rPr lang="en-US" dirty="0" err="1">
                <a:cs typeface="Calibri"/>
              </a:rPr>
              <a:t>chage</a:t>
            </a:r>
            <a:r>
              <a:rPr lang="en-US" dirty="0">
                <a:cs typeface="Calibri"/>
              </a:rPr>
              <a:t> day to day. Might be able to do something one day but not another (sleep, overwhelm)</a:t>
            </a:r>
          </a:p>
          <a:p>
            <a:endParaRPr lang="en-US" dirty="0"/>
          </a:p>
          <a:p>
            <a:r>
              <a:rPr lang="en-US" dirty="0"/>
              <a:t>*TASK* - ask staff to think about their own energy accounting.  </a:t>
            </a:r>
            <a:endParaRPr lang="en-US" dirty="0">
              <a:cs typeface="Calibri"/>
            </a:endParaRP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290763" y="512763"/>
            <a:ext cx="4562475" cy="2566987"/>
          </a:xfrm>
        </p:spPr>
      </p:sp>
      <p:sp>
        <p:nvSpPr>
          <p:cNvPr id="3" name="Notes Placeholder 2"/>
          <p:cNvSpPr>
            <a:spLocks noGrp="1"/>
          </p:cNvSpPr>
          <p:nvPr>
            <p:ph type="body" idx="1"/>
          </p:nvPr>
        </p:nvSpPr>
        <p:spPr/>
        <p:txBody>
          <a:bodyPr/>
          <a:lstStyle/>
          <a:p>
            <a:pPr algn="ctr">
              <a:lnSpc>
                <a:spcPts val="5580"/>
              </a:lnSpc>
            </a:pPr>
            <a:r>
              <a:rPr lang="en-US" sz="1200" dirty="0">
                <a:solidFill>
                  <a:srgbClr val="191919"/>
                </a:solidFill>
              </a:rPr>
              <a:t>Understanding yourself (Autism Understood)</a:t>
            </a:r>
          </a:p>
          <a:p>
            <a:pPr algn="ctr">
              <a:lnSpc>
                <a:spcPts val="5580"/>
              </a:lnSpc>
            </a:pPr>
            <a:endParaRPr lang="en-US" sz="1200" dirty="0">
              <a:solidFill>
                <a:srgbClr val="191919"/>
              </a:solidFill>
            </a:endParaRPr>
          </a:p>
          <a:p>
            <a:pPr algn="ctr">
              <a:lnSpc>
                <a:spcPts val="5580"/>
              </a:lnSpc>
            </a:pPr>
            <a:r>
              <a:rPr lang="en-US" sz="1200" dirty="0">
                <a:solidFill>
                  <a:srgbClr val="191919"/>
                </a:solidFill>
              </a:rPr>
              <a:t>Peer support</a:t>
            </a:r>
          </a:p>
          <a:p>
            <a:pPr algn="ctr">
              <a:lnSpc>
                <a:spcPts val="5580"/>
              </a:lnSpc>
            </a:pPr>
            <a:endParaRPr lang="en-US" sz="1200" dirty="0">
              <a:solidFill>
                <a:srgbClr val="191919"/>
              </a:solidFill>
            </a:endParaRPr>
          </a:p>
          <a:p>
            <a:pPr algn="ctr">
              <a:lnSpc>
                <a:spcPts val="5580"/>
              </a:lnSpc>
            </a:pPr>
            <a:r>
              <a:rPr lang="en-US" sz="1200" dirty="0">
                <a:solidFill>
                  <a:srgbClr val="191919"/>
                </a:solidFill>
              </a:rPr>
              <a:t>Connection/ a sense of belonging</a:t>
            </a:r>
          </a:p>
          <a:p>
            <a:r>
              <a:rPr lang="en-US" dirty="0">
                <a:cs typeface="Calibri"/>
              </a:rPr>
              <a:t>Peer support: having others who understand, can complain without having to explain and justify the why, the relief of others just getting it </a:t>
            </a:r>
          </a:p>
          <a:p>
            <a:endParaRPr lang="en-US" dirty="0">
              <a:cs typeface="Calibri"/>
            </a:endParaRPr>
          </a:p>
          <a:p>
            <a:r>
              <a:rPr lang="en-US" dirty="0">
                <a:cs typeface="Calibri"/>
              </a:rPr>
              <a:t>Importance of focusing on the right now -  often systems can be focused on what we want to see x no of years from now rather than what we can do right now</a:t>
            </a:r>
          </a:p>
          <a:p>
            <a:pPr algn="ctr">
              <a:lnSpc>
                <a:spcPts val="5580"/>
              </a:lnSpc>
            </a:pPr>
            <a:endParaRPr lang="en-GB" dirty="0"/>
          </a:p>
        </p:txBody>
      </p:sp>
      <p:sp>
        <p:nvSpPr>
          <p:cNvPr id="4" name="Slide Number Placeholder 3"/>
          <p:cNvSpPr>
            <a:spLocks noGrp="1"/>
          </p:cNvSpPr>
          <p:nvPr>
            <p:ph type="sldNum" sz="quarter" idx="5"/>
          </p:nvPr>
        </p:nvSpPr>
        <p:spPr/>
        <p:txBody>
          <a:bodyPr/>
          <a:lstStyle/>
          <a:p>
            <a:fld id="{871B2431-D351-4C6E-A3CF-9DFAC0E3E050}" type="slidenum">
              <a:rPr lang="cs-CZ" smtClean="0"/>
              <a:t>33</a:t>
            </a:fld>
            <a:endParaRPr lang="cs-CZ"/>
          </a:p>
        </p:txBody>
      </p:sp>
    </p:spTree>
    <p:extLst>
      <p:ext uri="{BB962C8B-B14F-4D97-AF65-F5344CB8AC3E}">
        <p14:creationId xmlns:p14="http://schemas.microsoft.com/office/powerpoint/2010/main" val="815470095"/>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290763" y="512763"/>
            <a:ext cx="4562475" cy="2566987"/>
          </a:xfrm>
        </p:spPr>
      </p:sp>
      <p:sp>
        <p:nvSpPr>
          <p:cNvPr id="3" name="Notes Placeholder 2"/>
          <p:cNvSpPr>
            <a:spLocks noGrp="1"/>
          </p:cNvSpPr>
          <p:nvPr>
            <p:ph type="body" idx="1"/>
          </p:nvPr>
        </p:nvSpPr>
        <p:spPr/>
        <p:txBody>
          <a:bodyPr/>
          <a:lstStyle/>
          <a:p>
            <a:r>
              <a:rPr lang="en-US" dirty="0">
                <a:cs typeface="Calibri"/>
              </a:rPr>
              <a:t>Feelings charts: important to </a:t>
            </a:r>
            <a:r>
              <a:rPr lang="en-US" dirty="0" err="1">
                <a:cs typeface="Calibri"/>
              </a:rPr>
              <a:t>recognise</a:t>
            </a:r>
            <a:r>
              <a:rPr lang="en-US" dirty="0">
                <a:cs typeface="Calibri"/>
              </a:rPr>
              <a:t> just because someone says they ae feeling happy may not always mean that they are </a:t>
            </a:r>
          </a:p>
          <a:p>
            <a:r>
              <a:rPr lang="en-US" dirty="0">
                <a:cs typeface="Calibri"/>
              </a:rPr>
              <a:t>Masking! </a:t>
            </a:r>
          </a:p>
        </p:txBody>
      </p:sp>
      <p:sp>
        <p:nvSpPr>
          <p:cNvPr id="4" name="Slide Number Placeholder 3"/>
          <p:cNvSpPr>
            <a:spLocks noGrp="1"/>
          </p:cNvSpPr>
          <p:nvPr>
            <p:ph type="sldNum" sz="quarter" idx="5"/>
          </p:nvPr>
        </p:nvSpPr>
        <p:spPr/>
        <p:txBody>
          <a:bodyPr/>
          <a:lstStyle/>
          <a:p>
            <a:fld id="{871B2431-D351-4C6E-A3CF-9DFAC0E3E050}" type="slidenum">
              <a:rPr lang="cs-CZ" smtClean="0"/>
              <a:t>36</a:t>
            </a:fld>
            <a:endParaRPr lang="cs-CZ"/>
          </a:p>
        </p:txBody>
      </p:sp>
    </p:spTree>
    <p:extLst>
      <p:ext uri="{BB962C8B-B14F-4D97-AF65-F5344CB8AC3E}">
        <p14:creationId xmlns:p14="http://schemas.microsoft.com/office/powerpoint/2010/main" val="217399652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5/15/2024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5/15/2024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5/15/2024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5/15/2024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5/15/2024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5/15/2024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5/15/2024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5/15/2024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5/15/2024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5/15/2024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5/15/2024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E7"/>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5/15/2024</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7" Type="http://schemas.openxmlformats.org/officeDocument/2006/relationships/image" Target="../media/image5.sv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7.xml"/><Relationship Id="rId5" Type="http://schemas.openxmlformats.org/officeDocument/2006/relationships/image" Target="../media/image8.svg"/><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5.xml"/><Relationship Id="rId1" Type="http://schemas.openxmlformats.org/officeDocument/2006/relationships/slideLayout" Target="../slideLayouts/slideLayout7.xml"/><Relationship Id="rId5" Type="http://schemas.openxmlformats.org/officeDocument/2006/relationships/image" Target="../media/image12.gif"/><Relationship Id="rId4" Type="http://schemas.openxmlformats.org/officeDocument/2006/relationships/image" Target="../media/image11.svg"/></Relationships>
</file>

<file path=ppt/slides/_rels/slide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6.xml"/><Relationship Id="rId1" Type="http://schemas.openxmlformats.org/officeDocument/2006/relationships/slideLayout" Target="../slideLayouts/slideLayout7.xml"/><Relationship Id="rId4" Type="http://schemas.openxmlformats.org/officeDocument/2006/relationships/image" Target="../media/image14.svg"/></Relationships>
</file>

<file path=ppt/slides/_rels/slide7.xml.rels><?xml version="1.0" encoding="UTF-8" standalone="yes"?>
<Relationships xmlns="http://schemas.openxmlformats.org/package/2006/relationships"><Relationship Id="rId3" Type="http://schemas.openxmlformats.org/officeDocument/2006/relationships/image" Target="../media/image15.gif"/><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0.xml"/><Relationship Id="rId1" Type="http://schemas.openxmlformats.org/officeDocument/2006/relationships/slideLayout" Target="../slideLayouts/slideLayout7.xml"/><Relationship Id="rId4" Type="http://schemas.openxmlformats.org/officeDocument/2006/relationships/image" Target="../media/image19.png"/></Relationships>
</file>

<file path=ppt/slides/_rels/slide11.xml.rels><?xml version="1.0" encoding="UTF-8" standalone="yes"?>
<Relationships xmlns="http://schemas.openxmlformats.org/package/2006/relationships"><Relationship Id="rId8" Type="http://schemas.openxmlformats.org/officeDocument/2006/relationships/image" Target="../media/image25.svg"/><Relationship Id="rId3" Type="http://schemas.openxmlformats.org/officeDocument/2006/relationships/image" Target="../media/image20.png"/><Relationship Id="rId7" Type="http://schemas.openxmlformats.org/officeDocument/2006/relationships/image" Target="../media/image24.png"/><Relationship Id="rId2" Type="http://schemas.openxmlformats.org/officeDocument/2006/relationships/notesSlide" Target="../notesSlides/notesSlide11.xml"/><Relationship Id="rId1" Type="http://schemas.openxmlformats.org/officeDocument/2006/relationships/slideLayout" Target="../slideLayouts/slideLayout7.xml"/><Relationship Id="rId6" Type="http://schemas.openxmlformats.org/officeDocument/2006/relationships/image" Target="../media/image23.svg"/><Relationship Id="rId5" Type="http://schemas.openxmlformats.org/officeDocument/2006/relationships/image" Target="../media/image22.png"/><Relationship Id="rId4" Type="http://schemas.openxmlformats.org/officeDocument/2006/relationships/image" Target="../media/image21.svg"/></Relationships>
</file>

<file path=ppt/slides/_rels/slide12.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2.xml"/><Relationship Id="rId1" Type="http://schemas.openxmlformats.org/officeDocument/2006/relationships/slideLayout" Target="../slideLayouts/slideLayout7.xml"/><Relationship Id="rId5" Type="http://schemas.openxmlformats.org/officeDocument/2006/relationships/image" Target="../media/image26.png"/><Relationship Id="rId4" Type="http://schemas.openxmlformats.org/officeDocument/2006/relationships/image" Target="../media/image23.svg"/></Relationships>
</file>

<file path=ppt/slides/_rels/slide13.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5.xml"/><Relationship Id="rId1" Type="http://schemas.openxmlformats.org/officeDocument/2006/relationships/slideLayout" Target="../slideLayouts/slideLayout7.xml"/><Relationship Id="rId5" Type="http://schemas.openxmlformats.org/officeDocument/2006/relationships/image" Target="../media/image29.png"/><Relationship Id="rId4" Type="http://schemas.openxmlformats.org/officeDocument/2006/relationships/image" Target="../media/image21.svg"/></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17.xml"/><Relationship Id="rId1" Type="http://schemas.openxmlformats.org/officeDocument/2006/relationships/slideLayout" Target="../slideLayouts/slideLayout7.xml"/><Relationship Id="rId4" Type="http://schemas.openxmlformats.org/officeDocument/2006/relationships/image" Target="../media/image31.png"/></Relationships>
</file>

<file path=ppt/slides/_rels/slide18.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21.xml"/><Relationship Id="rId1" Type="http://schemas.openxmlformats.org/officeDocument/2006/relationships/slideLayout" Target="../slideLayouts/slideLayout7.xml"/><Relationship Id="rId5" Type="http://schemas.openxmlformats.org/officeDocument/2006/relationships/image" Target="../media/image34.png"/><Relationship Id="rId4" Type="http://schemas.openxmlformats.org/officeDocument/2006/relationships/image" Target="../media/image25.svg"/></Relationships>
</file>

<file path=ppt/slides/_rels/slide22.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23.xml"/><Relationship Id="rId1" Type="http://schemas.openxmlformats.org/officeDocument/2006/relationships/slideLayout" Target="../slideLayouts/slideLayout7.xml"/><Relationship Id="rId6" Type="http://schemas.openxmlformats.org/officeDocument/2006/relationships/image" Target="../media/image39.svg"/><Relationship Id="rId5" Type="http://schemas.openxmlformats.org/officeDocument/2006/relationships/image" Target="../media/image38.png"/><Relationship Id="rId4" Type="http://schemas.openxmlformats.org/officeDocument/2006/relationships/image" Target="../media/image37.png"/></Relationships>
</file>

<file path=ppt/slides/_rels/slide24.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24.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8" Type="http://schemas.openxmlformats.org/officeDocument/2006/relationships/image" Target="../media/image25.svg"/><Relationship Id="rId3" Type="http://schemas.openxmlformats.org/officeDocument/2006/relationships/image" Target="../media/image20.png"/><Relationship Id="rId7" Type="http://schemas.openxmlformats.org/officeDocument/2006/relationships/image" Target="../media/image24.png"/><Relationship Id="rId2" Type="http://schemas.openxmlformats.org/officeDocument/2006/relationships/notesSlide" Target="../notesSlides/notesSlide25.xml"/><Relationship Id="rId1" Type="http://schemas.openxmlformats.org/officeDocument/2006/relationships/slideLayout" Target="../slideLayouts/slideLayout7.xml"/><Relationship Id="rId6" Type="http://schemas.openxmlformats.org/officeDocument/2006/relationships/image" Target="../media/image23.svg"/><Relationship Id="rId5" Type="http://schemas.openxmlformats.org/officeDocument/2006/relationships/image" Target="../media/image22.png"/><Relationship Id="rId4" Type="http://schemas.openxmlformats.org/officeDocument/2006/relationships/image" Target="../media/image21.svg"/></Relationships>
</file>

<file path=ppt/slides/_rels/slide26.xml.rels><?xml version="1.0" encoding="UTF-8" standalone="yes"?>
<Relationships xmlns="http://schemas.openxmlformats.org/package/2006/relationships"><Relationship Id="rId8" Type="http://schemas.openxmlformats.org/officeDocument/2006/relationships/image" Target="../media/image25.svg"/><Relationship Id="rId3" Type="http://schemas.openxmlformats.org/officeDocument/2006/relationships/image" Target="../media/image20.png"/><Relationship Id="rId7" Type="http://schemas.openxmlformats.org/officeDocument/2006/relationships/image" Target="../media/image24.png"/><Relationship Id="rId2" Type="http://schemas.openxmlformats.org/officeDocument/2006/relationships/notesSlide" Target="../notesSlides/notesSlide26.xml"/><Relationship Id="rId1" Type="http://schemas.openxmlformats.org/officeDocument/2006/relationships/slideLayout" Target="../slideLayouts/slideLayout7.xml"/><Relationship Id="rId6" Type="http://schemas.openxmlformats.org/officeDocument/2006/relationships/image" Target="../media/image23.svg"/><Relationship Id="rId5" Type="http://schemas.openxmlformats.org/officeDocument/2006/relationships/image" Target="../media/image22.png"/><Relationship Id="rId4" Type="http://schemas.openxmlformats.org/officeDocument/2006/relationships/image" Target="../media/image21.svg"/></Relationships>
</file>

<file path=ppt/slides/_rels/slide27.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27.xml"/><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43.svg"/><Relationship Id="rId2" Type="http://schemas.openxmlformats.org/officeDocument/2006/relationships/image" Target="../media/image42.pn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notesSlide" Target="../notesSlides/notesSlide28.xml"/><Relationship Id="rId1" Type="http://schemas.openxmlformats.org/officeDocument/2006/relationships/slideLayout" Target="../slideLayouts/slideLayout7.xml"/><Relationship Id="rId4" Type="http://schemas.openxmlformats.org/officeDocument/2006/relationships/image" Target="../media/image45.sv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notesSlide" Target="../notesSlides/notesSlide29.xml"/><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notesSlide" Target="../notesSlides/notesSlide30.xml"/><Relationship Id="rId1" Type="http://schemas.openxmlformats.org/officeDocument/2006/relationships/slideLayout" Target="../slideLayouts/slideLayout7.xml"/><Relationship Id="rId5" Type="http://schemas.openxmlformats.org/officeDocument/2006/relationships/image" Target="../media/image49.png"/><Relationship Id="rId4" Type="http://schemas.openxmlformats.org/officeDocument/2006/relationships/image" Target="../media/image48.png"/></Relationships>
</file>

<file path=ppt/slides/_rels/slide33.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notesSlide" Target="../notesSlides/notesSlide31.xml"/><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image" Target="../media/image51.pn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image" Target="../media/image53.pn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notesSlide" Target="../notesSlides/notesSlide32.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flipH="1">
            <a:off x="0" y="0"/>
            <a:ext cx="18288000" cy="10287000"/>
          </a:xfrm>
          <a:custGeom>
            <a:avLst/>
            <a:gdLst/>
            <a:ahLst/>
            <a:cxnLst/>
            <a:rect l="l" t="t" r="r" b="b"/>
            <a:pathLst>
              <a:path w="18288000" h="10287000">
                <a:moveTo>
                  <a:pt x="18288000" y="0"/>
                </a:moveTo>
                <a:lnTo>
                  <a:pt x="0" y="0"/>
                </a:lnTo>
                <a:lnTo>
                  <a:pt x="0" y="10287000"/>
                </a:lnTo>
                <a:lnTo>
                  <a:pt x="18288000" y="10287000"/>
                </a:lnTo>
                <a:lnTo>
                  <a:pt x="18288000" y="0"/>
                </a:lnTo>
                <a:close/>
              </a:path>
            </a:pathLst>
          </a:custGeom>
          <a:blipFill>
            <a:blip r:embed="rId3"/>
            <a:stretch>
              <a:fillRect/>
            </a:stretch>
          </a:blipFill>
        </p:spPr>
        <p:txBody>
          <a:bodyPr/>
          <a:lstStyle/>
          <a:p>
            <a:endParaRPr lang="en-GB"/>
          </a:p>
        </p:txBody>
      </p:sp>
      <p:sp>
        <p:nvSpPr>
          <p:cNvPr id="3" name="Freeform 3"/>
          <p:cNvSpPr/>
          <p:nvPr/>
        </p:nvSpPr>
        <p:spPr>
          <a:xfrm rot="521527">
            <a:off x="15265372" y="6381589"/>
            <a:ext cx="4655195" cy="4732091"/>
          </a:xfrm>
          <a:custGeom>
            <a:avLst/>
            <a:gdLst/>
            <a:ahLst/>
            <a:cxnLst/>
            <a:rect l="l" t="t" r="r" b="b"/>
            <a:pathLst>
              <a:path w="4655195" h="4732091">
                <a:moveTo>
                  <a:pt x="0" y="0"/>
                </a:moveTo>
                <a:lnTo>
                  <a:pt x="4655195" y="0"/>
                </a:lnTo>
                <a:lnTo>
                  <a:pt x="4655195" y="4732092"/>
                </a:lnTo>
                <a:lnTo>
                  <a:pt x="0" y="4732092"/>
                </a:lnTo>
                <a:lnTo>
                  <a:pt x="0" y="0"/>
                </a:lnTo>
                <a:close/>
              </a:path>
            </a:pathLst>
          </a:custGeom>
          <a:blipFill>
            <a:blip r:embed="rId4"/>
            <a:stretch>
              <a:fillRect/>
            </a:stretch>
          </a:blipFill>
        </p:spPr>
        <p:txBody>
          <a:bodyPr/>
          <a:lstStyle/>
          <a:p>
            <a:endParaRPr lang="en-GB"/>
          </a:p>
        </p:txBody>
      </p:sp>
      <p:sp>
        <p:nvSpPr>
          <p:cNvPr id="4" name="Freeform 4"/>
          <p:cNvSpPr/>
          <p:nvPr/>
        </p:nvSpPr>
        <p:spPr>
          <a:xfrm>
            <a:off x="756830" y="-1438805"/>
            <a:ext cx="4873806" cy="5656189"/>
          </a:xfrm>
          <a:custGeom>
            <a:avLst/>
            <a:gdLst/>
            <a:ahLst/>
            <a:cxnLst/>
            <a:rect l="l" t="t" r="r" b="b"/>
            <a:pathLst>
              <a:path w="4873806" h="5656189">
                <a:moveTo>
                  <a:pt x="0" y="0"/>
                </a:moveTo>
                <a:lnTo>
                  <a:pt x="4873806" y="0"/>
                </a:lnTo>
                <a:lnTo>
                  <a:pt x="4873806" y="5656189"/>
                </a:lnTo>
                <a:lnTo>
                  <a:pt x="0" y="5656189"/>
                </a:lnTo>
                <a:lnTo>
                  <a:pt x="0" y="0"/>
                </a:lnTo>
                <a:close/>
              </a:path>
            </a:pathLst>
          </a:custGeom>
          <a:blipFill>
            <a:blip r:embed="rId5"/>
            <a:stretch>
              <a:fillRect r="-15327"/>
            </a:stretch>
          </a:blipFill>
        </p:spPr>
        <p:txBody>
          <a:bodyPr/>
          <a:lstStyle/>
          <a:p>
            <a:endParaRPr lang="en-GB"/>
          </a:p>
        </p:txBody>
      </p:sp>
      <p:sp>
        <p:nvSpPr>
          <p:cNvPr id="5" name="Freeform 5"/>
          <p:cNvSpPr/>
          <p:nvPr/>
        </p:nvSpPr>
        <p:spPr>
          <a:xfrm>
            <a:off x="2690499" y="8159680"/>
            <a:ext cx="503234" cy="459315"/>
          </a:xfrm>
          <a:custGeom>
            <a:avLst/>
            <a:gdLst/>
            <a:ahLst/>
            <a:cxnLst/>
            <a:rect l="l" t="t" r="r" b="b"/>
            <a:pathLst>
              <a:path w="503234" h="459315">
                <a:moveTo>
                  <a:pt x="0" y="0"/>
                </a:moveTo>
                <a:lnTo>
                  <a:pt x="503234" y="0"/>
                </a:lnTo>
                <a:lnTo>
                  <a:pt x="503234" y="459315"/>
                </a:lnTo>
                <a:lnTo>
                  <a:pt x="0" y="459315"/>
                </a:lnTo>
                <a:lnTo>
                  <a:pt x="0" y="0"/>
                </a:lnTo>
                <a:close/>
              </a:path>
            </a:pathLst>
          </a:custGeom>
          <a:blipFill>
            <a:blip r:embed="rId6">
              <a:alphaModFix amt="51000"/>
              <a:extLst>
                <a:ext uri="{96DAC541-7B7A-43D3-8B79-37D633B846F1}">
                  <asvg:svgBlip xmlns:asvg="http://schemas.microsoft.com/office/drawing/2016/SVG/main" r:embed="rId7"/>
                </a:ext>
              </a:extLst>
            </a:blip>
            <a:stretch>
              <a:fillRect/>
            </a:stretch>
          </a:blipFill>
        </p:spPr>
        <p:txBody>
          <a:bodyPr/>
          <a:lstStyle/>
          <a:p>
            <a:endParaRPr lang="en-GB"/>
          </a:p>
        </p:txBody>
      </p:sp>
      <p:sp>
        <p:nvSpPr>
          <p:cNvPr id="6" name="Freeform 6"/>
          <p:cNvSpPr/>
          <p:nvPr/>
        </p:nvSpPr>
        <p:spPr>
          <a:xfrm>
            <a:off x="15238388" y="5283367"/>
            <a:ext cx="503234" cy="459315"/>
          </a:xfrm>
          <a:custGeom>
            <a:avLst/>
            <a:gdLst/>
            <a:ahLst/>
            <a:cxnLst/>
            <a:rect l="l" t="t" r="r" b="b"/>
            <a:pathLst>
              <a:path w="503234" h="459315">
                <a:moveTo>
                  <a:pt x="0" y="0"/>
                </a:moveTo>
                <a:lnTo>
                  <a:pt x="503234" y="0"/>
                </a:lnTo>
                <a:lnTo>
                  <a:pt x="503234" y="459315"/>
                </a:lnTo>
                <a:lnTo>
                  <a:pt x="0" y="459315"/>
                </a:lnTo>
                <a:lnTo>
                  <a:pt x="0" y="0"/>
                </a:lnTo>
                <a:close/>
              </a:path>
            </a:pathLst>
          </a:custGeom>
          <a:blipFill>
            <a:blip r:embed="rId6">
              <a:alphaModFix amt="51000"/>
              <a:extLst>
                <a:ext uri="{96DAC541-7B7A-43D3-8B79-37D633B846F1}">
                  <asvg:svgBlip xmlns:asvg="http://schemas.microsoft.com/office/drawing/2016/SVG/main" r:embed="rId7"/>
                </a:ext>
              </a:extLst>
            </a:blip>
            <a:stretch>
              <a:fillRect/>
            </a:stretch>
          </a:blipFill>
        </p:spPr>
        <p:txBody>
          <a:bodyPr/>
          <a:lstStyle/>
          <a:p>
            <a:endParaRPr lang="en-GB"/>
          </a:p>
        </p:txBody>
      </p:sp>
      <p:sp>
        <p:nvSpPr>
          <p:cNvPr id="7" name="Freeform 7"/>
          <p:cNvSpPr/>
          <p:nvPr/>
        </p:nvSpPr>
        <p:spPr>
          <a:xfrm>
            <a:off x="11047755" y="1853596"/>
            <a:ext cx="503234" cy="459315"/>
          </a:xfrm>
          <a:custGeom>
            <a:avLst/>
            <a:gdLst/>
            <a:ahLst/>
            <a:cxnLst/>
            <a:rect l="l" t="t" r="r" b="b"/>
            <a:pathLst>
              <a:path w="503234" h="459315">
                <a:moveTo>
                  <a:pt x="0" y="0"/>
                </a:moveTo>
                <a:lnTo>
                  <a:pt x="503233" y="0"/>
                </a:lnTo>
                <a:lnTo>
                  <a:pt x="503233" y="459315"/>
                </a:lnTo>
                <a:lnTo>
                  <a:pt x="0" y="459315"/>
                </a:lnTo>
                <a:lnTo>
                  <a:pt x="0" y="0"/>
                </a:lnTo>
                <a:close/>
              </a:path>
            </a:pathLst>
          </a:custGeom>
          <a:blipFill>
            <a:blip r:embed="rId6">
              <a:alphaModFix amt="51000"/>
              <a:extLst>
                <a:ext uri="{96DAC541-7B7A-43D3-8B79-37D633B846F1}">
                  <asvg:svgBlip xmlns:asvg="http://schemas.microsoft.com/office/drawing/2016/SVG/main" r:embed="rId7"/>
                </a:ext>
              </a:extLst>
            </a:blip>
            <a:stretch>
              <a:fillRect/>
            </a:stretch>
          </a:blipFill>
        </p:spPr>
        <p:txBody>
          <a:bodyPr/>
          <a:lstStyle/>
          <a:p>
            <a:endParaRPr lang="en-GB"/>
          </a:p>
        </p:txBody>
      </p:sp>
      <p:sp>
        <p:nvSpPr>
          <p:cNvPr id="12" name="TextBox 12"/>
          <p:cNvSpPr txBox="1"/>
          <p:nvPr/>
        </p:nvSpPr>
        <p:spPr>
          <a:xfrm>
            <a:off x="3271496" y="4962876"/>
            <a:ext cx="11745007" cy="1372445"/>
          </a:xfrm>
          <a:prstGeom prst="rect">
            <a:avLst/>
          </a:prstGeom>
        </p:spPr>
        <p:txBody>
          <a:bodyPr lIns="0" tIns="0" rIns="0" bIns="0" rtlCol="0" anchor="t">
            <a:spAutoFit/>
          </a:bodyPr>
          <a:lstStyle/>
          <a:p>
            <a:pPr algn="ctr">
              <a:lnSpc>
                <a:spcPts val="11274"/>
              </a:lnSpc>
            </a:pPr>
            <a:r>
              <a:rPr lang="en-US" sz="8053">
                <a:solidFill>
                  <a:srgbClr val="FFFFFF"/>
                </a:solidFill>
                <a:latin typeface="League Spartan"/>
              </a:rPr>
              <a:t>Autism and Anxiety</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3"/>
          <p:cNvSpPr txBox="1"/>
          <p:nvPr/>
        </p:nvSpPr>
        <p:spPr>
          <a:xfrm>
            <a:off x="665482" y="2518708"/>
            <a:ext cx="16957037" cy="7086748"/>
          </a:xfrm>
          <a:prstGeom prst="rect">
            <a:avLst/>
          </a:prstGeom>
        </p:spPr>
        <p:txBody>
          <a:bodyPr lIns="0" tIns="0" rIns="0" bIns="0" rtlCol="0" anchor="t">
            <a:spAutoFit/>
          </a:bodyPr>
          <a:lstStyle/>
          <a:p>
            <a:pPr algn="ctr">
              <a:lnSpc>
                <a:spcPts val="6159"/>
              </a:lnSpc>
            </a:pPr>
            <a:endParaRPr lang="en-US" sz="4399"/>
          </a:p>
          <a:p>
            <a:pPr algn="ctr">
              <a:lnSpc>
                <a:spcPts val="6159"/>
              </a:lnSpc>
            </a:pPr>
            <a:endParaRPr lang="en-US" sz="4399"/>
          </a:p>
          <a:p>
            <a:pPr algn="ctr">
              <a:lnSpc>
                <a:spcPts val="6159"/>
              </a:lnSpc>
            </a:pPr>
            <a:r>
              <a:rPr lang="en-US" sz="4399"/>
              <a:t>Anxiety is often seen as a negative that the individual must overcome,  but anxiety is often a healthy protective mechanism that enables us to identify and avoid harm. To ignore it means we ignore key signals that manage our wellbeing. Sometimes, there are very real causes for the anxiety that need to be addressed or removed for the anxiety to stop. </a:t>
            </a:r>
          </a:p>
          <a:p>
            <a:pPr algn="ctr">
              <a:lnSpc>
                <a:spcPts val="6159"/>
              </a:lnSpc>
            </a:pPr>
            <a:endParaRPr lang="en-US" sz="4399">
              <a:latin typeface="Open Sauce Bold"/>
            </a:endParaRPr>
          </a:p>
          <a:p>
            <a:pPr algn="ctr">
              <a:lnSpc>
                <a:spcPts val="6159"/>
              </a:lnSpc>
              <a:spcBef>
                <a:spcPct val="0"/>
              </a:spcBef>
            </a:pPr>
            <a:endParaRPr lang="en-US" sz="4399">
              <a:solidFill>
                <a:srgbClr val="FFFFFF"/>
              </a:solidFill>
              <a:latin typeface="Open Sauce Bold"/>
            </a:endParaRPr>
          </a:p>
        </p:txBody>
      </p:sp>
      <p:sp>
        <p:nvSpPr>
          <p:cNvPr id="4" name="TextBox 4"/>
          <p:cNvSpPr txBox="1"/>
          <p:nvPr/>
        </p:nvSpPr>
        <p:spPr>
          <a:xfrm>
            <a:off x="6473772" y="1058651"/>
            <a:ext cx="5742742" cy="936936"/>
          </a:xfrm>
          <a:prstGeom prst="rect">
            <a:avLst/>
          </a:prstGeom>
        </p:spPr>
        <p:txBody>
          <a:bodyPr lIns="0" tIns="0" rIns="0" bIns="0" rtlCol="0" anchor="t">
            <a:spAutoFit/>
          </a:bodyPr>
          <a:lstStyle/>
          <a:p>
            <a:pPr algn="ctr">
              <a:lnSpc>
                <a:spcPts val="7682"/>
              </a:lnSpc>
              <a:spcBef>
                <a:spcPct val="0"/>
              </a:spcBef>
            </a:pPr>
            <a:r>
              <a:rPr lang="en-US" sz="5487"/>
              <a:t>What is anxiety?</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FFFFE7"/>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AB8C311F-7253-4AED-9701-7FC0708C41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8288000" cy="10287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FD073016-B734-483B-8953-5BADEE14511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057900" y="0"/>
            <a:ext cx="12236187" cy="10287000"/>
          </a:xfrm>
          <a:prstGeom prst="rect">
            <a:avLst/>
          </a:prstGeom>
          <a:gradFill>
            <a:gsLst>
              <a:gs pos="2000">
                <a:schemeClr val="accent1"/>
              </a:gs>
              <a:gs pos="78000">
                <a:schemeClr val="accent1">
                  <a:lumMod val="50000"/>
                </a:schemeClr>
              </a:gs>
              <a:gs pos="100000">
                <a:srgbClr val="000000">
                  <a:alpha val="85000"/>
                </a:srgbClr>
              </a:gs>
            </a:gsLst>
            <a:lin ang="18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90A7EAB6-59D3-4325-8DE6-E0CA4009CE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051805" y="2759826"/>
            <a:ext cx="12236190" cy="7526530"/>
          </a:xfrm>
          <a:prstGeom prst="rect">
            <a:avLst/>
          </a:prstGeom>
          <a:gradFill>
            <a:gsLst>
              <a:gs pos="0">
                <a:schemeClr val="accent1">
                  <a:lumMod val="60000"/>
                  <a:lumOff val="40000"/>
                  <a:alpha val="30000"/>
                </a:schemeClr>
              </a:gs>
              <a:gs pos="100000">
                <a:srgbClr val="000000">
                  <a:alpha val="44000"/>
                </a:srgbClr>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A8D57A06-A426-446D-B02C-A2DC6B62E4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6094769" y="-49697"/>
            <a:ext cx="10286999" cy="10385105"/>
          </a:xfrm>
          <a:prstGeom prst="rect">
            <a:avLst/>
          </a:prstGeom>
          <a:gradFill>
            <a:gsLst>
              <a:gs pos="56000">
                <a:schemeClr val="accent1">
                  <a:lumMod val="60000"/>
                  <a:lumOff val="40000"/>
                  <a:alpha val="0"/>
                </a:schemeClr>
              </a:gs>
              <a:gs pos="100000">
                <a:schemeClr val="accent1"/>
              </a:gs>
            </a:gsLst>
            <a:lin ang="6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Freeform 3"/>
          <p:cNvSpPr/>
          <p:nvPr/>
        </p:nvSpPr>
        <p:spPr>
          <a:xfrm>
            <a:off x="685800" y="1936912"/>
            <a:ext cx="9619764" cy="6413175"/>
          </a:xfrm>
          <a:custGeom>
            <a:avLst/>
            <a:gdLst/>
            <a:ahLst/>
            <a:cxnLst/>
            <a:rect l="l" t="t" r="r" b="b"/>
            <a:pathLst>
              <a:path w="9914723" h="6609815">
                <a:moveTo>
                  <a:pt x="0" y="0"/>
                </a:moveTo>
                <a:lnTo>
                  <a:pt x="9914723" y="0"/>
                </a:lnTo>
                <a:lnTo>
                  <a:pt x="9914723" y="6609815"/>
                </a:lnTo>
                <a:lnTo>
                  <a:pt x="0" y="6609815"/>
                </a:lnTo>
                <a:lnTo>
                  <a:pt x="0" y="0"/>
                </a:lnTo>
                <a:close/>
              </a:path>
            </a:pathLst>
          </a:custGeom>
          <a:blipFill>
            <a:blip r:embed="rId3"/>
            <a:stretch>
              <a:fillRect/>
            </a:stretch>
          </a:blipFill>
        </p:spPr>
        <p:txBody>
          <a:bodyPr/>
          <a:lstStyle/>
          <a:p>
            <a:endParaRPr lang="en-GB"/>
          </a:p>
        </p:txBody>
      </p:sp>
      <p:sp>
        <p:nvSpPr>
          <p:cNvPr id="4" name="Freeform 4"/>
          <p:cNvSpPr/>
          <p:nvPr/>
        </p:nvSpPr>
        <p:spPr>
          <a:xfrm>
            <a:off x="10499074" y="1107633"/>
            <a:ext cx="7103126" cy="8071734"/>
          </a:xfrm>
          <a:custGeom>
            <a:avLst/>
            <a:gdLst/>
            <a:ahLst/>
            <a:cxnLst/>
            <a:rect l="l" t="t" r="r" b="b"/>
            <a:pathLst>
              <a:path w="7320920" h="8319228">
                <a:moveTo>
                  <a:pt x="0" y="0"/>
                </a:moveTo>
                <a:lnTo>
                  <a:pt x="7320920" y="0"/>
                </a:lnTo>
                <a:lnTo>
                  <a:pt x="7320920" y="8319227"/>
                </a:lnTo>
                <a:lnTo>
                  <a:pt x="0" y="8319227"/>
                </a:lnTo>
                <a:lnTo>
                  <a:pt x="0" y="0"/>
                </a:lnTo>
                <a:close/>
              </a:path>
            </a:pathLst>
          </a:custGeom>
          <a:blipFill dpi="0" rotWithShape="1">
            <a:blip r:embed="rId4">
              <a:extLst>
                <a:ext uri="{96DAC541-7B7A-43D3-8B79-37D633B846F1}">
                  <asvg:svgBlip xmlns:asvg="http://schemas.microsoft.com/office/drawing/2016/SVG/main" r:embed="rId5"/>
                </a:ext>
              </a:extLst>
            </a:blip>
            <a:srcRect/>
            <a:stretch>
              <a:fillRect/>
            </a:stretch>
          </a:blipFill>
        </p:spPr>
        <p:txBody>
          <a:bodyPr/>
          <a:lstStyle/>
          <a:p>
            <a:endParaRPr lang="en-GB"/>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4"/>
          <p:cNvGrpSpPr/>
          <p:nvPr/>
        </p:nvGrpSpPr>
        <p:grpSpPr>
          <a:xfrm>
            <a:off x="223330" y="3426070"/>
            <a:ext cx="14581575" cy="3470872"/>
            <a:chOff x="-9074656" y="929374"/>
            <a:chExt cx="19442099" cy="4627827"/>
          </a:xfrm>
        </p:grpSpPr>
        <p:sp>
          <p:nvSpPr>
            <p:cNvPr id="5" name="TextBox 5"/>
            <p:cNvSpPr txBox="1"/>
            <p:nvPr/>
          </p:nvSpPr>
          <p:spPr>
            <a:xfrm>
              <a:off x="1348757" y="4942944"/>
              <a:ext cx="9018686" cy="614257"/>
            </a:xfrm>
            <a:prstGeom prst="rect">
              <a:avLst/>
            </a:prstGeom>
          </p:spPr>
          <p:txBody>
            <a:bodyPr lIns="0" tIns="0" rIns="0" bIns="0" rtlCol="0" anchor="t">
              <a:spAutoFit/>
            </a:bodyPr>
            <a:lstStyle/>
            <a:p>
              <a:pPr algn="ctr">
                <a:lnSpc>
                  <a:spcPts val="4030"/>
                </a:lnSpc>
              </a:pPr>
              <a:endParaRPr/>
            </a:p>
          </p:txBody>
        </p:sp>
        <p:sp>
          <p:nvSpPr>
            <p:cNvPr id="6" name="TextBox 6"/>
            <p:cNvSpPr txBox="1"/>
            <p:nvPr/>
          </p:nvSpPr>
          <p:spPr>
            <a:xfrm>
              <a:off x="-9074656" y="929374"/>
              <a:ext cx="11716199" cy="4265695"/>
            </a:xfrm>
            <a:prstGeom prst="rect">
              <a:avLst/>
            </a:prstGeom>
          </p:spPr>
          <p:txBody>
            <a:bodyPr lIns="0" tIns="0" rIns="0" bIns="0" rtlCol="0" anchor="t">
              <a:spAutoFit/>
            </a:bodyPr>
            <a:lstStyle/>
            <a:p>
              <a:pPr algn="ctr">
                <a:lnSpc>
                  <a:spcPts val="8399"/>
                </a:lnSpc>
              </a:pPr>
              <a:r>
                <a:rPr lang="en-US" sz="6999" dirty="0">
                  <a:solidFill>
                    <a:srgbClr val="191919"/>
                  </a:solidFill>
                </a:rPr>
                <a:t>Coping strategies vs. Addressing the root cause</a:t>
              </a:r>
            </a:p>
          </p:txBody>
        </p:sp>
      </p:grpSp>
      <p:sp>
        <p:nvSpPr>
          <p:cNvPr id="8" name="AutoShape 2" descr="May be an image of fishing and text">
            <a:extLst>
              <a:ext uri="{FF2B5EF4-FFF2-40B4-BE49-F238E27FC236}">
                <a16:creationId xmlns:a16="http://schemas.microsoft.com/office/drawing/2014/main" id="{6733D482-FB55-365B-50B3-5F25802FE588}"/>
              </a:ext>
            </a:extLst>
          </p:cNvPr>
          <p:cNvSpPr>
            <a:spLocks noChangeAspect="1" noChangeArrowheads="1"/>
          </p:cNvSpPr>
          <p:nvPr/>
        </p:nvSpPr>
        <p:spPr bwMode="auto">
          <a:xfrm>
            <a:off x="8991600" y="49911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10" name="Picture 9">
            <a:extLst>
              <a:ext uri="{FF2B5EF4-FFF2-40B4-BE49-F238E27FC236}">
                <a16:creationId xmlns:a16="http://schemas.microsoft.com/office/drawing/2014/main" id="{5019AEB1-2ADF-C58C-8582-5DCB827D37CF}"/>
              </a:ext>
            </a:extLst>
          </p:cNvPr>
          <p:cNvPicPr>
            <a:picLocks noChangeAspect="1"/>
          </p:cNvPicPr>
          <p:nvPr/>
        </p:nvPicPr>
        <p:blipFill>
          <a:blip r:embed="rId3"/>
          <a:stretch>
            <a:fillRect/>
          </a:stretch>
        </p:blipFill>
        <p:spPr>
          <a:xfrm>
            <a:off x="9010480" y="413807"/>
            <a:ext cx="9115425" cy="9144000"/>
          </a:xfrm>
          <a:prstGeom prst="rect">
            <a:avLst/>
          </a:prstGeom>
        </p:spPr>
      </p:pic>
    </p:spTree>
    <p:extLst>
      <p:ext uri="{BB962C8B-B14F-4D97-AF65-F5344CB8AC3E}">
        <p14:creationId xmlns:p14="http://schemas.microsoft.com/office/powerpoint/2010/main" val="308763087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4"/>
          <p:cNvGrpSpPr/>
          <p:nvPr/>
        </p:nvGrpSpPr>
        <p:grpSpPr>
          <a:xfrm>
            <a:off x="6921746" y="975597"/>
            <a:ext cx="8787151" cy="4167903"/>
            <a:chOff x="0" y="0"/>
            <a:chExt cx="11716200" cy="5557201"/>
          </a:xfrm>
        </p:grpSpPr>
        <p:sp>
          <p:nvSpPr>
            <p:cNvPr id="5" name="TextBox 5"/>
            <p:cNvSpPr txBox="1"/>
            <p:nvPr/>
          </p:nvSpPr>
          <p:spPr>
            <a:xfrm>
              <a:off x="1348757" y="4942944"/>
              <a:ext cx="9018686" cy="614257"/>
            </a:xfrm>
            <a:prstGeom prst="rect">
              <a:avLst/>
            </a:prstGeom>
          </p:spPr>
          <p:txBody>
            <a:bodyPr lIns="0" tIns="0" rIns="0" bIns="0" rtlCol="0" anchor="t">
              <a:spAutoFit/>
            </a:bodyPr>
            <a:lstStyle/>
            <a:p>
              <a:pPr algn="ctr">
                <a:lnSpc>
                  <a:spcPts val="4030"/>
                </a:lnSpc>
              </a:pPr>
              <a:endParaRPr/>
            </a:p>
          </p:txBody>
        </p:sp>
        <p:sp>
          <p:nvSpPr>
            <p:cNvPr id="6" name="TextBox 6"/>
            <p:cNvSpPr txBox="1"/>
            <p:nvPr/>
          </p:nvSpPr>
          <p:spPr>
            <a:xfrm>
              <a:off x="0" y="0"/>
              <a:ext cx="11716200" cy="4229100"/>
            </a:xfrm>
            <a:prstGeom prst="rect">
              <a:avLst/>
            </a:prstGeom>
          </p:spPr>
          <p:txBody>
            <a:bodyPr lIns="0" tIns="0" rIns="0" bIns="0" rtlCol="0" anchor="t">
              <a:spAutoFit/>
            </a:bodyPr>
            <a:lstStyle/>
            <a:p>
              <a:pPr algn="ctr">
                <a:lnSpc>
                  <a:spcPts val="8399"/>
                </a:lnSpc>
              </a:pPr>
              <a:r>
                <a:rPr lang="en-US" sz="6999" dirty="0">
                  <a:solidFill>
                    <a:srgbClr val="191919"/>
                  </a:solidFill>
                </a:rPr>
                <a:t>Example: You are struggling to eat in the school dinner hall</a:t>
              </a:r>
            </a:p>
          </p:txBody>
        </p:sp>
      </p:grpSp>
      <p:sp>
        <p:nvSpPr>
          <p:cNvPr id="7" name="Freeform 7"/>
          <p:cNvSpPr/>
          <p:nvPr/>
        </p:nvSpPr>
        <p:spPr>
          <a:xfrm>
            <a:off x="873937" y="548870"/>
            <a:ext cx="5096558" cy="4360338"/>
          </a:xfrm>
          <a:custGeom>
            <a:avLst/>
            <a:gdLst/>
            <a:ahLst/>
            <a:cxnLst/>
            <a:rect l="l" t="t" r="r" b="b"/>
            <a:pathLst>
              <a:path w="6232343" h="5495793">
                <a:moveTo>
                  <a:pt x="0" y="0"/>
                </a:moveTo>
                <a:lnTo>
                  <a:pt x="6232343" y="0"/>
                </a:lnTo>
                <a:lnTo>
                  <a:pt x="6232343" y="5495793"/>
                </a:lnTo>
                <a:lnTo>
                  <a:pt x="0" y="5495793"/>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pic>
        <p:nvPicPr>
          <p:cNvPr id="2" name="Picture 4">
            <a:extLst>
              <a:ext uri="{FF2B5EF4-FFF2-40B4-BE49-F238E27FC236}">
                <a16:creationId xmlns:a16="http://schemas.microsoft.com/office/drawing/2014/main" id="{1CA0A8A2-CD53-0F5B-E65D-CC92A586AA2C}"/>
              </a:ext>
            </a:extLst>
          </p:cNvPr>
          <p:cNvPicPr>
            <a:picLocks noChangeAspect="1"/>
          </p:cNvPicPr>
          <p:nvPr/>
        </p:nvPicPr>
        <p:blipFill>
          <a:blip r:embed="rId5"/>
          <a:srcRect/>
          <a:stretch>
            <a:fillRect/>
          </a:stretch>
        </p:blipFill>
        <p:spPr>
          <a:xfrm>
            <a:off x="873937" y="5940523"/>
            <a:ext cx="5659536" cy="3137798"/>
          </a:xfrm>
          <a:prstGeom prst="rect">
            <a:avLst/>
          </a:prstGeom>
        </p:spPr>
      </p:pic>
      <p:grpSp>
        <p:nvGrpSpPr>
          <p:cNvPr id="3" name="Group 5">
            <a:extLst>
              <a:ext uri="{FF2B5EF4-FFF2-40B4-BE49-F238E27FC236}">
                <a16:creationId xmlns:a16="http://schemas.microsoft.com/office/drawing/2014/main" id="{4CE22C88-2513-036A-017B-326127DD53C2}"/>
              </a:ext>
            </a:extLst>
          </p:cNvPr>
          <p:cNvGrpSpPr/>
          <p:nvPr/>
        </p:nvGrpSpPr>
        <p:grpSpPr>
          <a:xfrm>
            <a:off x="7390643" y="5342473"/>
            <a:ext cx="8318254" cy="3171828"/>
            <a:chOff x="0" y="0"/>
            <a:chExt cx="11716200" cy="5498656"/>
          </a:xfrm>
        </p:grpSpPr>
        <p:sp>
          <p:nvSpPr>
            <p:cNvPr id="8" name="TextBox 6">
              <a:extLst>
                <a:ext uri="{FF2B5EF4-FFF2-40B4-BE49-F238E27FC236}">
                  <a16:creationId xmlns:a16="http://schemas.microsoft.com/office/drawing/2014/main" id="{BA8AEA5C-81FC-8396-9114-E0858B630FA1}"/>
                </a:ext>
              </a:extLst>
            </p:cNvPr>
            <p:cNvSpPr txBox="1"/>
            <p:nvPr/>
          </p:nvSpPr>
          <p:spPr>
            <a:xfrm>
              <a:off x="1348757" y="2123544"/>
              <a:ext cx="9018687" cy="3375112"/>
            </a:xfrm>
            <a:prstGeom prst="rect">
              <a:avLst/>
            </a:prstGeom>
          </p:spPr>
          <p:txBody>
            <a:bodyPr lIns="0" tIns="0" rIns="0" bIns="0" rtlCol="0" anchor="t">
              <a:spAutoFit/>
            </a:bodyPr>
            <a:lstStyle/>
            <a:p>
              <a:pPr algn="ctr">
                <a:lnSpc>
                  <a:spcPts val="4030"/>
                </a:lnSpc>
              </a:pPr>
              <a:r>
                <a:rPr lang="en-US" sz="2800">
                  <a:solidFill>
                    <a:srgbClr val="191919"/>
                  </a:solidFill>
                </a:rPr>
                <a:t>"You must get used to sitting in the dinner hall, so we will make you sit in there for 5 minutes, then 10 minutes, then increase the time each time, until you aren't anxious about it anymore"</a:t>
              </a:r>
            </a:p>
          </p:txBody>
        </p:sp>
        <p:sp>
          <p:nvSpPr>
            <p:cNvPr id="9" name="TextBox 7">
              <a:extLst>
                <a:ext uri="{FF2B5EF4-FFF2-40B4-BE49-F238E27FC236}">
                  <a16:creationId xmlns:a16="http://schemas.microsoft.com/office/drawing/2014/main" id="{6569A2E3-0782-96C1-E85E-CCEE3AD7851C}"/>
                </a:ext>
              </a:extLst>
            </p:cNvPr>
            <p:cNvSpPr txBox="1"/>
            <p:nvPr/>
          </p:nvSpPr>
          <p:spPr>
            <a:xfrm>
              <a:off x="0" y="0"/>
              <a:ext cx="11716200" cy="1409700"/>
            </a:xfrm>
            <a:prstGeom prst="rect">
              <a:avLst/>
            </a:prstGeom>
          </p:spPr>
          <p:txBody>
            <a:bodyPr lIns="0" tIns="0" rIns="0" bIns="0" rtlCol="0" anchor="t">
              <a:spAutoFit/>
            </a:bodyPr>
            <a:lstStyle/>
            <a:p>
              <a:pPr algn="ctr">
                <a:lnSpc>
                  <a:spcPts val="8399"/>
                </a:lnSpc>
              </a:pPr>
              <a:r>
                <a:rPr lang="en-US" sz="6999" dirty="0">
                  <a:solidFill>
                    <a:srgbClr val="191919"/>
                  </a:solidFill>
                </a:rPr>
                <a:t>The “usual” advice:</a:t>
              </a:r>
            </a:p>
          </p:txBody>
        </p:sp>
      </p:gr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4"/>
          <p:cNvSpPr txBox="1"/>
          <p:nvPr/>
        </p:nvSpPr>
        <p:spPr>
          <a:xfrm>
            <a:off x="7029322" y="3434421"/>
            <a:ext cx="8837132" cy="4063420"/>
          </a:xfrm>
          <a:prstGeom prst="rect">
            <a:avLst/>
          </a:prstGeom>
        </p:spPr>
        <p:txBody>
          <a:bodyPr lIns="0" tIns="0" rIns="0" bIns="0" rtlCol="0" anchor="t">
            <a:spAutoFit/>
          </a:bodyPr>
          <a:lstStyle/>
          <a:p>
            <a:pPr algn="ctr">
              <a:lnSpc>
                <a:spcPts val="4030"/>
              </a:lnSpc>
            </a:pPr>
            <a:r>
              <a:rPr lang="en-US" sz="2800">
                <a:solidFill>
                  <a:srgbClr val="191919"/>
                </a:solidFill>
              </a:rPr>
              <a:t>If it is too loud, the dinner hall will always be difficult when it is loud </a:t>
            </a:r>
          </a:p>
          <a:p>
            <a:pPr algn="ctr">
              <a:lnSpc>
                <a:spcPts val="4030"/>
              </a:lnSpc>
            </a:pPr>
            <a:endParaRPr lang="en-US" sz="2800">
              <a:solidFill>
                <a:srgbClr val="191919"/>
              </a:solidFill>
            </a:endParaRPr>
          </a:p>
          <a:p>
            <a:pPr algn="ctr">
              <a:lnSpc>
                <a:spcPts val="4030"/>
              </a:lnSpc>
            </a:pPr>
            <a:r>
              <a:rPr lang="en-US" sz="2800">
                <a:solidFill>
                  <a:srgbClr val="191919"/>
                </a:solidFill>
              </a:rPr>
              <a:t>If there are too many strong smells, it will always be difficult when there are strong smells </a:t>
            </a:r>
          </a:p>
          <a:p>
            <a:pPr algn="ctr">
              <a:lnSpc>
                <a:spcPts val="4030"/>
              </a:lnSpc>
            </a:pPr>
            <a:endParaRPr lang="en-US" sz="2800">
              <a:solidFill>
                <a:srgbClr val="191919"/>
              </a:solidFill>
            </a:endParaRPr>
          </a:p>
          <a:p>
            <a:pPr algn="ctr">
              <a:lnSpc>
                <a:spcPts val="4030"/>
              </a:lnSpc>
            </a:pPr>
            <a:r>
              <a:rPr lang="en-US" sz="2800">
                <a:solidFill>
                  <a:srgbClr val="191919"/>
                </a:solidFill>
              </a:rPr>
              <a:t>They are putting the blame on you, when it is the dinner hall that is the problem! </a:t>
            </a:r>
          </a:p>
        </p:txBody>
      </p:sp>
      <p:sp>
        <p:nvSpPr>
          <p:cNvPr id="5" name="TextBox 5"/>
          <p:cNvSpPr txBox="1"/>
          <p:nvPr/>
        </p:nvSpPr>
        <p:spPr>
          <a:xfrm>
            <a:off x="7029322" y="1280589"/>
            <a:ext cx="8787150" cy="2114550"/>
          </a:xfrm>
          <a:prstGeom prst="rect">
            <a:avLst/>
          </a:prstGeom>
        </p:spPr>
        <p:txBody>
          <a:bodyPr lIns="0" tIns="0" rIns="0" bIns="0" rtlCol="0" anchor="t">
            <a:spAutoFit/>
          </a:bodyPr>
          <a:lstStyle/>
          <a:p>
            <a:pPr algn="ctr">
              <a:lnSpc>
                <a:spcPts val="8399"/>
              </a:lnSpc>
            </a:pPr>
            <a:r>
              <a:rPr lang="en-US" sz="6999">
                <a:solidFill>
                  <a:srgbClr val="191919"/>
                </a:solidFill>
              </a:rPr>
              <a:t>But this often doesn't work...</a:t>
            </a:r>
          </a:p>
        </p:txBody>
      </p:sp>
      <p:sp>
        <p:nvSpPr>
          <p:cNvPr id="6" name="Freeform 6"/>
          <p:cNvSpPr/>
          <p:nvPr/>
        </p:nvSpPr>
        <p:spPr>
          <a:xfrm>
            <a:off x="972285" y="2497819"/>
            <a:ext cx="4511833" cy="5936623"/>
          </a:xfrm>
          <a:custGeom>
            <a:avLst/>
            <a:gdLst/>
            <a:ahLst/>
            <a:cxnLst/>
            <a:rect l="l" t="t" r="r" b="b"/>
            <a:pathLst>
              <a:path w="4511833" h="5936623">
                <a:moveTo>
                  <a:pt x="0" y="0"/>
                </a:moveTo>
                <a:lnTo>
                  <a:pt x="4511833" y="0"/>
                </a:lnTo>
                <a:lnTo>
                  <a:pt x="4511833" y="5936623"/>
                </a:lnTo>
                <a:lnTo>
                  <a:pt x="0" y="5936623"/>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4"/>
          <p:cNvPicPr>
            <a:picLocks noChangeAspect="1"/>
          </p:cNvPicPr>
          <p:nvPr/>
        </p:nvPicPr>
        <p:blipFill>
          <a:blip r:embed="rId3"/>
          <a:srcRect/>
          <a:stretch>
            <a:fillRect/>
          </a:stretch>
        </p:blipFill>
        <p:spPr>
          <a:xfrm>
            <a:off x="471259" y="2922217"/>
            <a:ext cx="6130536" cy="4112769"/>
          </a:xfrm>
          <a:prstGeom prst="rect">
            <a:avLst/>
          </a:prstGeom>
        </p:spPr>
      </p:pic>
      <p:sp>
        <p:nvSpPr>
          <p:cNvPr id="5" name="TextBox 5"/>
          <p:cNvSpPr txBox="1"/>
          <p:nvPr/>
        </p:nvSpPr>
        <p:spPr>
          <a:xfrm>
            <a:off x="6601795" y="4511637"/>
            <a:ext cx="9642204" cy="3044295"/>
          </a:xfrm>
          <a:prstGeom prst="rect">
            <a:avLst/>
          </a:prstGeom>
        </p:spPr>
        <p:txBody>
          <a:bodyPr lIns="0" tIns="0" rIns="0" bIns="0" rtlCol="0" anchor="t">
            <a:spAutoFit/>
          </a:bodyPr>
          <a:lstStyle/>
          <a:p>
            <a:pPr algn="ctr">
              <a:lnSpc>
                <a:spcPts val="4030"/>
              </a:lnSpc>
            </a:pPr>
            <a:r>
              <a:rPr lang="en-US" sz="2800">
                <a:solidFill>
                  <a:srgbClr val="191919"/>
                </a:solidFill>
              </a:rPr>
              <a:t>If it is too loud, can you wear ear defenders of headphones?</a:t>
            </a:r>
          </a:p>
          <a:p>
            <a:pPr algn="ctr">
              <a:lnSpc>
                <a:spcPts val="4030"/>
              </a:lnSpc>
            </a:pPr>
            <a:endParaRPr lang="en-US" sz="2800">
              <a:solidFill>
                <a:srgbClr val="191919"/>
              </a:solidFill>
            </a:endParaRPr>
          </a:p>
          <a:p>
            <a:pPr algn="ctr">
              <a:lnSpc>
                <a:spcPts val="4030"/>
              </a:lnSpc>
            </a:pPr>
            <a:r>
              <a:rPr lang="en-US" sz="2800">
                <a:solidFill>
                  <a:srgbClr val="191919"/>
                </a:solidFill>
              </a:rPr>
              <a:t>If it is too smelly, can you go at a less busy time of the day?</a:t>
            </a:r>
          </a:p>
          <a:p>
            <a:pPr algn="ctr">
              <a:lnSpc>
                <a:spcPts val="4030"/>
              </a:lnSpc>
            </a:pPr>
            <a:endParaRPr lang="en-US" sz="2800">
              <a:solidFill>
                <a:srgbClr val="191919"/>
              </a:solidFill>
            </a:endParaRPr>
          </a:p>
          <a:p>
            <a:pPr algn="ctr">
              <a:lnSpc>
                <a:spcPts val="4030"/>
              </a:lnSpc>
            </a:pPr>
            <a:r>
              <a:rPr lang="en-US" sz="2800">
                <a:solidFill>
                  <a:srgbClr val="191919"/>
                </a:solidFill>
              </a:rPr>
              <a:t>Do you have to go in the dinner hall at all </a:t>
            </a:r>
            <a:r>
              <a:rPr lang="en-US" sz="2800">
                <a:solidFill>
                  <a:srgbClr val="B41D23"/>
                </a:solidFill>
              </a:rPr>
              <a:t>(adults do not have dinner halls!)</a:t>
            </a:r>
            <a:r>
              <a:rPr lang="en-US" sz="2800">
                <a:solidFill>
                  <a:srgbClr val="000000"/>
                </a:solidFill>
              </a:rPr>
              <a:t>?</a:t>
            </a:r>
          </a:p>
        </p:txBody>
      </p:sp>
      <p:sp>
        <p:nvSpPr>
          <p:cNvPr id="6" name="TextBox 6"/>
          <p:cNvSpPr txBox="1"/>
          <p:nvPr/>
        </p:nvSpPr>
        <p:spPr>
          <a:xfrm>
            <a:off x="5741476" y="1137465"/>
            <a:ext cx="11362841" cy="2114550"/>
          </a:xfrm>
          <a:prstGeom prst="rect">
            <a:avLst/>
          </a:prstGeom>
        </p:spPr>
        <p:txBody>
          <a:bodyPr lIns="0" tIns="0" rIns="0" bIns="0" rtlCol="0" anchor="t">
            <a:spAutoFit/>
          </a:bodyPr>
          <a:lstStyle/>
          <a:p>
            <a:pPr algn="ctr">
              <a:lnSpc>
                <a:spcPts val="8399"/>
              </a:lnSpc>
            </a:pPr>
            <a:r>
              <a:rPr lang="en-US" sz="6999">
                <a:solidFill>
                  <a:srgbClr val="191919"/>
                </a:solidFill>
              </a:rPr>
              <a:t>Instead, work together to understand why it is difficult</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5"/>
          <p:cNvSpPr txBox="1"/>
          <p:nvPr/>
        </p:nvSpPr>
        <p:spPr>
          <a:xfrm>
            <a:off x="5741476" y="1322695"/>
            <a:ext cx="11362841" cy="3199274"/>
          </a:xfrm>
          <a:prstGeom prst="rect">
            <a:avLst/>
          </a:prstGeom>
        </p:spPr>
        <p:txBody>
          <a:bodyPr lIns="0" tIns="0" rIns="0" bIns="0" rtlCol="0" anchor="t">
            <a:spAutoFit/>
          </a:bodyPr>
          <a:lstStyle/>
          <a:p>
            <a:pPr algn="ctr">
              <a:lnSpc>
                <a:spcPts val="8399"/>
              </a:lnSpc>
            </a:pPr>
            <a:r>
              <a:rPr lang="en-US" sz="6999">
                <a:solidFill>
                  <a:srgbClr val="191919"/>
                </a:solidFill>
              </a:rPr>
              <a:t>THEN try out some small steps if it is still difficult </a:t>
            </a:r>
            <a:r>
              <a:rPr lang="en-US" sz="6999">
                <a:solidFill>
                  <a:srgbClr val="B41D23"/>
                </a:solidFill>
              </a:rPr>
              <a:t>and if it is something you want to do</a:t>
            </a:r>
          </a:p>
        </p:txBody>
      </p:sp>
      <p:sp>
        <p:nvSpPr>
          <p:cNvPr id="6" name="TextBox 6"/>
          <p:cNvSpPr txBox="1"/>
          <p:nvPr/>
        </p:nvSpPr>
        <p:spPr>
          <a:xfrm>
            <a:off x="6753044" y="6172759"/>
            <a:ext cx="8837132" cy="484505"/>
          </a:xfrm>
          <a:prstGeom prst="rect">
            <a:avLst/>
          </a:prstGeom>
        </p:spPr>
        <p:txBody>
          <a:bodyPr lIns="0" tIns="0" rIns="0" bIns="0" rtlCol="0" anchor="t">
            <a:spAutoFit/>
          </a:bodyPr>
          <a:lstStyle/>
          <a:p>
            <a:pPr algn="ctr">
              <a:lnSpc>
                <a:spcPts val="4030"/>
              </a:lnSpc>
            </a:pPr>
            <a:r>
              <a:rPr lang="en-US" sz="2800">
                <a:solidFill>
                  <a:srgbClr val="191919"/>
                </a:solidFill>
                <a:latin typeface="Canva Sans 1"/>
              </a:rPr>
              <a:t>e.g. if you want to sit with your friends</a:t>
            </a:r>
          </a:p>
        </p:txBody>
      </p:sp>
      <p:sp>
        <p:nvSpPr>
          <p:cNvPr id="7" name="AutoShape 2" descr="House Stairs Clipart Picture Free Library Staircase - Stairs Clipart No  Background, HD Png Download, png download, transparent png image |  PNG.ToolXoX.com">
            <a:extLst>
              <a:ext uri="{FF2B5EF4-FFF2-40B4-BE49-F238E27FC236}">
                <a16:creationId xmlns:a16="http://schemas.microsoft.com/office/drawing/2014/main" id="{FBBF4359-B4BE-6D09-4A63-BA41731285B2}"/>
              </a:ext>
            </a:extLst>
          </p:cNvPr>
          <p:cNvSpPr>
            <a:spLocks noChangeAspect="1" noChangeArrowheads="1"/>
          </p:cNvSpPr>
          <p:nvPr/>
        </p:nvSpPr>
        <p:spPr bwMode="auto">
          <a:xfrm>
            <a:off x="8991600" y="49911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8" name="Picture 7">
            <a:extLst>
              <a:ext uri="{FF2B5EF4-FFF2-40B4-BE49-F238E27FC236}">
                <a16:creationId xmlns:a16="http://schemas.microsoft.com/office/drawing/2014/main" id="{DC4AD0EB-CE0F-D5E2-D847-16F4CF7DF1D1}"/>
              </a:ext>
            </a:extLst>
          </p:cNvPr>
          <p:cNvPicPr>
            <a:picLocks noChangeAspect="1"/>
          </p:cNvPicPr>
          <p:nvPr/>
        </p:nvPicPr>
        <p:blipFill>
          <a:blip r:embed="rId3"/>
          <a:stretch>
            <a:fillRect/>
          </a:stretch>
        </p:blipFill>
        <p:spPr>
          <a:xfrm>
            <a:off x="0" y="4320426"/>
            <a:ext cx="5873858" cy="5795887"/>
          </a:xfrm>
          <a:prstGeom prst="rect">
            <a:avLst/>
          </a:prstGeom>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3782596" y="621436"/>
            <a:ext cx="10722807" cy="5361404"/>
          </a:xfrm>
          <a:custGeom>
            <a:avLst/>
            <a:gdLst/>
            <a:ahLst/>
            <a:cxnLst/>
            <a:rect l="l" t="t" r="r" b="b"/>
            <a:pathLst>
              <a:path w="10722807" h="5361404">
                <a:moveTo>
                  <a:pt x="0" y="0"/>
                </a:moveTo>
                <a:lnTo>
                  <a:pt x="10722808" y="0"/>
                </a:lnTo>
                <a:lnTo>
                  <a:pt x="10722808" y="5361404"/>
                </a:lnTo>
                <a:lnTo>
                  <a:pt x="0" y="5361404"/>
                </a:lnTo>
                <a:lnTo>
                  <a:pt x="0" y="0"/>
                </a:lnTo>
                <a:close/>
              </a:path>
            </a:pathLst>
          </a:custGeom>
          <a:blipFill>
            <a:blip r:embed="rId3"/>
            <a:stretch>
              <a:fillRect/>
            </a:stretch>
          </a:blipFill>
        </p:spPr>
        <p:txBody>
          <a:bodyPr/>
          <a:lstStyle/>
          <a:p>
            <a:endParaRPr lang="en-GB"/>
          </a:p>
        </p:txBody>
      </p:sp>
      <p:sp>
        <p:nvSpPr>
          <p:cNvPr id="3" name="TextBox 3"/>
          <p:cNvSpPr txBox="1"/>
          <p:nvPr/>
        </p:nvSpPr>
        <p:spPr>
          <a:xfrm>
            <a:off x="109849" y="6094650"/>
            <a:ext cx="18068303" cy="3851586"/>
          </a:xfrm>
          <a:prstGeom prst="rect">
            <a:avLst/>
          </a:prstGeom>
        </p:spPr>
        <p:txBody>
          <a:bodyPr lIns="0" tIns="0" rIns="0" bIns="0" rtlCol="0" anchor="t">
            <a:spAutoFit/>
          </a:bodyPr>
          <a:lstStyle/>
          <a:p>
            <a:pPr algn="ctr">
              <a:lnSpc>
                <a:spcPts val="7682"/>
              </a:lnSpc>
            </a:pPr>
            <a:r>
              <a:rPr lang="en-US" sz="5487"/>
              <a:t>It is better to avoid unsuitable environments, but that isn't reality.</a:t>
            </a:r>
          </a:p>
          <a:p>
            <a:pPr algn="ctr">
              <a:lnSpc>
                <a:spcPts val="7682"/>
              </a:lnSpc>
            </a:pPr>
            <a:endParaRPr lang="en-US" sz="5487"/>
          </a:p>
          <a:p>
            <a:pPr algn="ctr">
              <a:lnSpc>
                <a:spcPts val="7682"/>
              </a:lnSpc>
              <a:spcBef>
                <a:spcPct val="0"/>
              </a:spcBef>
            </a:pPr>
            <a:r>
              <a:rPr lang="en-US" sz="5487"/>
              <a:t>This has to be led </a:t>
            </a:r>
            <a:r>
              <a:rPr lang="en-US" sz="5487" u="sng"/>
              <a:t>by the young person</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2902749"/>
            <a:ext cx="9177696" cy="6355551"/>
          </a:xfrm>
          <a:custGeom>
            <a:avLst/>
            <a:gdLst/>
            <a:ahLst/>
            <a:cxnLst/>
            <a:rect l="l" t="t" r="r" b="b"/>
            <a:pathLst>
              <a:path w="9177696" h="6355551">
                <a:moveTo>
                  <a:pt x="0" y="0"/>
                </a:moveTo>
                <a:lnTo>
                  <a:pt x="9177696" y="0"/>
                </a:lnTo>
                <a:lnTo>
                  <a:pt x="9177696" y="6355551"/>
                </a:lnTo>
                <a:lnTo>
                  <a:pt x="0" y="6355551"/>
                </a:lnTo>
                <a:lnTo>
                  <a:pt x="0" y="0"/>
                </a:lnTo>
                <a:close/>
              </a:path>
            </a:pathLst>
          </a:custGeom>
          <a:blipFill>
            <a:blip r:embed="rId3"/>
            <a:stretch>
              <a:fillRect b="-156718"/>
            </a:stretch>
          </a:blipFill>
        </p:spPr>
        <p:txBody>
          <a:bodyPr/>
          <a:lstStyle/>
          <a:p>
            <a:endParaRPr lang="en-GB"/>
          </a:p>
        </p:txBody>
      </p:sp>
      <p:sp>
        <p:nvSpPr>
          <p:cNvPr id="3" name="Freeform 3"/>
          <p:cNvSpPr/>
          <p:nvPr/>
        </p:nvSpPr>
        <p:spPr>
          <a:xfrm>
            <a:off x="9282945" y="200709"/>
            <a:ext cx="9005055" cy="9713876"/>
          </a:xfrm>
          <a:custGeom>
            <a:avLst/>
            <a:gdLst/>
            <a:ahLst/>
            <a:cxnLst/>
            <a:rect l="l" t="t" r="r" b="b"/>
            <a:pathLst>
              <a:path w="9005055" h="9713876">
                <a:moveTo>
                  <a:pt x="0" y="0"/>
                </a:moveTo>
                <a:lnTo>
                  <a:pt x="9005055" y="0"/>
                </a:lnTo>
                <a:lnTo>
                  <a:pt x="9005055" y="9713876"/>
                </a:lnTo>
                <a:lnTo>
                  <a:pt x="0" y="9713876"/>
                </a:lnTo>
                <a:lnTo>
                  <a:pt x="0" y="0"/>
                </a:lnTo>
                <a:close/>
              </a:path>
            </a:pathLst>
          </a:custGeom>
          <a:blipFill>
            <a:blip r:embed="rId4"/>
            <a:stretch>
              <a:fillRect t="-64805"/>
            </a:stretch>
          </a:blipFill>
        </p:spPr>
        <p:txBody>
          <a:bodyPr/>
          <a:lstStyle/>
          <a:p>
            <a:endParaRPr lang="en-GB"/>
          </a:p>
        </p:txBody>
      </p:sp>
      <p:sp>
        <p:nvSpPr>
          <p:cNvPr id="4" name="TextBox 4"/>
          <p:cNvSpPr txBox="1"/>
          <p:nvPr/>
        </p:nvSpPr>
        <p:spPr>
          <a:xfrm>
            <a:off x="0" y="653665"/>
            <a:ext cx="9012294" cy="1466235"/>
          </a:xfrm>
          <a:prstGeom prst="rect">
            <a:avLst/>
          </a:prstGeom>
        </p:spPr>
        <p:txBody>
          <a:bodyPr lIns="0" tIns="0" rIns="0" bIns="0" rtlCol="0" anchor="t">
            <a:spAutoFit/>
          </a:bodyPr>
          <a:lstStyle/>
          <a:p>
            <a:pPr algn="ctr">
              <a:lnSpc>
                <a:spcPts val="5879"/>
              </a:lnSpc>
            </a:pPr>
            <a:r>
              <a:rPr lang="en-US" sz="4199" dirty="0">
                <a:solidFill>
                  <a:srgbClr val="000000"/>
                </a:solidFill>
              </a:rPr>
              <a:t>An anxious child might appear “fine” or “naughty”</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Freeform 10"/>
          <p:cNvSpPr/>
          <p:nvPr/>
        </p:nvSpPr>
        <p:spPr>
          <a:xfrm>
            <a:off x="8751411" y="4578112"/>
            <a:ext cx="785178" cy="1477299"/>
          </a:xfrm>
          <a:custGeom>
            <a:avLst/>
            <a:gdLst/>
            <a:ahLst/>
            <a:cxnLst/>
            <a:rect l="l" t="t" r="r" b="b"/>
            <a:pathLst>
              <a:path w="785178" h="1477299">
                <a:moveTo>
                  <a:pt x="0" y="0"/>
                </a:moveTo>
                <a:lnTo>
                  <a:pt x="785178" y="0"/>
                </a:lnTo>
                <a:lnTo>
                  <a:pt x="785178" y="1477299"/>
                </a:lnTo>
                <a:lnTo>
                  <a:pt x="0" y="1477299"/>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sp>
        <p:nvSpPr>
          <p:cNvPr id="11" name="Freeform 11"/>
          <p:cNvSpPr/>
          <p:nvPr/>
        </p:nvSpPr>
        <p:spPr>
          <a:xfrm>
            <a:off x="3381275" y="4578112"/>
            <a:ext cx="496927" cy="1477299"/>
          </a:xfrm>
          <a:custGeom>
            <a:avLst/>
            <a:gdLst/>
            <a:ahLst/>
            <a:cxnLst/>
            <a:rect l="l" t="t" r="r" b="b"/>
            <a:pathLst>
              <a:path w="496927" h="1477299">
                <a:moveTo>
                  <a:pt x="0" y="0"/>
                </a:moveTo>
                <a:lnTo>
                  <a:pt x="496927" y="0"/>
                </a:lnTo>
                <a:lnTo>
                  <a:pt x="496927" y="1477299"/>
                </a:lnTo>
                <a:lnTo>
                  <a:pt x="0" y="1477299"/>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12" name="Freeform 12"/>
          <p:cNvSpPr/>
          <p:nvPr/>
        </p:nvSpPr>
        <p:spPr>
          <a:xfrm>
            <a:off x="14279243" y="4578112"/>
            <a:ext cx="758036" cy="1477299"/>
          </a:xfrm>
          <a:custGeom>
            <a:avLst/>
            <a:gdLst/>
            <a:ahLst/>
            <a:cxnLst/>
            <a:rect l="l" t="t" r="r" b="b"/>
            <a:pathLst>
              <a:path w="758036" h="1477299">
                <a:moveTo>
                  <a:pt x="0" y="0"/>
                </a:moveTo>
                <a:lnTo>
                  <a:pt x="758037" y="0"/>
                </a:lnTo>
                <a:lnTo>
                  <a:pt x="758037" y="1477299"/>
                </a:lnTo>
                <a:lnTo>
                  <a:pt x="0" y="1477299"/>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GB"/>
          </a:p>
        </p:txBody>
      </p:sp>
      <p:sp>
        <p:nvSpPr>
          <p:cNvPr id="13" name="TextBox 13"/>
          <p:cNvSpPr txBox="1"/>
          <p:nvPr/>
        </p:nvSpPr>
        <p:spPr>
          <a:xfrm>
            <a:off x="3780863" y="1504726"/>
            <a:ext cx="10726273" cy="1517651"/>
          </a:xfrm>
          <a:prstGeom prst="rect">
            <a:avLst/>
          </a:prstGeom>
        </p:spPr>
        <p:txBody>
          <a:bodyPr lIns="0" tIns="0" rIns="0" bIns="0" rtlCol="0" anchor="t">
            <a:spAutoFit/>
          </a:bodyPr>
          <a:lstStyle/>
          <a:p>
            <a:pPr algn="ctr">
              <a:lnSpc>
                <a:spcPts val="6199"/>
              </a:lnSpc>
            </a:pPr>
            <a:r>
              <a:rPr lang="en-US" sz="3999" b="1">
                <a:solidFill>
                  <a:srgbClr val="191919"/>
                </a:solidFill>
              </a:rPr>
              <a:t>There are 3 types of anxiety, that all need a different approach</a:t>
            </a:r>
          </a:p>
        </p:txBody>
      </p:sp>
      <p:sp>
        <p:nvSpPr>
          <p:cNvPr id="14" name="TextBox 14"/>
          <p:cNvSpPr txBox="1"/>
          <p:nvPr/>
        </p:nvSpPr>
        <p:spPr>
          <a:xfrm>
            <a:off x="1605908" y="6646972"/>
            <a:ext cx="4047661" cy="2031967"/>
          </a:xfrm>
          <a:prstGeom prst="rect">
            <a:avLst/>
          </a:prstGeom>
        </p:spPr>
        <p:txBody>
          <a:bodyPr lIns="0" tIns="0" rIns="0" bIns="0" rtlCol="0" anchor="t">
            <a:spAutoFit/>
          </a:bodyPr>
          <a:lstStyle/>
          <a:p>
            <a:pPr algn="ctr">
              <a:lnSpc>
                <a:spcPts val="4030"/>
              </a:lnSpc>
            </a:pPr>
            <a:endParaRPr dirty="0"/>
          </a:p>
          <a:p>
            <a:pPr algn="ctr">
              <a:lnSpc>
                <a:spcPts val="4030"/>
              </a:lnSpc>
            </a:pPr>
            <a:r>
              <a:rPr lang="en-US" sz="3200" dirty="0">
                <a:solidFill>
                  <a:srgbClr val="191919"/>
                </a:solidFill>
              </a:rPr>
              <a:t>‘People need to DO better anxiety’</a:t>
            </a:r>
          </a:p>
          <a:p>
            <a:pPr algn="ctr">
              <a:lnSpc>
                <a:spcPts val="4030"/>
              </a:lnSpc>
            </a:pPr>
            <a:r>
              <a:rPr lang="en-US" sz="3200" dirty="0">
                <a:solidFill>
                  <a:srgbClr val="191919"/>
                </a:solidFill>
              </a:rPr>
              <a:t>(accommodations)</a:t>
            </a:r>
          </a:p>
        </p:txBody>
      </p:sp>
      <p:sp>
        <p:nvSpPr>
          <p:cNvPr id="15" name="TextBox 15"/>
          <p:cNvSpPr txBox="1"/>
          <p:nvPr/>
        </p:nvSpPr>
        <p:spPr>
          <a:xfrm>
            <a:off x="7120170" y="6646972"/>
            <a:ext cx="4047661" cy="1494155"/>
          </a:xfrm>
          <a:prstGeom prst="rect">
            <a:avLst/>
          </a:prstGeom>
        </p:spPr>
        <p:txBody>
          <a:bodyPr lIns="0" tIns="0" rIns="0" bIns="0" rtlCol="0" anchor="t">
            <a:spAutoFit/>
          </a:bodyPr>
          <a:lstStyle/>
          <a:p>
            <a:pPr algn="ctr">
              <a:lnSpc>
                <a:spcPts val="4030"/>
              </a:lnSpc>
            </a:pPr>
            <a:endParaRPr dirty="0"/>
          </a:p>
          <a:p>
            <a:pPr algn="ctr">
              <a:lnSpc>
                <a:spcPts val="4030"/>
              </a:lnSpc>
            </a:pPr>
            <a:r>
              <a:rPr lang="en-US" sz="2800" dirty="0">
                <a:solidFill>
                  <a:srgbClr val="191919"/>
                </a:solidFill>
                <a:latin typeface="Canva Sans 1"/>
              </a:rPr>
              <a:t>'People need to BE better' </a:t>
            </a:r>
            <a:r>
              <a:rPr lang="en-US" sz="2800" dirty="0">
                <a:solidFill>
                  <a:srgbClr val="191919"/>
                </a:solidFill>
              </a:rPr>
              <a:t>anxiety</a:t>
            </a:r>
          </a:p>
        </p:txBody>
      </p:sp>
      <p:sp>
        <p:nvSpPr>
          <p:cNvPr id="16" name="TextBox 16"/>
          <p:cNvSpPr txBox="1"/>
          <p:nvPr/>
        </p:nvSpPr>
        <p:spPr>
          <a:xfrm>
            <a:off x="12634430" y="7048500"/>
            <a:ext cx="4047661" cy="1006045"/>
          </a:xfrm>
          <a:prstGeom prst="rect">
            <a:avLst/>
          </a:prstGeom>
        </p:spPr>
        <p:txBody>
          <a:bodyPr lIns="0" tIns="0" rIns="0" bIns="0" rtlCol="0" anchor="t">
            <a:spAutoFit/>
          </a:bodyPr>
          <a:lstStyle/>
          <a:p>
            <a:pPr algn="ctr">
              <a:lnSpc>
                <a:spcPts val="4030"/>
              </a:lnSpc>
            </a:pPr>
            <a:endParaRPr lang="en-US" sz="2600">
              <a:solidFill>
                <a:srgbClr val="191919"/>
              </a:solidFill>
              <a:latin typeface="Canva Sans 1"/>
            </a:endParaRPr>
          </a:p>
          <a:p>
            <a:pPr algn="ctr">
              <a:lnSpc>
                <a:spcPts val="4030"/>
              </a:lnSpc>
            </a:pPr>
            <a:r>
              <a:rPr lang="en-US" sz="3200">
                <a:solidFill>
                  <a:srgbClr val="191919"/>
                </a:solidFill>
              </a:rPr>
              <a:t>Irrational anxiety</a:t>
            </a:r>
          </a:p>
        </p:txBody>
      </p:sp>
      <p:sp>
        <p:nvSpPr>
          <p:cNvPr id="17" name="TextBox 16">
            <a:extLst>
              <a:ext uri="{FF2B5EF4-FFF2-40B4-BE49-F238E27FC236}">
                <a16:creationId xmlns:a16="http://schemas.microsoft.com/office/drawing/2014/main" id="{951639A0-4FB6-AB4D-5637-F3FAEB84A47B}"/>
              </a:ext>
            </a:extLst>
          </p:cNvPr>
          <p:cNvSpPr txBox="1"/>
          <p:nvPr/>
        </p:nvSpPr>
        <p:spPr>
          <a:xfrm>
            <a:off x="1605908" y="8849532"/>
            <a:ext cx="15209753" cy="707886"/>
          </a:xfrm>
          <a:prstGeom prst="rect">
            <a:avLst/>
          </a:prstGeom>
          <a:noFill/>
        </p:spPr>
        <p:txBody>
          <a:bodyPr wrap="square" rtlCol="0">
            <a:spAutoFit/>
          </a:bodyPr>
          <a:lstStyle/>
          <a:p>
            <a:pPr algn="ctr"/>
            <a:r>
              <a:rPr lang="en-GB" sz="4000" b="1" u="sng" dirty="0"/>
              <a:t>With a foundation of understanding your anxiety </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reeform 6"/>
          <p:cNvSpPr/>
          <p:nvPr/>
        </p:nvSpPr>
        <p:spPr>
          <a:xfrm>
            <a:off x="4475284" y="1719722"/>
            <a:ext cx="496927" cy="1477299"/>
          </a:xfrm>
          <a:custGeom>
            <a:avLst/>
            <a:gdLst/>
            <a:ahLst/>
            <a:cxnLst/>
            <a:rect l="l" t="t" r="r" b="b"/>
            <a:pathLst>
              <a:path w="496927" h="1477299">
                <a:moveTo>
                  <a:pt x="0" y="0"/>
                </a:moveTo>
                <a:lnTo>
                  <a:pt x="496927" y="0"/>
                </a:lnTo>
                <a:lnTo>
                  <a:pt x="496927" y="1477299"/>
                </a:lnTo>
                <a:lnTo>
                  <a:pt x="0" y="1477299"/>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sp>
        <p:nvSpPr>
          <p:cNvPr id="7" name="Freeform 7"/>
          <p:cNvSpPr/>
          <p:nvPr/>
        </p:nvSpPr>
        <p:spPr>
          <a:xfrm>
            <a:off x="4114991" y="5368147"/>
            <a:ext cx="10058017" cy="4237535"/>
          </a:xfrm>
          <a:custGeom>
            <a:avLst/>
            <a:gdLst/>
            <a:ahLst/>
            <a:cxnLst/>
            <a:rect l="l" t="t" r="r" b="b"/>
            <a:pathLst>
              <a:path w="10058017" h="4237535">
                <a:moveTo>
                  <a:pt x="0" y="0"/>
                </a:moveTo>
                <a:lnTo>
                  <a:pt x="10058016" y="0"/>
                </a:lnTo>
                <a:lnTo>
                  <a:pt x="10058016" y="4237535"/>
                </a:lnTo>
                <a:lnTo>
                  <a:pt x="0" y="4237535"/>
                </a:lnTo>
                <a:lnTo>
                  <a:pt x="0" y="0"/>
                </a:lnTo>
                <a:close/>
              </a:path>
            </a:pathLst>
          </a:custGeom>
          <a:blipFill>
            <a:blip r:embed="rId5"/>
            <a:stretch>
              <a:fillRect/>
            </a:stretch>
          </a:blipFill>
        </p:spPr>
        <p:txBody>
          <a:bodyPr/>
          <a:lstStyle/>
          <a:p>
            <a:endParaRPr lang="en-GB"/>
          </a:p>
        </p:txBody>
      </p:sp>
      <p:sp>
        <p:nvSpPr>
          <p:cNvPr id="8" name="TextBox 8"/>
          <p:cNvSpPr txBox="1"/>
          <p:nvPr/>
        </p:nvSpPr>
        <p:spPr>
          <a:xfrm>
            <a:off x="1159619" y="2459652"/>
            <a:ext cx="7625183" cy="2321918"/>
          </a:xfrm>
          <a:prstGeom prst="rect">
            <a:avLst/>
          </a:prstGeom>
        </p:spPr>
        <p:txBody>
          <a:bodyPr wrap="square" lIns="0" tIns="0" rIns="0" bIns="0" rtlCol="0" anchor="t">
            <a:spAutoFit/>
          </a:bodyPr>
          <a:lstStyle/>
          <a:p>
            <a:pPr algn="ctr">
              <a:lnSpc>
                <a:spcPts val="6199"/>
              </a:lnSpc>
            </a:pPr>
            <a:endParaRPr dirty="0"/>
          </a:p>
          <a:p>
            <a:pPr algn="ctr">
              <a:lnSpc>
                <a:spcPts val="6199"/>
              </a:lnSpc>
            </a:pPr>
            <a:r>
              <a:rPr lang="en-US" sz="3999" b="1" dirty="0">
                <a:solidFill>
                  <a:srgbClr val="191919"/>
                </a:solidFill>
              </a:rPr>
              <a:t>Anxiety caused by the environment</a:t>
            </a:r>
          </a:p>
          <a:p>
            <a:pPr algn="ctr">
              <a:lnSpc>
                <a:spcPts val="6199"/>
              </a:lnSpc>
            </a:pPr>
            <a:r>
              <a:rPr lang="en-US" sz="3999" b="1" dirty="0">
                <a:solidFill>
                  <a:srgbClr val="191919"/>
                </a:solidFill>
              </a:rPr>
              <a:t>(people need to DO better)</a:t>
            </a:r>
          </a:p>
        </p:txBody>
      </p:sp>
      <p:sp>
        <p:nvSpPr>
          <p:cNvPr id="9" name="TextBox 9"/>
          <p:cNvSpPr txBox="1"/>
          <p:nvPr/>
        </p:nvSpPr>
        <p:spPr>
          <a:xfrm>
            <a:off x="9498889" y="1923456"/>
            <a:ext cx="6869188" cy="2385268"/>
          </a:xfrm>
          <a:prstGeom prst="rect">
            <a:avLst/>
          </a:prstGeom>
        </p:spPr>
        <p:txBody>
          <a:bodyPr lIns="0" tIns="0" rIns="0" bIns="0" rtlCol="0" anchor="t">
            <a:spAutoFit/>
          </a:bodyPr>
          <a:lstStyle/>
          <a:p>
            <a:pPr algn="ctr">
              <a:lnSpc>
                <a:spcPts val="6240"/>
              </a:lnSpc>
            </a:pPr>
            <a:r>
              <a:rPr lang="en-US" sz="5200" dirty="0">
                <a:solidFill>
                  <a:srgbClr val="191919"/>
                </a:solidFill>
              </a:rPr>
              <a:t>To reduce this, people need to  make changes that meet our needs</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reeform 6"/>
          <p:cNvSpPr/>
          <p:nvPr/>
        </p:nvSpPr>
        <p:spPr>
          <a:xfrm>
            <a:off x="2348367" y="2834943"/>
            <a:ext cx="13067733" cy="4248327"/>
          </a:xfrm>
          <a:custGeom>
            <a:avLst/>
            <a:gdLst/>
            <a:ahLst/>
            <a:cxnLst/>
            <a:rect l="l" t="t" r="r" b="b"/>
            <a:pathLst>
              <a:path w="13067733" h="4248327">
                <a:moveTo>
                  <a:pt x="0" y="0"/>
                </a:moveTo>
                <a:lnTo>
                  <a:pt x="13067733" y="0"/>
                </a:lnTo>
                <a:lnTo>
                  <a:pt x="13067733" y="4248327"/>
                </a:lnTo>
                <a:lnTo>
                  <a:pt x="0" y="4248327"/>
                </a:lnTo>
                <a:lnTo>
                  <a:pt x="0" y="0"/>
                </a:lnTo>
                <a:close/>
              </a:path>
            </a:pathLst>
          </a:custGeom>
          <a:blipFill>
            <a:blip r:embed="rId3"/>
            <a:stretch>
              <a:fillRect t="-4583"/>
            </a:stretch>
          </a:blipFill>
        </p:spPr>
        <p:txBody>
          <a:bodyPr/>
          <a:lstStyle/>
          <a:p>
            <a:endParaRPr lang="en-GB"/>
          </a:p>
        </p:txBody>
      </p:sp>
      <p:sp>
        <p:nvSpPr>
          <p:cNvPr id="7" name="TextBox 7"/>
          <p:cNvSpPr txBox="1"/>
          <p:nvPr/>
        </p:nvSpPr>
        <p:spPr>
          <a:xfrm>
            <a:off x="4340021" y="1820378"/>
            <a:ext cx="9607958" cy="771525"/>
          </a:xfrm>
          <a:prstGeom prst="rect">
            <a:avLst/>
          </a:prstGeom>
        </p:spPr>
        <p:txBody>
          <a:bodyPr lIns="0" tIns="0" rIns="0" bIns="0" rtlCol="0" anchor="t">
            <a:spAutoFit/>
          </a:bodyPr>
          <a:lstStyle/>
          <a:p>
            <a:pPr algn="ctr">
              <a:lnSpc>
                <a:spcPts val="6000"/>
              </a:lnSpc>
            </a:pPr>
            <a:r>
              <a:rPr lang="en-US" sz="5000" b="1">
                <a:solidFill>
                  <a:srgbClr val="191919"/>
                </a:solidFill>
              </a:rPr>
              <a:t>Sensory Regulation</a:t>
            </a:r>
          </a:p>
        </p:txBody>
      </p:sp>
      <p:sp>
        <p:nvSpPr>
          <p:cNvPr id="8" name="TextBox 8"/>
          <p:cNvSpPr txBox="1"/>
          <p:nvPr/>
        </p:nvSpPr>
        <p:spPr>
          <a:xfrm>
            <a:off x="3515129" y="6988020"/>
            <a:ext cx="11257741" cy="484505"/>
          </a:xfrm>
          <a:prstGeom prst="rect">
            <a:avLst/>
          </a:prstGeom>
        </p:spPr>
        <p:txBody>
          <a:bodyPr lIns="0" tIns="0" rIns="0" bIns="0" rtlCol="0" anchor="t">
            <a:spAutoFit/>
          </a:bodyPr>
          <a:lstStyle/>
          <a:p>
            <a:pPr algn="ctr">
              <a:lnSpc>
                <a:spcPts val="4030"/>
              </a:lnSpc>
            </a:pPr>
            <a:r>
              <a:rPr lang="en-US" sz="2800">
                <a:solidFill>
                  <a:srgbClr val="191919"/>
                </a:solidFill>
              </a:rPr>
              <a:t>As annoying, but as necessary as brushing your teeth</a:t>
            </a:r>
            <a:r>
              <a:rPr lang="en-US" sz="2600">
                <a:solidFill>
                  <a:srgbClr val="191919"/>
                </a:solidFill>
                <a:latin typeface="Canva Sans 1"/>
              </a:rPr>
              <a:t>!</a:t>
            </a:r>
          </a:p>
        </p:txBody>
      </p:sp>
      <p:sp>
        <p:nvSpPr>
          <p:cNvPr id="9" name="TextBox 9"/>
          <p:cNvSpPr txBox="1"/>
          <p:nvPr/>
        </p:nvSpPr>
        <p:spPr>
          <a:xfrm>
            <a:off x="3515129" y="8105141"/>
            <a:ext cx="11257741" cy="992451"/>
          </a:xfrm>
          <a:prstGeom prst="rect">
            <a:avLst/>
          </a:prstGeom>
        </p:spPr>
        <p:txBody>
          <a:bodyPr lIns="0" tIns="0" rIns="0" bIns="0" rtlCol="0" anchor="t">
            <a:spAutoFit/>
          </a:bodyPr>
          <a:lstStyle/>
          <a:p>
            <a:pPr algn="ctr">
              <a:lnSpc>
                <a:spcPts val="4030"/>
              </a:lnSpc>
            </a:pPr>
            <a:r>
              <a:rPr lang="en-US" sz="2800">
                <a:solidFill>
                  <a:srgbClr val="191919"/>
                </a:solidFill>
              </a:rPr>
              <a:t>Anxiety, stress and sensory differences are all affected by your sensory arousal level</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reeform 6"/>
          <p:cNvSpPr/>
          <p:nvPr/>
        </p:nvSpPr>
        <p:spPr>
          <a:xfrm>
            <a:off x="1418136" y="2979334"/>
            <a:ext cx="15451729" cy="4595771"/>
          </a:xfrm>
          <a:custGeom>
            <a:avLst/>
            <a:gdLst/>
            <a:ahLst/>
            <a:cxnLst/>
            <a:rect l="l" t="t" r="r" b="b"/>
            <a:pathLst>
              <a:path w="15451729" h="4595771">
                <a:moveTo>
                  <a:pt x="0" y="0"/>
                </a:moveTo>
                <a:lnTo>
                  <a:pt x="15451728" y="0"/>
                </a:lnTo>
                <a:lnTo>
                  <a:pt x="15451728" y="4595771"/>
                </a:lnTo>
                <a:lnTo>
                  <a:pt x="0" y="4595771"/>
                </a:lnTo>
                <a:lnTo>
                  <a:pt x="0" y="0"/>
                </a:lnTo>
                <a:close/>
              </a:path>
            </a:pathLst>
          </a:custGeom>
          <a:blipFill>
            <a:blip r:embed="rId3"/>
            <a:stretch>
              <a:fillRect/>
            </a:stretch>
          </a:blipFill>
        </p:spPr>
        <p:txBody>
          <a:bodyPr/>
          <a:lstStyle/>
          <a:p>
            <a:endParaRPr lang="en-GB"/>
          </a:p>
        </p:txBody>
      </p:sp>
      <p:sp>
        <p:nvSpPr>
          <p:cNvPr id="7" name="TextBox 7"/>
          <p:cNvSpPr txBox="1"/>
          <p:nvPr/>
        </p:nvSpPr>
        <p:spPr>
          <a:xfrm>
            <a:off x="4340021" y="1820378"/>
            <a:ext cx="9607958" cy="771525"/>
          </a:xfrm>
          <a:prstGeom prst="rect">
            <a:avLst/>
          </a:prstGeom>
        </p:spPr>
        <p:txBody>
          <a:bodyPr lIns="0" tIns="0" rIns="0" bIns="0" rtlCol="0" anchor="t">
            <a:spAutoFit/>
          </a:bodyPr>
          <a:lstStyle/>
          <a:p>
            <a:pPr algn="ctr">
              <a:lnSpc>
                <a:spcPts val="6000"/>
              </a:lnSpc>
            </a:pPr>
            <a:r>
              <a:rPr lang="en-US" sz="5000" b="1">
                <a:solidFill>
                  <a:srgbClr val="191919"/>
                </a:solidFill>
              </a:rPr>
              <a:t>Logical thinking style</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reeform 6"/>
          <p:cNvSpPr/>
          <p:nvPr/>
        </p:nvSpPr>
        <p:spPr>
          <a:xfrm>
            <a:off x="4454017" y="1829661"/>
            <a:ext cx="785178" cy="1477299"/>
          </a:xfrm>
          <a:custGeom>
            <a:avLst/>
            <a:gdLst/>
            <a:ahLst/>
            <a:cxnLst/>
            <a:rect l="l" t="t" r="r" b="b"/>
            <a:pathLst>
              <a:path w="785178" h="1477299">
                <a:moveTo>
                  <a:pt x="0" y="0"/>
                </a:moveTo>
                <a:lnTo>
                  <a:pt x="785179" y="0"/>
                </a:lnTo>
                <a:lnTo>
                  <a:pt x="785179" y="1477298"/>
                </a:lnTo>
                <a:lnTo>
                  <a:pt x="0" y="1477298"/>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sp>
        <p:nvSpPr>
          <p:cNvPr id="7" name="Freeform 7"/>
          <p:cNvSpPr/>
          <p:nvPr/>
        </p:nvSpPr>
        <p:spPr>
          <a:xfrm>
            <a:off x="10603772" y="1698731"/>
            <a:ext cx="4990106" cy="7131979"/>
          </a:xfrm>
          <a:custGeom>
            <a:avLst/>
            <a:gdLst/>
            <a:ahLst/>
            <a:cxnLst/>
            <a:rect l="l" t="t" r="r" b="b"/>
            <a:pathLst>
              <a:path w="4990106" h="7131979">
                <a:moveTo>
                  <a:pt x="0" y="0"/>
                </a:moveTo>
                <a:lnTo>
                  <a:pt x="4990107" y="0"/>
                </a:lnTo>
                <a:lnTo>
                  <a:pt x="4990107" y="7131978"/>
                </a:lnTo>
                <a:lnTo>
                  <a:pt x="0" y="7131978"/>
                </a:lnTo>
                <a:lnTo>
                  <a:pt x="0" y="0"/>
                </a:lnTo>
                <a:close/>
              </a:path>
            </a:pathLst>
          </a:custGeom>
          <a:blipFill>
            <a:blip r:embed="rId5"/>
            <a:stretch>
              <a:fillRect/>
            </a:stretch>
          </a:blipFill>
        </p:spPr>
        <p:txBody>
          <a:bodyPr/>
          <a:lstStyle/>
          <a:p>
            <a:endParaRPr lang="en-GB"/>
          </a:p>
        </p:txBody>
      </p:sp>
      <p:sp>
        <p:nvSpPr>
          <p:cNvPr id="8" name="TextBox 8"/>
          <p:cNvSpPr txBox="1"/>
          <p:nvPr/>
        </p:nvSpPr>
        <p:spPr>
          <a:xfrm>
            <a:off x="781119" y="3863034"/>
            <a:ext cx="8130974" cy="4707186"/>
          </a:xfrm>
          <a:prstGeom prst="rect">
            <a:avLst/>
          </a:prstGeom>
        </p:spPr>
        <p:txBody>
          <a:bodyPr wrap="square" lIns="0" tIns="0" rIns="0" bIns="0" rtlCol="0" anchor="t">
            <a:spAutoFit/>
          </a:bodyPr>
          <a:lstStyle/>
          <a:p>
            <a:pPr algn="ctr">
              <a:lnSpc>
                <a:spcPts val="6199"/>
              </a:lnSpc>
            </a:pPr>
            <a:r>
              <a:rPr lang="en-US" sz="3999" b="1" dirty="0">
                <a:solidFill>
                  <a:srgbClr val="191919"/>
                </a:solidFill>
              </a:rPr>
              <a:t>Anxiety caused by a lack of understanding the individual </a:t>
            </a:r>
          </a:p>
          <a:p>
            <a:pPr algn="ctr">
              <a:lnSpc>
                <a:spcPts val="6199"/>
              </a:lnSpc>
            </a:pPr>
            <a:r>
              <a:rPr lang="en-US" sz="3999" dirty="0">
                <a:solidFill>
                  <a:srgbClr val="191919"/>
                </a:solidFill>
              </a:rPr>
              <a:t>AKA</a:t>
            </a:r>
          </a:p>
          <a:p>
            <a:pPr algn="ctr">
              <a:lnSpc>
                <a:spcPts val="6199"/>
              </a:lnSpc>
            </a:pPr>
            <a:r>
              <a:rPr lang="en-US" sz="3999" b="1" dirty="0">
                <a:solidFill>
                  <a:srgbClr val="191919"/>
                </a:solidFill>
              </a:rPr>
              <a:t>Changing your approach and building trust</a:t>
            </a:r>
          </a:p>
          <a:p>
            <a:pPr algn="ctr">
              <a:lnSpc>
                <a:spcPts val="6199"/>
              </a:lnSpc>
            </a:pPr>
            <a:r>
              <a:rPr lang="en-US" sz="3999" b="1" dirty="0">
                <a:solidFill>
                  <a:srgbClr val="191919"/>
                </a:solidFill>
              </a:rPr>
              <a:t>(People need to BE better)</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6"/>
          <p:cNvSpPr txBox="1"/>
          <p:nvPr/>
        </p:nvSpPr>
        <p:spPr>
          <a:xfrm>
            <a:off x="1953081" y="1113697"/>
            <a:ext cx="14381838" cy="721996"/>
          </a:xfrm>
          <a:prstGeom prst="rect">
            <a:avLst/>
          </a:prstGeom>
        </p:spPr>
        <p:txBody>
          <a:bodyPr lIns="0" tIns="0" rIns="0" bIns="0" rtlCol="0" anchor="t">
            <a:spAutoFit/>
          </a:bodyPr>
          <a:lstStyle/>
          <a:p>
            <a:pPr algn="ctr">
              <a:lnSpc>
                <a:spcPts val="6044"/>
              </a:lnSpc>
            </a:pPr>
            <a:r>
              <a:rPr lang="en-US" sz="3899">
                <a:solidFill>
                  <a:srgbClr val="191919"/>
                </a:solidFill>
              </a:rPr>
              <a:t>Neurodiversity Affirming Practice</a:t>
            </a:r>
          </a:p>
        </p:txBody>
      </p:sp>
      <p:sp>
        <p:nvSpPr>
          <p:cNvPr id="7" name="TextBox 7"/>
          <p:cNvSpPr txBox="1"/>
          <p:nvPr/>
        </p:nvSpPr>
        <p:spPr>
          <a:xfrm>
            <a:off x="1747432" y="2017369"/>
            <a:ext cx="14381838" cy="7650108"/>
          </a:xfrm>
          <a:prstGeom prst="rect">
            <a:avLst/>
          </a:prstGeom>
        </p:spPr>
        <p:txBody>
          <a:bodyPr lIns="0" tIns="0" rIns="0" bIns="0" rtlCol="0" anchor="t">
            <a:spAutoFit/>
          </a:bodyPr>
          <a:lstStyle/>
          <a:p>
            <a:pPr algn="ctr">
              <a:lnSpc>
                <a:spcPts val="4030"/>
              </a:lnSpc>
            </a:pPr>
            <a:r>
              <a:rPr lang="en-US" sz="2800" b="1" dirty="0">
                <a:solidFill>
                  <a:srgbClr val="191919"/>
                </a:solidFill>
              </a:rPr>
              <a:t>Authenticity</a:t>
            </a:r>
            <a:r>
              <a:rPr lang="en-US" sz="2800" dirty="0">
                <a:solidFill>
                  <a:srgbClr val="191919"/>
                </a:solidFill>
              </a:rPr>
              <a:t> – A feeling of being your genuine self. Being able to act in a way that feels comfortable and happy for you.  </a:t>
            </a:r>
          </a:p>
          <a:p>
            <a:pPr algn="ctr">
              <a:lnSpc>
                <a:spcPts val="4030"/>
              </a:lnSpc>
            </a:pPr>
            <a:endParaRPr lang="en-US" sz="2800" dirty="0">
              <a:solidFill>
                <a:srgbClr val="191919"/>
              </a:solidFill>
            </a:endParaRPr>
          </a:p>
          <a:p>
            <a:pPr algn="ctr">
              <a:lnSpc>
                <a:spcPts val="4030"/>
              </a:lnSpc>
            </a:pPr>
            <a:r>
              <a:rPr lang="en-US" sz="2800" b="1" dirty="0">
                <a:solidFill>
                  <a:srgbClr val="191919"/>
                </a:solidFill>
              </a:rPr>
              <a:t>Acceptance</a:t>
            </a:r>
            <a:r>
              <a:rPr lang="en-US" sz="2800" dirty="0">
                <a:solidFill>
                  <a:srgbClr val="191919"/>
                </a:solidFill>
              </a:rPr>
              <a:t> – A process where you feel validated as the person you are not only by yourself but by others.  </a:t>
            </a:r>
          </a:p>
          <a:p>
            <a:pPr algn="ctr">
              <a:lnSpc>
                <a:spcPts val="4030"/>
              </a:lnSpc>
            </a:pPr>
            <a:endParaRPr lang="en-US" sz="2800" dirty="0">
              <a:solidFill>
                <a:srgbClr val="191919"/>
              </a:solidFill>
            </a:endParaRPr>
          </a:p>
          <a:p>
            <a:pPr algn="ctr">
              <a:lnSpc>
                <a:spcPts val="4030"/>
              </a:lnSpc>
            </a:pPr>
            <a:r>
              <a:rPr lang="en-US" sz="2800" b="1" dirty="0">
                <a:solidFill>
                  <a:srgbClr val="191919"/>
                </a:solidFill>
              </a:rPr>
              <a:t>Agency</a:t>
            </a:r>
            <a:r>
              <a:rPr lang="en-US" sz="2800" dirty="0">
                <a:solidFill>
                  <a:srgbClr val="191919"/>
                </a:solidFill>
              </a:rPr>
              <a:t> – A feeling of control over actions and their consequences in your day to day life. </a:t>
            </a:r>
          </a:p>
          <a:p>
            <a:pPr algn="ctr">
              <a:lnSpc>
                <a:spcPts val="4030"/>
              </a:lnSpc>
            </a:pPr>
            <a:r>
              <a:rPr lang="en-US" sz="2800" dirty="0">
                <a:solidFill>
                  <a:srgbClr val="191919"/>
                </a:solidFill>
              </a:rPr>
              <a:t> </a:t>
            </a:r>
          </a:p>
          <a:p>
            <a:pPr algn="ctr">
              <a:lnSpc>
                <a:spcPts val="4030"/>
              </a:lnSpc>
            </a:pPr>
            <a:r>
              <a:rPr lang="en-US" sz="2800" b="1" dirty="0">
                <a:solidFill>
                  <a:srgbClr val="191919"/>
                </a:solidFill>
              </a:rPr>
              <a:t>Autonomy</a:t>
            </a:r>
            <a:r>
              <a:rPr lang="en-US" sz="2800" dirty="0">
                <a:solidFill>
                  <a:srgbClr val="191919"/>
                </a:solidFill>
              </a:rPr>
              <a:t> – A state of being self-directed, independent, and free. Being able to act on your ideas and wants.  </a:t>
            </a:r>
          </a:p>
          <a:p>
            <a:pPr algn="ctr">
              <a:lnSpc>
                <a:spcPts val="4030"/>
              </a:lnSpc>
            </a:pPr>
            <a:endParaRPr lang="en-US" sz="2800" dirty="0">
              <a:solidFill>
                <a:srgbClr val="191919"/>
              </a:solidFill>
            </a:endParaRPr>
          </a:p>
          <a:p>
            <a:pPr algn="ctr">
              <a:lnSpc>
                <a:spcPts val="4030"/>
              </a:lnSpc>
            </a:pPr>
            <a:r>
              <a:rPr lang="en-US" sz="2800" b="1" dirty="0">
                <a:solidFill>
                  <a:srgbClr val="191919"/>
                </a:solidFill>
              </a:rPr>
              <a:t>Advocacy</a:t>
            </a:r>
            <a:r>
              <a:rPr lang="en-US" sz="2800" dirty="0">
                <a:solidFill>
                  <a:srgbClr val="191919"/>
                </a:solidFill>
              </a:rPr>
              <a:t> – To speak for yourself, communicate what is important to you and your needs or the needs of others.</a:t>
            </a:r>
          </a:p>
          <a:p>
            <a:pPr algn="ctr">
              <a:lnSpc>
                <a:spcPts val="4030"/>
              </a:lnSpc>
            </a:pPr>
            <a:r>
              <a:rPr lang="en-US" sz="2800" dirty="0">
                <a:solidFill>
                  <a:srgbClr val="191919"/>
                </a:solidFill>
              </a:rPr>
              <a:t>Credit: The Autistic Advocate</a:t>
            </a:r>
          </a:p>
          <a:p>
            <a:pPr algn="ctr">
              <a:lnSpc>
                <a:spcPts val="4030"/>
              </a:lnSpc>
            </a:pPr>
            <a:r>
              <a:rPr lang="en-US" sz="2600" dirty="0">
                <a:solidFill>
                  <a:srgbClr val="191919"/>
                </a:solidFill>
                <a:latin typeface="Canva Sans 1"/>
              </a:rPr>
              <a:t>​</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reeform 6"/>
          <p:cNvSpPr/>
          <p:nvPr/>
        </p:nvSpPr>
        <p:spPr>
          <a:xfrm>
            <a:off x="1558405" y="2922647"/>
            <a:ext cx="4866264" cy="5729821"/>
          </a:xfrm>
          <a:custGeom>
            <a:avLst/>
            <a:gdLst/>
            <a:ahLst/>
            <a:cxnLst/>
            <a:rect l="l" t="t" r="r" b="b"/>
            <a:pathLst>
              <a:path w="4866264" h="5729821">
                <a:moveTo>
                  <a:pt x="0" y="0"/>
                </a:moveTo>
                <a:lnTo>
                  <a:pt x="4866264" y="0"/>
                </a:lnTo>
                <a:lnTo>
                  <a:pt x="4866264" y="5729822"/>
                </a:lnTo>
                <a:lnTo>
                  <a:pt x="0" y="5729822"/>
                </a:lnTo>
                <a:lnTo>
                  <a:pt x="0" y="0"/>
                </a:lnTo>
                <a:close/>
              </a:path>
            </a:pathLst>
          </a:custGeom>
          <a:blipFill>
            <a:blip r:embed="rId3"/>
            <a:stretch>
              <a:fillRect/>
            </a:stretch>
          </a:blipFill>
        </p:spPr>
        <p:txBody>
          <a:bodyPr/>
          <a:lstStyle/>
          <a:p>
            <a:endParaRPr lang="en-GB"/>
          </a:p>
        </p:txBody>
      </p:sp>
      <p:sp>
        <p:nvSpPr>
          <p:cNvPr id="7" name="Freeform 7"/>
          <p:cNvSpPr/>
          <p:nvPr/>
        </p:nvSpPr>
        <p:spPr>
          <a:xfrm>
            <a:off x="7029642" y="2922647"/>
            <a:ext cx="9667382" cy="6099050"/>
          </a:xfrm>
          <a:custGeom>
            <a:avLst/>
            <a:gdLst/>
            <a:ahLst/>
            <a:cxnLst/>
            <a:rect l="l" t="t" r="r" b="b"/>
            <a:pathLst>
              <a:path w="9430112" h="5534885">
                <a:moveTo>
                  <a:pt x="0" y="0"/>
                </a:moveTo>
                <a:lnTo>
                  <a:pt x="9430112" y="0"/>
                </a:lnTo>
                <a:lnTo>
                  <a:pt x="9430112" y="5534885"/>
                </a:lnTo>
                <a:lnTo>
                  <a:pt x="0" y="5534885"/>
                </a:lnTo>
                <a:lnTo>
                  <a:pt x="0" y="0"/>
                </a:lnTo>
                <a:close/>
              </a:path>
            </a:pathLst>
          </a:custGeom>
          <a:blipFill>
            <a:blip r:embed="rId4"/>
            <a:stretch>
              <a:fillRect/>
            </a:stretch>
          </a:blipFill>
        </p:spPr>
        <p:txBody>
          <a:bodyPr/>
          <a:lstStyle/>
          <a:p>
            <a:endParaRPr lang="en-GB"/>
          </a:p>
        </p:txBody>
      </p:sp>
      <p:sp>
        <p:nvSpPr>
          <p:cNvPr id="8" name="TextBox 8"/>
          <p:cNvSpPr txBox="1"/>
          <p:nvPr/>
        </p:nvSpPr>
        <p:spPr>
          <a:xfrm>
            <a:off x="3727509" y="1490563"/>
            <a:ext cx="10832982" cy="771525"/>
          </a:xfrm>
          <a:prstGeom prst="rect">
            <a:avLst/>
          </a:prstGeom>
        </p:spPr>
        <p:txBody>
          <a:bodyPr lIns="0" tIns="0" rIns="0" bIns="0" rtlCol="0" anchor="t">
            <a:spAutoFit/>
          </a:bodyPr>
          <a:lstStyle/>
          <a:p>
            <a:pPr algn="ctr">
              <a:lnSpc>
                <a:spcPts val="6000"/>
              </a:lnSpc>
            </a:pPr>
            <a:r>
              <a:rPr lang="en-US" sz="5000" b="1">
                <a:solidFill>
                  <a:srgbClr val="191919"/>
                </a:solidFill>
              </a:rPr>
              <a:t>Autism acceptance in schools</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6"/>
          <p:cNvSpPr txBox="1"/>
          <p:nvPr/>
        </p:nvSpPr>
        <p:spPr>
          <a:xfrm>
            <a:off x="2735852" y="2599882"/>
            <a:ext cx="8570827" cy="5718810"/>
          </a:xfrm>
          <a:prstGeom prst="rect">
            <a:avLst/>
          </a:prstGeom>
        </p:spPr>
        <p:txBody>
          <a:bodyPr lIns="0" tIns="0" rIns="0" bIns="0" rtlCol="0" anchor="t">
            <a:spAutoFit/>
          </a:bodyPr>
          <a:lstStyle/>
          <a:p>
            <a:pPr>
              <a:lnSpc>
                <a:spcPts val="4959"/>
              </a:lnSpc>
            </a:pPr>
            <a:r>
              <a:rPr lang="en-US" sz="3199">
                <a:solidFill>
                  <a:srgbClr val="191919"/>
                </a:solidFill>
              </a:rPr>
              <a:t>1. People who 'get it'</a:t>
            </a:r>
          </a:p>
          <a:p>
            <a:pPr>
              <a:lnSpc>
                <a:spcPts val="4959"/>
              </a:lnSpc>
            </a:pPr>
            <a:endParaRPr lang="en-US" sz="3199">
              <a:solidFill>
                <a:srgbClr val="191919"/>
              </a:solidFill>
            </a:endParaRPr>
          </a:p>
          <a:p>
            <a:pPr>
              <a:lnSpc>
                <a:spcPts val="4959"/>
              </a:lnSpc>
            </a:pPr>
            <a:r>
              <a:rPr lang="en-US" sz="3199">
                <a:solidFill>
                  <a:srgbClr val="191919"/>
                </a:solidFill>
              </a:rPr>
              <a:t>2. People who try, but need more understanding/ guidance</a:t>
            </a:r>
          </a:p>
          <a:p>
            <a:pPr>
              <a:lnSpc>
                <a:spcPts val="4959"/>
              </a:lnSpc>
            </a:pPr>
            <a:endParaRPr lang="en-US" sz="3199">
              <a:solidFill>
                <a:srgbClr val="191919"/>
              </a:solidFill>
            </a:endParaRPr>
          </a:p>
          <a:p>
            <a:pPr>
              <a:lnSpc>
                <a:spcPts val="4959"/>
              </a:lnSpc>
            </a:pPr>
            <a:endParaRPr lang="en-US" sz="3199">
              <a:solidFill>
                <a:srgbClr val="191919"/>
              </a:solidFill>
            </a:endParaRPr>
          </a:p>
          <a:p>
            <a:pPr>
              <a:lnSpc>
                <a:spcPts val="4959"/>
              </a:lnSpc>
            </a:pPr>
            <a:endParaRPr lang="en-US" sz="3199">
              <a:solidFill>
                <a:srgbClr val="191919"/>
              </a:solidFill>
            </a:endParaRPr>
          </a:p>
          <a:p>
            <a:pPr>
              <a:lnSpc>
                <a:spcPts val="4959"/>
              </a:lnSpc>
            </a:pPr>
            <a:endParaRPr lang="en-US" sz="3199">
              <a:solidFill>
                <a:srgbClr val="191919"/>
              </a:solidFill>
            </a:endParaRPr>
          </a:p>
          <a:p>
            <a:pPr>
              <a:lnSpc>
                <a:spcPts val="4959"/>
              </a:lnSpc>
            </a:pPr>
            <a:r>
              <a:rPr lang="en-US" sz="3199">
                <a:solidFill>
                  <a:srgbClr val="191919"/>
                </a:solidFill>
              </a:rPr>
              <a:t>3. The poo </a:t>
            </a:r>
            <a:r>
              <a:rPr lang="en-US" sz="3199" err="1">
                <a:solidFill>
                  <a:srgbClr val="191919"/>
                </a:solidFill>
              </a:rPr>
              <a:t>poo</a:t>
            </a:r>
            <a:r>
              <a:rPr lang="en-US" sz="3199">
                <a:solidFill>
                  <a:srgbClr val="191919"/>
                </a:solidFill>
              </a:rPr>
              <a:t> heads</a:t>
            </a:r>
          </a:p>
        </p:txBody>
      </p:sp>
      <p:sp>
        <p:nvSpPr>
          <p:cNvPr id="7" name="Freeform 7"/>
          <p:cNvSpPr/>
          <p:nvPr/>
        </p:nvSpPr>
        <p:spPr>
          <a:xfrm>
            <a:off x="11306679" y="2172940"/>
            <a:ext cx="4853306" cy="6572693"/>
          </a:xfrm>
          <a:custGeom>
            <a:avLst/>
            <a:gdLst/>
            <a:ahLst/>
            <a:cxnLst/>
            <a:rect l="l" t="t" r="r" b="b"/>
            <a:pathLst>
              <a:path w="4853306" h="6572693">
                <a:moveTo>
                  <a:pt x="0" y="0"/>
                </a:moveTo>
                <a:lnTo>
                  <a:pt x="4853305" y="0"/>
                </a:lnTo>
                <a:lnTo>
                  <a:pt x="4853305" y="6572693"/>
                </a:lnTo>
                <a:lnTo>
                  <a:pt x="0" y="6572693"/>
                </a:lnTo>
                <a:lnTo>
                  <a:pt x="0" y="0"/>
                </a:lnTo>
                <a:close/>
              </a:path>
            </a:pathLst>
          </a:custGeom>
          <a:blipFill>
            <a:blip r:embed="rId3"/>
            <a:stretch>
              <a:fillRect/>
            </a:stretch>
          </a:blipFill>
        </p:spPr>
        <p:txBody>
          <a:bodyPr/>
          <a:lstStyle/>
          <a:p>
            <a:endParaRPr lang="en-GB"/>
          </a:p>
        </p:txBody>
      </p:sp>
      <p:sp>
        <p:nvSpPr>
          <p:cNvPr id="8" name="TextBox 8"/>
          <p:cNvSpPr txBox="1"/>
          <p:nvPr/>
        </p:nvSpPr>
        <p:spPr>
          <a:xfrm>
            <a:off x="3727509" y="984699"/>
            <a:ext cx="10832982" cy="1533525"/>
          </a:xfrm>
          <a:prstGeom prst="rect">
            <a:avLst/>
          </a:prstGeom>
        </p:spPr>
        <p:txBody>
          <a:bodyPr lIns="0" tIns="0" rIns="0" bIns="0" rtlCol="0" anchor="t">
            <a:spAutoFit/>
          </a:bodyPr>
          <a:lstStyle/>
          <a:p>
            <a:pPr algn="ctr">
              <a:lnSpc>
                <a:spcPts val="6000"/>
              </a:lnSpc>
            </a:pPr>
            <a:r>
              <a:rPr lang="en-US" sz="5000" b="1">
                <a:solidFill>
                  <a:srgbClr val="191919"/>
                </a:solidFill>
              </a:rPr>
              <a:t>Three types of people (according to young people)</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8"/>
          <p:cNvSpPr txBox="1"/>
          <p:nvPr/>
        </p:nvSpPr>
        <p:spPr>
          <a:xfrm>
            <a:off x="3727509" y="3950096"/>
            <a:ext cx="10832982" cy="2386807"/>
          </a:xfrm>
          <a:prstGeom prst="rect">
            <a:avLst/>
          </a:prstGeom>
        </p:spPr>
        <p:txBody>
          <a:bodyPr lIns="0" tIns="0" rIns="0" bIns="0" rtlCol="0" anchor="t">
            <a:spAutoFit/>
          </a:bodyPr>
          <a:lstStyle/>
          <a:p>
            <a:pPr algn="ctr">
              <a:lnSpc>
                <a:spcPts val="6000"/>
              </a:lnSpc>
            </a:pPr>
            <a:r>
              <a:rPr lang="en-US" sz="8000" b="1" dirty="0">
                <a:solidFill>
                  <a:srgbClr val="191919"/>
                </a:solidFill>
              </a:rPr>
              <a:t>What do young people believe a trusted person should be like?</a:t>
            </a:r>
          </a:p>
        </p:txBody>
      </p:sp>
    </p:spTree>
    <p:extLst>
      <p:ext uri="{BB962C8B-B14F-4D97-AF65-F5344CB8AC3E}">
        <p14:creationId xmlns:p14="http://schemas.microsoft.com/office/powerpoint/2010/main" val="291385028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reeform 3"/>
          <p:cNvSpPr/>
          <p:nvPr/>
        </p:nvSpPr>
        <p:spPr>
          <a:xfrm>
            <a:off x="9695063" y="2221225"/>
            <a:ext cx="7710963" cy="7710963"/>
          </a:xfrm>
          <a:custGeom>
            <a:avLst/>
            <a:gdLst/>
            <a:ahLst/>
            <a:cxnLst/>
            <a:rect l="l" t="t" r="r" b="b"/>
            <a:pathLst>
              <a:path w="7710963" h="7710963">
                <a:moveTo>
                  <a:pt x="0" y="0"/>
                </a:moveTo>
                <a:lnTo>
                  <a:pt x="7710963" y="0"/>
                </a:lnTo>
                <a:lnTo>
                  <a:pt x="7710963" y="7710962"/>
                </a:lnTo>
                <a:lnTo>
                  <a:pt x="0" y="7710962"/>
                </a:lnTo>
                <a:lnTo>
                  <a:pt x="0" y="0"/>
                </a:lnTo>
                <a:close/>
              </a:path>
            </a:pathLst>
          </a:custGeom>
          <a:blipFill>
            <a:blip r:embed="rId3"/>
            <a:stretch>
              <a:fillRect/>
            </a:stretch>
          </a:blipFill>
        </p:spPr>
        <p:txBody>
          <a:bodyPr/>
          <a:lstStyle/>
          <a:p>
            <a:endParaRPr lang="en-GB"/>
          </a:p>
        </p:txBody>
      </p:sp>
      <p:sp>
        <p:nvSpPr>
          <p:cNvPr id="4" name="TextBox 4"/>
          <p:cNvSpPr txBox="1"/>
          <p:nvPr/>
        </p:nvSpPr>
        <p:spPr>
          <a:xfrm>
            <a:off x="490787" y="845877"/>
            <a:ext cx="17306425" cy="1223027"/>
          </a:xfrm>
          <a:prstGeom prst="rect">
            <a:avLst/>
          </a:prstGeom>
        </p:spPr>
        <p:txBody>
          <a:bodyPr lIns="0" tIns="0" rIns="0" bIns="0" rtlCol="0" anchor="t">
            <a:spAutoFit/>
          </a:bodyPr>
          <a:lstStyle/>
          <a:p>
            <a:pPr algn="ctr">
              <a:lnSpc>
                <a:spcPts val="9899"/>
              </a:lnSpc>
            </a:pPr>
            <a:r>
              <a:rPr lang="en-US" sz="8000" dirty="0">
                <a:solidFill>
                  <a:srgbClr val="3A3031"/>
                </a:solidFill>
                <a:latin typeface="+mj-lt"/>
              </a:rPr>
              <a:t>Beliefs and Values</a:t>
            </a:r>
          </a:p>
        </p:txBody>
      </p:sp>
      <p:sp>
        <p:nvSpPr>
          <p:cNvPr id="7" name="TextBox 6">
            <a:extLst>
              <a:ext uri="{FF2B5EF4-FFF2-40B4-BE49-F238E27FC236}">
                <a16:creationId xmlns:a16="http://schemas.microsoft.com/office/drawing/2014/main" id="{9F045515-FDD4-FB80-7210-472C340D435B}"/>
              </a:ext>
            </a:extLst>
          </p:cNvPr>
          <p:cNvSpPr txBox="1"/>
          <p:nvPr/>
        </p:nvSpPr>
        <p:spPr>
          <a:xfrm>
            <a:off x="881974" y="3771986"/>
            <a:ext cx="8262025" cy="5564280"/>
          </a:xfrm>
          <a:prstGeom prst="rect">
            <a:avLst/>
          </a:prstGeom>
          <a:noFill/>
        </p:spPr>
        <p:txBody>
          <a:bodyPr wrap="square">
            <a:spAutoFit/>
          </a:bodyPr>
          <a:lstStyle/>
          <a:p>
            <a:pPr marL="457200" indent="-457200">
              <a:lnSpc>
                <a:spcPts val="5383"/>
              </a:lnSpc>
              <a:buFont typeface="Arial" panose="020B0604020202020204" pitchFamily="34" charset="0"/>
              <a:buChar char="•"/>
            </a:pPr>
            <a:r>
              <a:rPr lang="en-US" sz="4000" dirty="0">
                <a:solidFill>
                  <a:srgbClr val="3A3031"/>
                </a:solidFill>
                <a:latin typeface="Genty Sans"/>
              </a:rPr>
              <a:t>Respectful</a:t>
            </a:r>
          </a:p>
          <a:p>
            <a:pPr marL="457200" indent="-457200">
              <a:lnSpc>
                <a:spcPts val="5383"/>
              </a:lnSpc>
              <a:buFont typeface="Arial" panose="020B0604020202020204" pitchFamily="34" charset="0"/>
              <a:buChar char="•"/>
            </a:pPr>
            <a:r>
              <a:rPr lang="en-US" sz="4000" dirty="0">
                <a:solidFill>
                  <a:srgbClr val="3A3031"/>
                </a:solidFill>
                <a:latin typeface="Genty Sans"/>
              </a:rPr>
              <a:t>Neurodiversity affirming </a:t>
            </a:r>
          </a:p>
          <a:p>
            <a:pPr marL="457200" indent="-457200">
              <a:lnSpc>
                <a:spcPts val="5383"/>
              </a:lnSpc>
              <a:buFont typeface="Arial" panose="020B0604020202020204" pitchFamily="34" charset="0"/>
              <a:buChar char="•"/>
            </a:pPr>
            <a:r>
              <a:rPr lang="en-US" sz="4000" dirty="0">
                <a:solidFill>
                  <a:srgbClr val="3A3031"/>
                </a:solidFill>
                <a:latin typeface="Genty Sans"/>
              </a:rPr>
              <a:t>Be real </a:t>
            </a:r>
          </a:p>
          <a:p>
            <a:pPr marL="457200" indent="-457200">
              <a:lnSpc>
                <a:spcPts val="5383"/>
              </a:lnSpc>
              <a:buFont typeface="Arial" panose="020B0604020202020204" pitchFamily="34" charset="0"/>
              <a:buChar char="•"/>
            </a:pPr>
            <a:r>
              <a:rPr lang="en-US" sz="4000" dirty="0">
                <a:solidFill>
                  <a:srgbClr val="3A3031"/>
                </a:solidFill>
                <a:latin typeface="Genty Sans"/>
              </a:rPr>
              <a:t>Be curious </a:t>
            </a:r>
          </a:p>
          <a:p>
            <a:pPr marL="457200" indent="-457200">
              <a:lnSpc>
                <a:spcPts val="5383"/>
              </a:lnSpc>
              <a:buFont typeface="Arial" panose="020B0604020202020204" pitchFamily="34" charset="0"/>
              <a:buChar char="•"/>
            </a:pPr>
            <a:r>
              <a:rPr lang="en-US" sz="4000" dirty="0">
                <a:solidFill>
                  <a:srgbClr val="3A3031"/>
                </a:solidFill>
                <a:latin typeface="Genty Sans"/>
              </a:rPr>
              <a:t>Understanding of autism and individual’s autism</a:t>
            </a:r>
          </a:p>
          <a:p>
            <a:pPr marL="457200" indent="-457200">
              <a:lnSpc>
                <a:spcPts val="5383"/>
              </a:lnSpc>
              <a:buFont typeface="Arial" panose="020B0604020202020204" pitchFamily="34" charset="0"/>
              <a:buChar char="•"/>
            </a:pPr>
            <a:r>
              <a:rPr lang="en-US" sz="4000" dirty="0">
                <a:solidFill>
                  <a:srgbClr val="3A3031"/>
                </a:solidFill>
                <a:latin typeface="Genty Sans"/>
              </a:rPr>
              <a:t>Committed</a:t>
            </a:r>
          </a:p>
          <a:p>
            <a:pPr marL="457200" indent="-457200">
              <a:lnSpc>
                <a:spcPts val="5383"/>
              </a:lnSpc>
              <a:buFont typeface="Arial" panose="020B0604020202020204" pitchFamily="34" charset="0"/>
              <a:buChar char="•"/>
            </a:pPr>
            <a:r>
              <a:rPr lang="en-US" sz="4000" dirty="0">
                <a:solidFill>
                  <a:srgbClr val="3A3031"/>
                </a:solidFill>
                <a:latin typeface="Genty Sans"/>
              </a:rPr>
              <a:t>Good communicator</a:t>
            </a:r>
            <a:endParaRPr lang="en-US" sz="3600" dirty="0">
              <a:solidFill>
                <a:srgbClr val="3A3031"/>
              </a:solidFill>
              <a:latin typeface="Genty Sans"/>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reeform 6"/>
          <p:cNvSpPr/>
          <p:nvPr/>
        </p:nvSpPr>
        <p:spPr>
          <a:xfrm>
            <a:off x="4467588" y="2033831"/>
            <a:ext cx="758036" cy="1477299"/>
          </a:xfrm>
          <a:custGeom>
            <a:avLst/>
            <a:gdLst/>
            <a:ahLst/>
            <a:cxnLst/>
            <a:rect l="l" t="t" r="r" b="b"/>
            <a:pathLst>
              <a:path w="758036" h="1477299">
                <a:moveTo>
                  <a:pt x="0" y="0"/>
                </a:moveTo>
                <a:lnTo>
                  <a:pt x="758037" y="0"/>
                </a:lnTo>
                <a:lnTo>
                  <a:pt x="758037" y="1477299"/>
                </a:lnTo>
                <a:lnTo>
                  <a:pt x="0" y="1477299"/>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sp>
        <p:nvSpPr>
          <p:cNvPr id="7" name="Freeform 7"/>
          <p:cNvSpPr/>
          <p:nvPr/>
        </p:nvSpPr>
        <p:spPr>
          <a:xfrm>
            <a:off x="8938351" y="1430049"/>
            <a:ext cx="8320949" cy="7189820"/>
          </a:xfrm>
          <a:custGeom>
            <a:avLst/>
            <a:gdLst/>
            <a:ahLst/>
            <a:cxnLst/>
            <a:rect l="l" t="t" r="r" b="b"/>
            <a:pathLst>
              <a:path w="8320949" h="7189820">
                <a:moveTo>
                  <a:pt x="0" y="0"/>
                </a:moveTo>
                <a:lnTo>
                  <a:pt x="8320949" y="0"/>
                </a:lnTo>
                <a:lnTo>
                  <a:pt x="8320949" y="7189820"/>
                </a:lnTo>
                <a:lnTo>
                  <a:pt x="0" y="7189820"/>
                </a:lnTo>
                <a:lnTo>
                  <a:pt x="0" y="0"/>
                </a:lnTo>
                <a:close/>
              </a:path>
            </a:pathLst>
          </a:custGeom>
          <a:blipFill>
            <a:blip r:embed="rId5"/>
            <a:stretch>
              <a:fillRect/>
            </a:stretch>
          </a:blipFill>
        </p:spPr>
        <p:txBody>
          <a:bodyPr/>
          <a:lstStyle/>
          <a:p>
            <a:endParaRPr lang="en-GB"/>
          </a:p>
        </p:txBody>
      </p:sp>
      <p:sp>
        <p:nvSpPr>
          <p:cNvPr id="8" name="TextBox 8"/>
          <p:cNvSpPr txBox="1"/>
          <p:nvPr/>
        </p:nvSpPr>
        <p:spPr>
          <a:xfrm>
            <a:off x="2162134" y="5010150"/>
            <a:ext cx="5368946" cy="736601"/>
          </a:xfrm>
          <a:prstGeom prst="rect">
            <a:avLst/>
          </a:prstGeom>
        </p:spPr>
        <p:txBody>
          <a:bodyPr lIns="0" tIns="0" rIns="0" bIns="0" rtlCol="0" anchor="t">
            <a:spAutoFit/>
          </a:bodyPr>
          <a:lstStyle/>
          <a:p>
            <a:pPr algn="ctr">
              <a:lnSpc>
                <a:spcPts val="6199"/>
              </a:lnSpc>
            </a:pPr>
            <a:r>
              <a:rPr lang="en-US" sz="3999" b="1">
                <a:solidFill>
                  <a:srgbClr val="191919"/>
                </a:solidFill>
              </a:rPr>
              <a:t>Irrational Anxiety</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reeform 6"/>
          <p:cNvSpPr/>
          <p:nvPr/>
        </p:nvSpPr>
        <p:spPr>
          <a:xfrm>
            <a:off x="3203600" y="606827"/>
            <a:ext cx="11140586" cy="5192783"/>
          </a:xfrm>
          <a:custGeom>
            <a:avLst/>
            <a:gdLst/>
            <a:ahLst/>
            <a:cxnLst/>
            <a:rect l="l" t="t" r="r" b="b"/>
            <a:pathLst>
              <a:path w="11140586" h="5192783">
                <a:moveTo>
                  <a:pt x="0" y="0"/>
                </a:moveTo>
                <a:lnTo>
                  <a:pt x="11140586" y="0"/>
                </a:lnTo>
                <a:lnTo>
                  <a:pt x="11140586" y="5192783"/>
                </a:lnTo>
                <a:lnTo>
                  <a:pt x="0" y="5192783"/>
                </a:lnTo>
                <a:lnTo>
                  <a:pt x="0" y="0"/>
                </a:lnTo>
                <a:close/>
              </a:path>
            </a:pathLst>
          </a:custGeom>
          <a:blipFill>
            <a:blip r:embed="rId3"/>
            <a:stretch>
              <a:fillRect t="-7269"/>
            </a:stretch>
          </a:blipFill>
        </p:spPr>
        <p:txBody>
          <a:bodyPr/>
          <a:lstStyle/>
          <a:p>
            <a:endParaRPr lang="en-GB"/>
          </a:p>
        </p:txBody>
      </p:sp>
      <p:sp>
        <p:nvSpPr>
          <p:cNvPr id="7" name="TextBox 7"/>
          <p:cNvSpPr txBox="1"/>
          <p:nvPr/>
        </p:nvSpPr>
        <p:spPr>
          <a:xfrm>
            <a:off x="1608148" y="5799610"/>
            <a:ext cx="14660407" cy="3411190"/>
          </a:xfrm>
          <a:prstGeom prst="rect">
            <a:avLst/>
          </a:prstGeom>
        </p:spPr>
        <p:txBody>
          <a:bodyPr lIns="0" tIns="0" rIns="0" bIns="0" rtlCol="0" anchor="t">
            <a:spAutoFit/>
          </a:bodyPr>
          <a:lstStyle/>
          <a:p>
            <a:pPr algn="ctr">
              <a:lnSpc>
                <a:spcPts val="3840"/>
              </a:lnSpc>
            </a:pPr>
            <a:r>
              <a:rPr lang="en-US" sz="3200" dirty="0">
                <a:solidFill>
                  <a:srgbClr val="191919"/>
                </a:solidFill>
              </a:rPr>
              <a:t>If anxiety is irrational (your brain tells you something is threatening when it isn’t), for example a phobia, taking small steps to challenge your anxiety can be helpful. But you still need environmental adaptations put into place, because if your anxiety is too high, small steps will feel much bigger. These steps also need to be under the control of the person experiencing the anxiety. Being pushed by someone else is likely to deepen the anxiety, not reduce it.</a:t>
            </a:r>
          </a:p>
          <a:p>
            <a:pPr algn="ctr">
              <a:lnSpc>
                <a:spcPts val="3840"/>
              </a:lnSpc>
            </a:pPr>
            <a:endParaRPr lang="en-US" sz="3200" dirty="0">
              <a:solidFill>
                <a:srgbClr val="191919"/>
              </a:solidFill>
              <a:latin typeface="Canva Sans 1 Bold"/>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8">
            <a:extLst>
              <a:ext uri="{FF2B5EF4-FFF2-40B4-BE49-F238E27FC236}">
                <a16:creationId xmlns:a16="http://schemas.microsoft.com/office/drawing/2014/main" id="{E694FDAD-EDE8-C51E-7339-A0AAF6B16779}"/>
              </a:ext>
            </a:extLst>
          </p:cNvPr>
          <p:cNvSpPr txBox="1"/>
          <p:nvPr/>
        </p:nvSpPr>
        <p:spPr>
          <a:xfrm>
            <a:off x="1513164" y="920337"/>
            <a:ext cx="15519472" cy="932499"/>
          </a:xfrm>
          <a:prstGeom prst="rect">
            <a:avLst/>
          </a:prstGeom>
        </p:spPr>
        <p:txBody>
          <a:bodyPr wrap="square" lIns="0" tIns="0" rIns="0" bIns="0" rtlCol="0" anchor="t">
            <a:spAutoFit/>
          </a:bodyPr>
          <a:lstStyle/>
          <a:p>
            <a:pPr algn="ctr">
              <a:lnSpc>
                <a:spcPts val="7905"/>
              </a:lnSpc>
            </a:pPr>
            <a:r>
              <a:rPr lang="en-US" sz="5100" dirty="0">
                <a:solidFill>
                  <a:srgbClr val="191919"/>
                </a:solidFill>
              </a:rPr>
              <a:t>What can happen when we get things wrong?</a:t>
            </a:r>
            <a:endParaRPr lang="en-US" sz="5100" u="sng" dirty="0">
              <a:solidFill>
                <a:srgbClr val="191919"/>
              </a:solidFill>
            </a:endParaRPr>
          </a:p>
        </p:txBody>
      </p:sp>
      <p:sp>
        <p:nvSpPr>
          <p:cNvPr id="4" name="Freeform 2">
            <a:extLst>
              <a:ext uri="{FF2B5EF4-FFF2-40B4-BE49-F238E27FC236}">
                <a16:creationId xmlns:a16="http://schemas.microsoft.com/office/drawing/2014/main" id="{640D2A30-CC5A-BE0A-D6A0-5F8BBFAA6CCB}"/>
              </a:ext>
            </a:extLst>
          </p:cNvPr>
          <p:cNvSpPr/>
          <p:nvPr/>
        </p:nvSpPr>
        <p:spPr>
          <a:xfrm>
            <a:off x="966707" y="1852836"/>
            <a:ext cx="2880360" cy="8229600"/>
          </a:xfrm>
          <a:custGeom>
            <a:avLst/>
            <a:gdLst/>
            <a:ahLst/>
            <a:cxnLst/>
            <a:rect l="l" t="t" r="r" b="b"/>
            <a:pathLst>
              <a:path w="2880360" h="8229600">
                <a:moveTo>
                  <a:pt x="0" y="0"/>
                </a:moveTo>
                <a:lnTo>
                  <a:pt x="2880360" y="0"/>
                </a:lnTo>
                <a:lnTo>
                  <a:pt x="2880360" y="8229600"/>
                </a:lnTo>
                <a:lnTo>
                  <a:pt x="0" y="8229600"/>
                </a:lnTo>
                <a:lnTo>
                  <a:pt x="0" y="0"/>
                </a:lnTo>
                <a:close/>
              </a:path>
            </a:pathLst>
          </a:custGeom>
          <a:blipFill>
            <a:blip r:embed="rId3"/>
            <a:stretch>
              <a:fillRect/>
            </a:stretch>
          </a:blipFill>
        </p:spPr>
        <p:txBody>
          <a:bodyPr/>
          <a:lstStyle/>
          <a:p>
            <a:endParaRPr lang="en-GB"/>
          </a:p>
        </p:txBody>
      </p:sp>
      <p:sp>
        <p:nvSpPr>
          <p:cNvPr id="6" name="Freeform 3">
            <a:extLst>
              <a:ext uri="{FF2B5EF4-FFF2-40B4-BE49-F238E27FC236}">
                <a16:creationId xmlns:a16="http://schemas.microsoft.com/office/drawing/2014/main" id="{EA6E8B6F-56BA-B2E2-6B98-A5A2A06EB0DC}"/>
              </a:ext>
            </a:extLst>
          </p:cNvPr>
          <p:cNvSpPr/>
          <p:nvPr/>
        </p:nvSpPr>
        <p:spPr>
          <a:xfrm>
            <a:off x="4417885" y="3227496"/>
            <a:ext cx="9204256" cy="6139167"/>
          </a:xfrm>
          <a:custGeom>
            <a:avLst/>
            <a:gdLst/>
            <a:ahLst/>
            <a:cxnLst/>
            <a:rect l="l" t="t" r="r" b="b"/>
            <a:pathLst>
              <a:path w="9204256" h="6139167">
                <a:moveTo>
                  <a:pt x="0" y="0"/>
                </a:moveTo>
                <a:lnTo>
                  <a:pt x="9204256" y="0"/>
                </a:lnTo>
                <a:lnTo>
                  <a:pt x="9204256" y="6139167"/>
                </a:lnTo>
                <a:lnTo>
                  <a:pt x="0" y="6139167"/>
                </a:lnTo>
                <a:lnTo>
                  <a:pt x="0" y="0"/>
                </a:lnTo>
                <a:close/>
              </a:path>
            </a:pathLst>
          </a:custGeom>
          <a:blipFill>
            <a:blip r:embed="rId4"/>
            <a:stretch>
              <a:fillRect/>
            </a:stretch>
          </a:blipFill>
        </p:spPr>
        <p:txBody>
          <a:bodyPr/>
          <a:lstStyle/>
          <a:p>
            <a:endParaRPr lang="en-GB"/>
          </a:p>
        </p:txBody>
      </p:sp>
      <p:sp>
        <p:nvSpPr>
          <p:cNvPr id="7" name="Freeform 4">
            <a:extLst>
              <a:ext uri="{FF2B5EF4-FFF2-40B4-BE49-F238E27FC236}">
                <a16:creationId xmlns:a16="http://schemas.microsoft.com/office/drawing/2014/main" id="{9B08A364-C257-D298-76C0-8F0700005E70}"/>
              </a:ext>
            </a:extLst>
          </p:cNvPr>
          <p:cNvSpPr/>
          <p:nvPr/>
        </p:nvSpPr>
        <p:spPr>
          <a:xfrm>
            <a:off x="14634125" y="3529722"/>
            <a:ext cx="2240333" cy="5550376"/>
          </a:xfrm>
          <a:custGeom>
            <a:avLst/>
            <a:gdLst/>
            <a:ahLst/>
            <a:cxnLst/>
            <a:rect l="l" t="t" r="r" b="b"/>
            <a:pathLst>
              <a:path w="2240333" h="5550376">
                <a:moveTo>
                  <a:pt x="0" y="0"/>
                </a:moveTo>
                <a:lnTo>
                  <a:pt x="2240333" y="0"/>
                </a:lnTo>
                <a:lnTo>
                  <a:pt x="2240333" y="5550376"/>
                </a:lnTo>
                <a:lnTo>
                  <a:pt x="0" y="5550376"/>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Tree>
    <p:extLst>
      <p:ext uri="{BB962C8B-B14F-4D97-AF65-F5344CB8AC3E}">
        <p14:creationId xmlns:p14="http://schemas.microsoft.com/office/powerpoint/2010/main" val="227326195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reeform 6"/>
          <p:cNvSpPr/>
          <p:nvPr/>
        </p:nvSpPr>
        <p:spPr>
          <a:xfrm>
            <a:off x="4262664" y="1933575"/>
            <a:ext cx="9762672" cy="7324725"/>
          </a:xfrm>
          <a:custGeom>
            <a:avLst/>
            <a:gdLst/>
            <a:ahLst/>
            <a:cxnLst/>
            <a:rect l="l" t="t" r="r" b="b"/>
            <a:pathLst>
              <a:path w="9762672" h="7324725">
                <a:moveTo>
                  <a:pt x="0" y="0"/>
                </a:moveTo>
                <a:lnTo>
                  <a:pt x="9762672" y="0"/>
                </a:lnTo>
                <a:lnTo>
                  <a:pt x="9762672" y="7324725"/>
                </a:lnTo>
                <a:lnTo>
                  <a:pt x="0" y="7324725"/>
                </a:lnTo>
                <a:lnTo>
                  <a:pt x="0" y="0"/>
                </a:lnTo>
                <a:close/>
              </a:path>
            </a:pathLst>
          </a:custGeom>
          <a:blipFill>
            <a:blip r:embed="rId3"/>
            <a:stretch>
              <a:fillRect/>
            </a:stretch>
          </a:blipFill>
        </p:spPr>
        <p:txBody>
          <a:bodyPr/>
          <a:lstStyle/>
          <a:p>
            <a:endParaRPr lang="en-GB"/>
          </a:p>
        </p:txBody>
      </p:sp>
      <p:sp>
        <p:nvSpPr>
          <p:cNvPr id="7" name="TextBox 7"/>
          <p:cNvSpPr txBox="1"/>
          <p:nvPr/>
        </p:nvSpPr>
        <p:spPr>
          <a:xfrm>
            <a:off x="2840152" y="1038225"/>
            <a:ext cx="12607696" cy="895350"/>
          </a:xfrm>
          <a:prstGeom prst="rect">
            <a:avLst/>
          </a:prstGeom>
        </p:spPr>
        <p:txBody>
          <a:bodyPr lIns="0" tIns="0" rIns="0" bIns="0" rtlCol="0" anchor="t">
            <a:spAutoFit/>
          </a:bodyPr>
          <a:lstStyle/>
          <a:p>
            <a:pPr algn="ctr">
              <a:lnSpc>
                <a:spcPts val="7199"/>
              </a:lnSpc>
            </a:pPr>
            <a:r>
              <a:rPr lang="en-US" sz="5999">
                <a:solidFill>
                  <a:srgbClr val="191919"/>
                </a:solidFill>
              </a:rPr>
              <a:t>Understanding your anxiety is KEY</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Freeform 8"/>
          <p:cNvSpPr/>
          <p:nvPr/>
        </p:nvSpPr>
        <p:spPr>
          <a:xfrm>
            <a:off x="8751411" y="4697745"/>
            <a:ext cx="785178" cy="1477299"/>
          </a:xfrm>
          <a:custGeom>
            <a:avLst/>
            <a:gdLst/>
            <a:ahLst/>
            <a:cxnLst/>
            <a:rect l="l" t="t" r="r" b="b"/>
            <a:pathLst>
              <a:path w="785178" h="1477299">
                <a:moveTo>
                  <a:pt x="0" y="0"/>
                </a:moveTo>
                <a:lnTo>
                  <a:pt x="785178" y="0"/>
                </a:lnTo>
                <a:lnTo>
                  <a:pt x="785178" y="1477299"/>
                </a:lnTo>
                <a:lnTo>
                  <a:pt x="0" y="1477299"/>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sp>
        <p:nvSpPr>
          <p:cNvPr id="9" name="Freeform 9"/>
          <p:cNvSpPr/>
          <p:nvPr/>
        </p:nvSpPr>
        <p:spPr>
          <a:xfrm>
            <a:off x="3381275" y="4697745"/>
            <a:ext cx="496927" cy="1477299"/>
          </a:xfrm>
          <a:custGeom>
            <a:avLst/>
            <a:gdLst/>
            <a:ahLst/>
            <a:cxnLst/>
            <a:rect l="l" t="t" r="r" b="b"/>
            <a:pathLst>
              <a:path w="496927" h="1477299">
                <a:moveTo>
                  <a:pt x="0" y="0"/>
                </a:moveTo>
                <a:lnTo>
                  <a:pt x="496927" y="0"/>
                </a:lnTo>
                <a:lnTo>
                  <a:pt x="496927" y="1477299"/>
                </a:lnTo>
                <a:lnTo>
                  <a:pt x="0" y="1477299"/>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10" name="Freeform 10"/>
          <p:cNvSpPr/>
          <p:nvPr/>
        </p:nvSpPr>
        <p:spPr>
          <a:xfrm>
            <a:off x="14279243" y="4697745"/>
            <a:ext cx="758036" cy="1477299"/>
          </a:xfrm>
          <a:custGeom>
            <a:avLst/>
            <a:gdLst/>
            <a:ahLst/>
            <a:cxnLst/>
            <a:rect l="l" t="t" r="r" b="b"/>
            <a:pathLst>
              <a:path w="758036" h="1477299">
                <a:moveTo>
                  <a:pt x="0" y="0"/>
                </a:moveTo>
                <a:lnTo>
                  <a:pt x="758037" y="0"/>
                </a:lnTo>
                <a:lnTo>
                  <a:pt x="758037" y="1477299"/>
                </a:lnTo>
                <a:lnTo>
                  <a:pt x="0" y="1477299"/>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GB"/>
          </a:p>
        </p:txBody>
      </p:sp>
      <p:sp>
        <p:nvSpPr>
          <p:cNvPr id="13" name="TextBox 13"/>
          <p:cNvSpPr txBox="1"/>
          <p:nvPr/>
        </p:nvSpPr>
        <p:spPr>
          <a:xfrm>
            <a:off x="3780863" y="1504726"/>
            <a:ext cx="10726273" cy="1517651"/>
          </a:xfrm>
          <a:prstGeom prst="rect">
            <a:avLst/>
          </a:prstGeom>
        </p:spPr>
        <p:txBody>
          <a:bodyPr lIns="0" tIns="0" rIns="0" bIns="0" rtlCol="0" anchor="t">
            <a:spAutoFit/>
          </a:bodyPr>
          <a:lstStyle/>
          <a:p>
            <a:pPr algn="ctr">
              <a:lnSpc>
                <a:spcPts val="6199"/>
              </a:lnSpc>
            </a:pPr>
            <a:r>
              <a:rPr lang="en-US" sz="3999">
                <a:solidFill>
                  <a:srgbClr val="191919"/>
                </a:solidFill>
              </a:rPr>
              <a:t>There are 3 causes of anxiety, that all need a different approach</a:t>
            </a:r>
          </a:p>
        </p:txBody>
      </p:sp>
      <p:sp>
        <p:nvSpPr>
          <p:cNvPr id="14" name="TextBox 14"/>
          <p:cNvSpPr txBox="1"/>
          <p:nvPr/>
        </p:nvSpPr>
        <p:spPr>
          <a:xfrm>
            <a:off x="1605908" y="6646972"/>
            <a:ext cx="4047661" cy="1519006"/>
          </a:xfrm>
          <a:prstGeom prst="rect">
            <a:avLst/>
          </a:prstGeom>
        </p:spPr>
        <p:txBody>
          <a:bodyPr lIns="0" tIns="0" rIns="0" bIns="0" rtlCol="0" anchor="t">
            <a:spAutoFit/>
          </a:bodyPr>
          <a:lstStyle/>
          <a:p>
            <a:pPr algn="ctr">
              <a:lnSpc>
                <a:spcPts val="4030"/>
              </a:lnSpc>
            </a:pPr>
            <a:endParaRPr lang="en-GB" sz="3200"/>
          </a:p>
          <a:p>
            <a:pPr algn="ctr">
              <a:lnSpc>
                <a:spcPts val="4030"/>
              </a:lnSpc>
            </a:pPr>
            <a:r>
              <a:rPr lang="en-GB" sz="3200">
                <a:solidFill>
                  <a:srgbClr val="191919"/>
                </a:solidFill>
              </a:rPr>
              <a:t>'People need to DO better' anxiety</a:t>
            </a:r>
          </a:p>
        </p:txBody>
      </p:sp>
      <p:sp>
        <p:nvSpPr>
          <p:cNvPr id="15" name="TextBox 15"/>
          <p:cNvSpPr txBox="1"/>
          <p:nvPr/>
        </p:nvSpPr>
        <p:spPr>
          <a:xfrm>
            <a:off x="7120170" y="6646972"/>
            <a:ext cx="4047661" cy="1538883"/>
          </a:xfrm>
          <a:prstGeom prst="rect">
            <a:avLst/>
          </a:prstGeom>
        </p:spPr>
        <p:txBody>
          <a:bodyPr lIns="0" tIns="0" rIns="0" bIns="0" rtlCol="0" anchor="t">
            <a:spAutoFit/>
          </a:bodyPr>
          <a:lstStyle/>
          <a:p>
            <a:pPr algn="ctr">
              <a:lnSpc>
                <a:spcPts val="4030"/>
              </a:lnSpc>
            </a:pPr>
            <a:endParaRPr lang="en-GB" sz="3600"/>
          </a:p>
          <a:p>
            <a:pPr algn="ctr">
              <a:lnSpc>
                <a:spcPts val="4030"/>
              </a:lnSpc>
            </a:pPr>
            <a:r>
              <a:rPr lang="en-GB" sz="3200">
                <a:solidFill>
                  <a:srgbClr val="191919"/>
                </a:solidFill>
              </a:rPr>
              <a:t>'People need to BE better' anxiety</a:t>
            </a:r>
          </a:p>
        </p:txBody>
      </p:sp>
      <p:sp>
        <p:nvSpPr>
          <p:cNvPr id="16" name="TextBox 16"/>
          <p:cNvSpPr txBox="1"/>
          <p:nvPr/>
        </p:nvSpPr>
        <p:spPr>
          <a:xfrm>
            <a:off x="12630863" y="7151797"/>
            <a:ext cx="4047661" cy="493084"/>
          </a:xfrm>
          <a:prstGeom prst="rect">
            <a:avLst/>
          </a:prstGeom>
        </p:spPr>
        <p:txBody>
          <a:bodyPr lIns="0" tIns="0" rIns="0" bIns="0" rtlCol="0" anchor="t">
            <a:spAutoFit/>
          </a:bodyPr>
          <a:lstStyle/>
          <a:p>
            <a:pPr algn="ctr">
              <a:lnSpc>
                <a:spcPts val="4030"/>
              </a:lnSpc>
            </a:pPr>
            <a:r>
              <a:rPr lang="en-US" sz="3200">
                <a:solidFill>
                  <a:srgbClr val="191919"/>
                </a:solidFill>
              </a:rPr>
              <a:t>Irrational Anxiety</a:t>
            </a:r>
          </a:p>
        </p:txBody>
      </p:sp>
      <p:sp>
        <p:nvSpPr>
          <p:cNvPr id="3" name="TextBox 2">
            <a:extLst>
              <a:ext uri="{FF2B5EF4-FFF2-40B4-BE49-F238E27FC236}">
                <a16:creationId xmlns:a16="http://schemas.microsoft.com/office/drawing/2014/main" id="{56990DE8-2362-E3D8-683D-7E0185C1D081}"/>
              </a:ext>
            </a:extLst>
          </p:cNvPr>
          <p:cNvSpPr txBox="1"/>
          <p:nvPr/>
        </p:nvSpPr>
        <p:spPr>
          <a:xfrm>
            <a:off x="6520218" y="8254366"/>
            <a:ext cx="5247562" cy="954107"/>
          </a:xfrm>
          <a:prstGeom prst="rect">
            <a:avLst/>
          </a:prstGeom>
          <a:noFill/>
        </p:spPr>
        <p:txBody>
          <a:bodyPr wrap="square">
            <a:spAutoFit/>
          </a:bodyPr>
          <a:lstStyle/>
          <a:p>
            <a:pPr algn="ctr"/>
            <a:r>
              <a:rPr lang="en-US" sz="2800" b="1" dirty="0">
                <a:solidFill>
                  <a:srgbClr val="191919"/>
                </a:solidFill>
              </a:rPr>
              <a:t>Changing your approach and building trust</a:t>
            </a:r>
          </a:p>
        </p:txBody>
      </p:sp>
      <p:sp>
        <p:nvSpPr>
          <p:cNvPr id="5" name="TextBox 4">
            <a:extLst>
              <a:ext uri="{FF2B5EF4-FFF2-40B4-BE49-F238E27FC236}">
                <a16:creationId xmlns:a16="http://schemas.microsoft.com/office/drawing/2014/main" id="{CB51ACFE-B745-9327-5EE7-9830FEFA9A8B}"/>
              </a:ext>
            </a:extLst>
          </p:cNvPr>
          <p:cNvSpPr txBox="1"/>
          <p:nvPr/>
        </p:nvSpPr>
        <p:spPr>
          <a:xfrm>
            <a:off x="-693798" y="8259054"/>
            <a:ext cx="9144000" cy="523220"/>
          </a:xfrm>
          <a:prstGeom prst="rect">
            <a:avLst/>
          </a:prstGeom>
          <a:noFill/>
        </p:spPr>
        <p:txBody>
          <a:bodyPr wrap="square">
            <a:spAutoFit/>
          </a:bodyPr>
          <a:lstStyle/>
          <a:p>
            <a:pPr algn="ctr"/>
            <a:r>
              <a:rPr lang="en-US" sz="2800" b="1" dirty="0">
                <a:solidFill>
                  <a:srgbClr val="191919"/>
                </a:solidFill>
              </a:rPr>
              <a:t>Changing the environment</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Freeform 8"/>
          <p:cNvSpPr/>
          <p:nvPr/>
        </p:nvSpPr>
        <p:spPr>
          <a:xfrm>
            <a:off x="8751411" y="4697745"/>
            <a:ext cx="785178" cy="1477299"/>
          </a:xfrm>
          <a:custGeom>
            <a:avLst/>
            <a:gdLst/>
            <a:ahLst/>
            <a:cxnLst/>
            <a:rect l="l" t="t" r="r" b="b"/>
            <a:pathLst>
              <a:path w="785178" h="1477299">
                <a:moveTo>
                  <a:pt x="0" y="0"/>
                </a:moveTo>
                <a:lnTo>
                  <a:pt x="785178" y="0"/>
                </a:lnTo>
                <a:lnTo>
                  <a:pt x="785178" y="1477299"/>
                </a:lnTo>
                <a:lnTo>
                  <a:pt x="0" y="1477299"/>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sp>
        <p:nvSpPr>
          <p:cNvPr id="9" name="Freeform 9"/>
          <p:cNvSpPr/>
          <p:nvPr/>
        </p:nvSpPr>
        <p:spPr>
          <a:xfrm>
            <a:off x="3381275" y="4697745"/>
            <a:ext cx="496927" cy="1477299"/>
          </a:xfrm>
          <a:custGeom>
            <a:avLst/>
            <a:gdLst/>
            <a:ahLst/>
            <a:cxnLst/>
            <a:rect l="l" t="t" r="r" b="b"/>
            <a:pathLst>
              <a:path w="496927" h="1477299">
                <a:moveTo>
                  <a:pt x="0" y="0"/>
                </a:moveTo>
                <a:lnTo>
                  <a:pt x="496927" y="0"/>
                </a:lnTo>
                <a:lnTo>
                  <a:pt x="496927" y="1477299"/>
                </a:lnTo>
                <a:lnTo>
                  <a:pt x="0" y="1477299"/>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10" name="Freeform 10"/>
          <p:cNvSpPr/>
          <p:nvPr/>
        </p:nvSpPr>
        <p:spPr>
          <a:xfrm>
            <a:off x="14279243" y="4697745"/>
            <a:ext cx="758036" cy="1477299"/>
          </a:xfrm>
          <a:custGeom>
            <a:avLst/>
            <a:gdLst/>
            <a:ahLst/>
            <a:cxnLst/>
            <a:rect l="l" t="t" r="r" b="b"/>
            <a:pathLst>
              <a:path w="758036" h="1477299">
                <a:moveTo>
                  <a:pt x="0" y="0"/>
                </a:moveTo>
                <a:lnTo>
                  <a:pt x="758037" y="0"/>
                </a:lnTo>
                <a:lnTo>
                  <a:pt x="758037" y="1477299"/>
                </a:lnTo>
                <a:lnTo>
                  <a:pt x="0" y="1477299"/>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GB"/>
          </a:p>
        </p:txBody>
      </p:sp>
      <p:sp>
        <p:nvSpPr>
          <p:cNvPr id="13" name="TextBox 13"/>
          <p:cNvSpPr txBox="1"/>
          <p:nvPr/>
        </p:nvSpPr>
        <p:spPr>
          <a:xfrm>
            <a:off x="3780863" y="1504726"/>
            <a:ext cx="10726273" cy="1517651"/>
          </a:xfrm>
          <a:prstGeom prst="rect">
            <a:avLst/>
          </a:prstGeom>
        </p:spPr>
        <p:txBody>
          <a:bodyPr lIns="0" tIns="0" rIns="0" bIns="0" rtlCol="0" anchor="t">
            <a:spAutoFit/>
          </a:bodyPr>
          <a:lstStyle/>
          <a:p>
            <a:pPr algn="ctr">
              <a:lnSpc>
                <a:spcPts val="6199"/>
              </a:lnSpc>
            </a:pPr>
            <a:r>
              <a:rPr lang="en-US" sz="3600" b="1" u="sng">
                <a:solidFill>
                  <a:srgbClr val="191919"/>
                </a:solidFill>
              </a:rPr>
              <a:t>And you can use this as a step by step guide to reducing your own anxiety</a:t>
            </a:r>
          </a:p>
        </p:txBody>
      </p:sp>
      <p:sp>
        <p:nvSpPr>
          <p:cNvPr id="14" name="TextBox 14"/>
          <p:cNvSpPr txBox="1"/>
          <p:nvPr/>
        </p:nvSpPr>
        <p:spPr>
          <a:xfrm>
            <a:off x="1605908" y="6142147"/>
            <a:ext cx="4047661" cy="3035575"/>
          </a:xfrm>
          <a:prstGeom prst="rect">
            <a:avLst/>
          </a:prstGeom>
        </p:spPr>
        <p:txBody>
          <a:bodyPr lIns="0" tIns="0" rIns="0" bIns="0" rtlCol="0" anchor="t">
            <a:spAutoFit/>
          </a:bodyPr>
          <a:lstStyle/>
          <a:p>
            <a:pPr algn="ctr">
              <a:lnSpc>
                <a:spcPts val="4030"/>
              </a:lnSpc>
            </a:pPr>
            <a:r>
              <a:rPr lang="en-US" sz="3200">
                <a:solidFill>
                  <a:srgbClr val="191919"/>
                </a:solidFill>
              </a:rPr>
              <a:t>Is any of this anxiety caused by unmet needs? </a:t>
            </a:r>
          </a:p>
          <a:p>
            <a:pPr algn="ctr">
              <a:lnSpc>
                <a:spcPts val="4030"/>
              </a:lnSpc>
            </a:pPr>
            <a:endParaRPr lang="en-US" sz="3200">
              <a:solidFill>
                <a:srgbClr val="191919"/>
              </a:solidFill>
            </a:endParaRPr>
          </a:p>
          <a:p>
            <a:pPr algn="ctr">
              <a:lnSpc>
                <a:spcPts val="4030"/>
              </a:lnSpc>
            </a:pPr>
            <a:r>
              <a:rPr lang="en-US" sz="3200">
                <a:solidFill>
                  <a:srgbClr val="191919"/>
                </a:solidFill>
              </a:rPr>
              <a:t>This must be fixed first!</a:t>
            </a:r>
          </a:p>
          <a:p>
            <a:pPr algn="ctr">
              <a:lnSpc>
                <a:spcPts val="4030"/>
              </a:lnSpc>
            </a:pPr>
            <a:endParaRPr lang="en-US" sz="2600">
              <a:solidFill>
                <a:srgbClr val="191919"/>
              </a:solidFill>
              <a:latin typeface="Canva Sans 1"/>
            </a:endParaRPr>
          </a:p>
        </p:txBody>
      </p:sp>
      <p:sp>
        <p:nvSpPr>
          <p:cNvPr id="15" name="TextBox 15"/>
          <p:cNvSpPr txBox="1"/>
          <p:nvPr/>
        </p:nvSpPr>
        <p:spPr>
          <a:xfrm>
            <a:off x="7120170" y="6394560"/>
            <a:ext cx="4047661" cy="2031967"/>
          </a:xfrm>
          <a:prstGeom prst="rect">
            <a:avLst/>
          </a:prstGeom>
        </p:spPr>
        <p:txBody>
          <a:bodyPr lIns="0" tIns="0" rIns="0" bIns="0" rtlCol="0" anchor="t">
            <a:spAutoFit/>
          </a:bodyPr>
          <a:lstStyle/>
          <a:p>
            <a:pPr algn="ctr">
              <a:lnSpc>
                <a:spcPts val="4030"/>
              </a:lnSpc>
            </a:pPr>
            <a:r>
              <a:rPr lang="en-US" sz="3200">
                <a:solidFill>
                  <a:srgbClr val="191919"/>
                </a:solidFill>
              </a:rPr>
              <a:t>Can anything be done to make people more supportive/ understanding? </a:t>
            </a:r>
          </a:p>
        </p:txBody>
      </p:sp>
      <p:sp>
        <p:nvSpPr>
          <p:cNvPr id="16" name="TextBox 16"/>
          <p:cNvSpPr txBox="1"/>
          <p:nvPr/>
        </p:nvSpPr>
        <p:spPr>
          <a:xfrm>
            <a:off x="12634431" y="5744845"/>
            <a:ext cx="4047661" cy="3548536"/>
          </a:xfrm>
          <a:prstGeom prst="rect">
            <a:avLst/>
          </a:prstGeom>
        </p:spPr>
        <p:txBody>
          <a:bodyPr lIns="0" tIns="0" rIns="0" bIns="0" rtlCol="0" anchor="t">
            <a:spAutoFit/>
          </a:bodyPr>
          <a:lstStyle/>
          <a:p>
            <a:pPr algn="ctr">
              <a:lnSpc>
                <a:spcPts val="4030"/>
              </a:lnSpc>
            </a:pPr>
            <a:endParaRPr dirty="0"/>
          </a:p>
          <a:p>
            <a:pPr algn="ctr">
              <a:lnSpc>
                <a:spcPts val="4030"/>
              </a:lnSpc>
            </a:pPr>
            <a:r>
              <a:rPr lang="en-US" sz="3200" dirty="0">
                <a:solidFill>
                  <a:srgbClr val="191919"/>
                </a:solidFill>
              </a:rPr>
              <a:t>Is this something they want to do?</a:t>
            </a:r>
          </a:p>
          <a:p>
            <a:pPr algn="ctr">
              <a:lnSpc>
                <a:spcPts val="4030"/>
              </a:lnSpc>
            </a:pPr>
            <a:endParaRPr lang="en-US" sz="3200" dirty="0">
              <a:solidFill>
                <a:srgbClr val="191919"/>
              </a:solidFill>
            </a:endParaRPr>
          </a:p>
          <a:p>
            <a:pPr algn="ctr">
              <a:lnSpc>
                <a:spcPts val="4030"/>
              </a:lnSpc>
            </a:pPr>
            <a:r>
              <a:rPr lang="en-US" sz="3200" dirty="0">
                <a:solidFill>
                  <a:srgbClr val="191919"/>
                </a:solidFill>
              </a:rPr>
              <a:t>If so, can they take small steps to achieve it?</a:t>
            </a:r>
          </a:p>
          <a:p>
            <a:pPr algn="ctr">
              <a:lnSpc>
                <a:spcPts val="4030"/>
              </a:lnSpc>
            </a:pPr>
            <a:endParaRPr lang="en-US" sz="2600" dirty="0">
              <a:solidFill>
                <a:srgbClr val="191919"/>
              </a:solidFill>
              <a:latin typeface="Canva Sans 1"/>
            </a:endParaRP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4">
            <a:extLst>
              <a:ext uri="{FF2B5EF4-FFF2-40B4-BE49-F238E27FC236}">
                <a16:creationId xmlns:a16="http://schemas.microsoft.com/office/drawing/2014/main" id="{111BD2C7-ED11-976D-F60D-592B3D616A22}"/>
              </a:ext>
            </a:extLst>
          </p:cNvPr>
          <p:cNvSpPr/>
          <p:nvPr/>
        </p:nvSpPr>
        <p:spPr>
          <a:xfrm>
            <a:off x="3816255" y="2629203"/>
            <a:ext cx="10655486" cy="5493418"/>
          </a:xfrm>
          <a:custGeom>
            <a:avLst/>
            <a:gdLst/>
            <a:ahLst/>
            <a:cxnLst/>
            <a:rect l="l" t="t" r="r" b="b"/>
            <a:pathLst>
              <a:path w="10655486" h="5493418">
                <a:moveTo>
                  <a:pt x="0" y="0"/>
                </a:moveTo>
                <a:lnTo>
                  <a:pt x="10655486" y="0"/>
                </a:lnTo>
                <a:lnTo>
                  <a:pt x="10655486" y="5493417"/>
                </a:lnTo>
                <a:lnTo>
                  <a:pt x="0" y="5493417"/>
                </a:lnTo>
                <a:lnTo>
                  <a:pt x="0" y="0"/>
                </a:lnTo>
                <a:close/>
              </a:path>
            </a:pathLst>
          </a:custGeom>
          <a:blipFill>
            <a:blip r:embed="rId3"/>
            <a:stretch>
              <a:fillRect/>
            </a:stretch>
          </a:blipFill>
        </p:spPr>
        <p:txBody>
          <a:bodyPr/>
          <a:lstStyle/>
          <a:p>
            <a:endParaRPr lang="en-GB"/>
          </a:p>
        </p:txBody>
      </p:sp>
      <p:sp>
        <p:nvSpPr>
          <p:cNvPr id="3" name="TextBox 5">
            <a:extLst>
              <a:ext uri="{FF2B5EF4-FFF2-40B4-BE49-F238E27FC236}">
                <a16:creationId xmlns:a16="http://schemas.microsoft.com/office/drawing/2014/main" id="{5689E0AE-9310-F98C-3D8A-2FAEFFA365E2}"/>
              </a:ext>
            </a:extLst>
          </p:cNvPr>
          <p:cNvSpPr txBox="1"/>
          <p:nvPr/>
        </p:nvSpPr>
        <p:spPr>
          <a:xfrm>
            <a:off x="4061653" y="9010718"/>
            <a:ext cx="10164691" cy="580390"/>
          </a:xfrm>
          <a:prstGeom prst="rect">
            <a:avLst/>
          </a:prstGeom>
        </p:spPr>
        <p:txBody>
          <a:bodyPr lIns="0" tIns="0" rIns="0" bIns="0" rtlCol="0" anchor="t">
            <a:spAutoFit/>
          </a:bodyPr>
          <a:lstStyle/>
          <a:p>
            <a:pPr algn="ctr">
              <a:lnSpc>
                <a:spcPts val="4759"/>
              </a:lnSpc>
            </a:pPr>
            <a:r>
              <a:rPr lang="en-US" sz="3399" dirty="0">
                <a:solidFill>
                  <a:srgbClr val="000000"/>
                </a:solidFill>
                <a:latin typeface="Canva Sans"/>
              </a:rPr>
              <a:t>One event, lots of events, or a build up of stress</a:t>
            </a:r>
          </a:p>
        </p:txBody>
      </p:sp>
      <p:sp>
        <p:nvSpPr>
          <p:cNvPr id="4" name="TextBox 6">
            <a:extLst>
              <a:ext uri="{FF2B5EF4-FFF2-40B4-BE49-F238E27FC236}">
                <a16:creationId xmlns:a16="http://schemas.microsoft.com/office/drawing/2014/main" id="{E765314D-B2E5-22D6-7917-AD7029E7EAB9}"/>
              </a:ext>
            </a:extLst>
          </p:cNvPr>
          <p:cNvSpPr txBox="1"/>
          <p:nvPr/>
        </p:nvSpPr>
        <p:spPr>
          <a:xfrm>
            <a:off x="3657520" y="1062659"/>
            <a:ext cx="10972956" cy="1566544"/>
          </a:xfrm>
          <a:prstGeom prst="rect">
            <a:avLst/>
          </a:prstGeom>
        </p:spPr>
        <p:txBody>
          <a:bodyPr wrap="square" lIns="0" tIns="0" rIns="0" bIns="0" rtlCol="0" anchor="t">
            <a:spAutoFit/>
          </a:bodyPr>
          <a:lstStyle/>
          <a:p>
            <a:pPr algn="ctr">
              <a:lnSpc>
                <a:spcPts val="12880"/>
              </a:lnSpc>
            </a:pPr>
            <a:r>
              <a:rPr lang="en-US" sz="9200" b="1" dirty="0">
                <a:solidFill>
                  <a:srgbClr val="000000"/>
                </a:solidFill>
              </a:rPr>
              <a:t>Trauma</a:t>
            </a:r>
          </a:p>
        </p:txBody>
      </p:sp>
    </p:spTree>
    <p:extLst>
      <p:ext uri="{BB962C8B-B14F-4D97-AF65-F5344CB8AC3E}">
        <p14:creationId xmlns:p14="http://schemas.microsoft.com/office/powerpoint/2010/main" val="41517899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2"/>
          <p:cNvSpPr txBox="1"/>
          <p:nvPr/>
        </p:nvSpPr>
        <p:spPr>
          <a:xfrm>
            <a:off x="2212865" y="753846"/>
            <a:ext cx="12859358" cy="2110501"/>
          </a:xfrm>
          <a:prstGeom prst="rect">
            <a:avLst/>
          </a:prstGeom>
        </p:spPr>
        <p:txBody>
          <a:bodyPr lIns="0" tIns="0" rIns="0" bIns="0" rtlCol="0" anchor="t">
            <a:spAutoFit/>
          </a:bodyPr>
          <a:lstStyle/>
          <a:p>
            <a:pPr algn="ctr">
              <a:lnSpc>
                <a:spcPts val="7936"/>
              </a:lnSpc>
            </a:pPr>
            <a:r>
              <a:rPr lang="en-US" sz="9337">
                <a:solidFill>
                  <a:srgbClr val="253943"/>
                </a:solidFill>
                <a:latin typeface="TT Phobos Inline"/>
              </a:rPr>
              <a:t>THE HIPPOCAMPUS (HIPPO)</a:t>
            </a:r>
          </a:p>
        </p:txBody>
      </p:sp>
      <p:sp>
        <p:nvSpPr>
          <p:cNvPr id="3" name="TextBox 3"/>
          <p:cNvSpPr txBox="1"/>
          <p:nvPr/>
        </p:nvSpPr>
        <p:spPr>
          <a:xfrm>
            <a:off x="1028700" y="2911073"/>
            <a:ext cx="15908097" cy="3692525"/>
          </a:xfrm>
          <a:prstGeom prst="rect">
            <a:avLst/>
          </a:prstGeom>
        </p:spPr>
        <p:txBody>
          <a:bodyPr lIns="0" tIns="0" rIns="0" bIns="0" rtlCol="0" anchor="t">
            <a:spAutoFit/>
          </a:bodyPr>
          <a:lstStyle/>
          <a:p>
            <a:pPr>
              <a:lnSpc>
                <a:spcPts val="4900"/>
              </a:lnSpc>
            </a:pPr>
            <a:r>
              <a:rPr lang="en-US" sz="3500">
                <a:solidFill>
                  <a:srgbClr val="253943"/>
                </a:solidFill>
                <a:latin typeface="TT Norms"/>
              </a:rPr>
              <a:t>The Hippo places memories into your long term storage when they have been processed. ​It is like a book being placed on a shelf.</a:t>
            </a:r>
          </a:p>
          <a:p>
            <a:pPr>
              <a:lnSpc>
                <a:spcPts val="4900"/>
              </a:lnSpc>
            </a:pPr>
            <a:endParaRPr lang="en-US" sz="3500">
              <a:solidFill>
                <a:srgbClr val="253943"/>
              </a:solidFill>
              <a:latin typeface="TT Norms"/>
            </a:endParaRPr>
          </a:p>
          <a:p>
            <a:pPr>
              <a:lnSpc>
                <a:spcPts val="4900"/>
              </a:lnSpc>
            </a:pPr>
            <a:r>
              <a:rPr lang="en-US" sz="3500">
                <a:solidFill>
                  <a:srgbClr val="253943"/>
                </a:solidFill>
                <a:latin typeface="TT Norms"/>
              </a:rPr>
              <a:t>The Hippo is a collection of stories that can be accessed whenever you want them. </a:t>
            </a:r>
          </a:p>
          <a:p>
            <a:pPr>
              <a:lnSpc>
                <a:spcPts val="4900"/>
              </a:lnSpc>
            </a:pPr>
            <a:endParaRPr lang="en-US" sz="3500">
              <a:solidFill>
                <a:srgbClr val="253943"/>
              </a:solidFill>
              <a:latin typeface="TT Norms"/>
            </a:endParaRPr>
          </a:p>
        </p:txBody>
      </p:sp>
      <p:sp>
        <p:nvSpPr>
          <p:cNvPr id="4" name="Freeform 4"/>
          <p:cNvSpPr/>
          <p:nvPr/>
        </p:nvSpPr>
        <p:spPr>
          <a:xfrm>
            <a:off x="580653" y="5878188"/>
            <a:ext cx="6761568" cy="4573279"/>
          </a:xfrm>
          <a:custGeom>
            <a:avLst/>
            <a:gdLst/>
            <a:ahLst/>
            <a:cxnLst/>
            <a:rect l="l" t="t" r="r" b="b"/>
            <a:pathLst>
              <a:path w="6761568" h="4573279">
                <a:moveTo>
                  <a:pt x="0" y="0"/>
                </a:moveTo>
                <a:lnTo>
                  <a:pt x="6761568" y="0"/>
                </a:lnTo>
                <a:lnTo>
                  <a:pt x="6761568" y="4573279"/>
                </a:lnTo>
                <a:lnTo>
                  <a:pt x="0" y="4573279"/>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GB"/>
          </a:p>
        </p:txBody>
      </p:sp>
      <p:sp>
        <p:nvSpPr>
          <p:cNvPr id="5" name="TextBox 5"/>
          <p:cNvSpPr txBox="1"/>
          <p:nvPr/>
        </p:nvSpPr>
        <p:spPr>
          <a:xfrm>
            <a:off x="7709780" y="5662976"/>
            <a:ext cx="8958212" cy="4311650"/>
          </a:xfrm>
          <a:prstGeom prst="rect">
            <a:avLst/>
          </a:prstGeom>
        </p:spPr>
        <p:txBody>
          <a:bodyPr lIns="0" tIns="0" rIns="0" bIns="0" rtlCol="0" anchor="t">
            <a:spAutoFit/>
          </a:bodyPr>
          <a:lstStyle/>
          <a:p>
            <a:pPr>
              <a:lnSpc>
                <a:spcPts val="4900"/>
              </a:lnSpc>
            </a:pPr>
            <a:endParaRPr/>
          </a:p>
          <a:p>
            <a:pPr>
              <a:lnSpc>
                <a:spcPts val="4900"/>
              </a:lnSpc>
            </a:pPr>
            <a:r>
              <a:rPr lang="en-US" sz="3500">
                <a:solidFill>
                  <a:srgbClr val="253943"/>
                </a:solidFill>
                <a:latin typeface="TT Norms"/>
              </a:rPr>
              <a:t>You may remember the emotions you felt during the memory, but don't feel them as intensely anymore. They are safe to recall.</a:t>
            </a:r>
          </a:p>
          <a:p>
            <a:pPr>
              <a:lnSpc>
                <a:spcPts val="4900"/>
              </a:lnSpc>
            </a:pPr>
            <a:endParaRPr lang="en-US" sz="3500">
              <a:solidFill>
                <a:srgbClr val="253943"/>
              </a:solidFill>
              <a:latin typeface="TT Norms"/>
            </a:endParaRPr>
          </a:p>
          <a:p>
            <a:pPr>
              <a:lnSpc>
                <a:spcPts val="4900"/>
              </a:lnSpc>
            </a:pPr>
            <a:r>
              <a:rPr lang="en-US" sz="3500">
                <a:solidFill>
                  <a:srgbClr val="253943"/>
                </a:solidFill>
                <a:latin typeface="TT Norms"/>
              </a:rPr>
              <a:t>They have a time tag attached.</a:t>
            </a:r>
          </a:p>
          <a:p>
            <a:pPr>
              <a:lnSpc>
                <a:spcPts val="4900"/>
              </a:lnSpc>
            </a:pPr>
            <a:endParaRPr lang="en-US" sz="3500">
              <a:solidFill>
                <a:srgbClr val="253943"/>
              </a:solidFill>
              <a:latin typeface="TT Norms"/>
            </a:endParaRP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2"/>
          <p:cNvSpPr txBox="1"/>
          <p:nvPr/>
        </p:nvSpPr>
        <p:spPr>
          <a:xfrm>
            <a:off x="2212865" y="753846"/>
            <a:ext cx="12859358" cy="2110501"/>
          </a:xfrm>
          <a:prstGeom prst="rect">
            <a:avLst/>
          </a:prstGeom>
        </p:spPr>
        <p:txBody>
          <a:bodyPr lIns="0" tIns="0" rIns="0" bIns="0" rtlCol="0" anchor="t">
            <a:spAutoFit/>
          </a:bodyPr>
          <a:lstStyle/>
          <a:p>
            <a:pPr algn="ctr">
              <a:lnSpc>
                <a:spcPts val="7936"/>
              </a:lnSpc>
            </a:pPr>
            <a:r>
              <a:rPr lang="en-US" sz="9337">
                <a:solidFill>
                  <a:srgbClr val="253943"/>
                </a:solidFill>
                <a:latin typeface="TT Phobos Inline"/>
              </a:rPr>
              <a:t>THE AMYGDALA (ALARM)</a:t>
            </a:r>
          </a:p>
        </p:txBody>
      </p:sp>
      <p:sp>
        <p:nvSpPr>
          <p:cNvPr id="3" name="TextBox 3"/>
          <p:cNvSpPr txBox="1"/>
          <p:nvPr/>
        </p:nvSpPr>
        <p:spPr>
          <a:xfrm>
            <a:off x="1028700" y="2911073"/>
            <a:ext cx="15908097" cy="3692525"/>
          </a:xfrm>
          <a:prstGeom prst="rect">
            <a:avLst/>
          </a:prstGeom>
        </p:spPr>
        <p:txBody>
          <a:bodyPr lIns="0" tIns="0" rIns="0" bIns="0" rtlCol="0" anchor="t">
            <a:spAutoFit/>
          </a:bodyPr>
          <a:lstStyle/>
          <a:p>
            <a:pPr>
              <a:lnSpc>
                <a:spcPts val="4900"/>
              </a:lnSpc>
            </a:pPr>
            <a:r>
              <a:rPr lang="en-US" sz="3500">
                <a:solidFill>
                  <a:srgbClr val="253943"/>
                </a:solidFill>
                <a:latin typeface="TT Norms"/>
              </a:rPr>
              <a:t>Memories are stored in the amygdala (alarm system) when you have a high level of stress, anxiety or overwhelm.</a:t>
            </a:r>
          </a:p>
          <a:p>
            <a:pPr>
              <a:lnSpc>
                <a:spcPts val="4900"/>
              </a:lnSpc>
            </a:pPr>
            <a:endParaRPr lang="en-US" sz="3500">
              <a:solidFill>
                <a:srgbClr val="253943"/>
              </a:solidFill>
              <a:latin typeface="TT Norms"/>
            </a:endParaRPr>
          </a:p>
          <a:p>
            <a:pPr>
              <a:lnSpc>
                <a:spcPts val="4900"/>
              </a:lnSpc>
            </a:pPr>
            <a:r>
              <a:rPr lang="en-US" sz="3500">
                <a:solidFill>
                  <a:srgbClr val="253943"/>
                </a:solidFill>
                <a:latin typeface="TT Norms"/>
              </a:rPr>
              <a:t>Less like stories, you feel these memories intensely. </a:t>
            </a:r>
          </a:p>
          <a:p>
            <a:pPr>
              <a:lnSpc>
                <a:spcPts val="4900"/>
              </a:lnSpc>
            </a:pPr>
            <a:endParaRPr lang="en-US" sz="3500">
              <a:solidFill>
                <a:srgbClr val="253943"/>
              </a:solidFill>
              <a:latin typeface="TT Norms"/>
            </a:endParaRPr>
          </a:p>
          <a:p>
            <a:pPr>
              <a:lnSpc>
                <a:spcPts val="4900"/>
              </a:lnSpc>
            </a:pPr>
            <a:endParaRPr lang="en-US" sz="3500">
              <a:solidFill>
                <a:srgbClr val="253943"/>
              </a:solidFill>
              <a:latin typeface="TT Norms"/>
            </a:endParaRPr>
          </a:p>
        </p:txBody>
      </p:sp>
      <p:sp>
        <p:nvSpPr>
          <p:cNvPr id="4" name="TextBox 4"/>
          <p:cNvSpPr txBox="1"/>
          <p:nvPr/>
        </p:nvSpPr>
        <p:spPr>
          <a:xfrm>
            <a:off x="6083162" y="6011395"/>
            <a:ext cx="10853635" cy="3692525"/>
          </a:xfrm>
          <a:prstGeom prst="rect">
            <a:avLst/>
          </a:prstGeom>
        </p:spPr>
        <p:txBody>
          <a:bodyPr lIns="0" tIns="0" rIns="0" bIns="0" rtlCol="0" anchor="t">
            <a:spAutoFit/>
          </a:bodyPr>
          <a:lstStyle/>
          <a:p>
            <a:pPr>
              <a:lnSpc>
                <a:spcPts val="4900"/>
              </a:lnSpc>
            </a:pPr>
            <a:r>
              <a:rPr lang="en-US" sz="3500">
                <a:solidFill>
                  <a:srgbClr val="253943"/>
                </a:solidFill>
                <a:latin typeface="TT Norms"/>
              </a:rPr>
              <a:t>These memories can be triggered by lots of things Including, photos, videos, smells or even thoughts.</a:t>
            </a:r>
          </a:p>
          <a:p>
            <a:pPr>
              <a:lnSpc>
                <a:spcPts val="4900"/>
              </a:lnSpc>
            </a:pPr>
            <a:endParaRPr lang="en-US" sz="3500">
              <a:solidFill>
                <a:srgbClr val="253943"/>
              </a:solidFill>
              <a:latin typeface="TT Norms"/>
            </a:endParaRPr>
          </a:p>
          <a:p>
            <a:pPr>
              <a:lnSpc>
                <a:spcPts val="4900"/>
              </a:lnSpc>
            </a:pPr>
            <a:r>
              <a:rPr lang="en-US" sz="3500">
                <a:solidFill>
                  <a:srgbClr val="253943"/>
                </a:solidFill>
                <a:latin typeface="TT Norms"/>
              </a:rPr>
              <a:t>The alarm system believes you are better safe than sorry, whether this is helpful to you right now or not. </a:t>
            </a:r>
          </a:p>
          <a:p>
            <a:pPr>
              <a:lnSpc>
                <a:spcPts val="4900"/>
              </a:lnSpc>
            </a:pPr>
            <a:endParaRPr lang="en-US" sz="3500">
              <a:solidFill>
                <a:srgbClr val="253943"/>
              </a:solidFill>
              <a:latin typeface="TT Norms"/>
            </a:endParaRPr>
          </a:p>
        </p:txBody>
      </p:sp>
      <p:sp>
        <p:nvSpPr>
          <p:cNvPr id="5" name="Freeform 5"/>
          <p:cNvSpPr/>
          <p:nvPr/>
        </p:nvSpPr>
        <p:spPr>
          <a:xfrm>
            <a:off x="1294746" y="5729651"/>
            <a:ext cx="3728317" cy="4322687"/>
          </a:xfrm>
          <a:custGeom>
            <a:avLst/>
            <a:gdLst/>
            <a:ahLst/>
            <a:cxnLst/>
            <a:rect l="l" t="t" r="r" b="b"/>
            <a:pathLst>
              <a:path w="3728317" h="4322687">
                <a:moveTo>
                  <a:pt x="0" y="0"/>
                </a:moveTo>
                <a:lnTo>
                  <a:pt x="3728317" y="0"/>
                </a:lnTo>
                <a:lnTo>
                  <a:pt x="3728317" y="4322687"/>
                </a:lnTo>
                <a:lnTo>
                  <a:pt x="0" y="4322687"/>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2"/>
          <p:cNvSpPr txBox="1"/>
          <p:nvPr/>
        </p:nvSpPr>
        <p:spPr>
          <a:xfrm>
            <a:off x="1405367" y="1045449"/>
            <a:ext cx="15477266" cy="1110376"/>
          </a:xfrm>
          <a:prstGeom prst="rect">
            <a:avLst/>
          </a:prstGeom>
        </p:spPr>
        <p:txBody>
          <a:bodyPr lIns="0" tIns="0" rIns="0" bIns="0" rtlCol="0" anchor="t">
            <a:spAutoFit/>
          </a:bodyPr>
          <a:lstStyle/>
          <a:p>
            <a:pPr algn="ctr">
              <a:lnSpc>
                <a:spcPts val="7936"/>
              </a:lnSpc>
            </a:pPr>
            <a:r>
              <a:rPr lang="en-US" sz="9337">
                <a:solidFill>
                  <a:srgbClr val="253943"/>
                </a:solidFill>
                <a:latin typeface="TT Phobos Inline"/>
              </a:rPr>
              <a:t>PROCESSING MEMORIES</a:t>
            </a:r>
          </a:p>
        </p:txBody>
      </p:sp>
      <p:sp>
        <p:nvSpPr>
          <p:cNvPr id="3" name="TextBox 3"/>
          <p:cNvSpPr txBox="1"/>
          <p:nvPr/>
        </p:nvSpPr>
        <p:spPr>
          <a:xfrm>
            <a:off x="1405367" y="1908653"/>
            <a:ext cx="15908097" cy="8742330"/>
          </a:xfrm>
          <a:prstGeom prst="rect">
            <a:avLst/>
          </a:prstGeom>
        </p:spPr>
        <p:txBody>
          <a:bodyPr lIns="0" tIns="0" rIns="0" bIns="0" rtlCol="0" anchor="t">
            <a:spAutoFit/>
          </a:bodyPr>
          <a:lstStyle/>
          <a:p>
            <a:pPr>
              <a:lnSpc>
                <a:spcPts val="4900"/>
              </a:lnSpc>
            </a:pPr>
            <a:r>
              <a:rPr lang="en-US" sz="3500" dirty="0">
                <a:solidFill>
                  <a:srgbClr val="253943"/>
                </a:solidFill>
                <a:latin typeface="TT Norms"/>
              </a:rPr>
              <a:t>Over time, many memories move from the Alarm system to the Hippocampus.</a:t>
            </a:r>
          </a:p>
          <a:p>
            <a:pPr>
              <a:lnSpc>
                <a:spcPts val="4900"/>
              </a:lnSpc>
            </a:pPr>
            <a:r>
              <a:rPr lang="en-US" sz="3500" dirty="0">
                <a:solidFill>
                  <a:srgbClr val="253943"/>
                </a:solidFill>
                <a:latin typeface="TT Norms"/>
              </a:rPr>
              <a:t>​</a:t>
            </a:r>
          </a:p>
          <a:p>
            <a:pPr>
              <a:lnSpc>
                <a:spcPts val="4900"/>
              </a:lnSpc>
            </a:pPr>
            <a:r>
              <a:rPr lang="en-US" sz="3500" dirty="0">
                <a:solidFill>
                  <a:srgbClr val="253943"/>
                </a:solidFill>
                <a:latin typeface="TT Norms"/>
              </a:rPr>
              <a:t>Everyone has the capacity to process difficult events and we do it all the time. When we talk to people, think about what has happened, get angry and cry, we are often processing what happened to us. We are making sense of the experience and putting the memory in its place in the bookcase. </a:t>
            </a:r>
          </a:p>
          <a:p>
            <a:pPr>
              <a:lnSpc>
                <a:spcPts val="4900"/>
              </a:lnSpc>
            </a:pPr>
            <a:endParaRPr lang="en-US" sz="3500" dirty="0">
              <a:solidFill>
                <a:srgbClr val="253943"/>
              </a:solidFill>
              <a:latin typeface="TT Norms"/>
            </a:endParaRPr>
          </a:p>
          <a:p>
            <a:pPr>
              <a:lnSpc>
                <a:spcPts val="4900"/>
              </a:lnSpc>
            </a:pPr>
            <a:r>
              <a:rPr lang="en-US" sz="3500" dirty="0">
                <a:solidFill>
                  <a:srgbClr val="253943"/>
                </a:solidFill>
                <a:latin typeface="TT Norms"/>
              </a:rPr>
              <a:t>We all have the capacity to process memories - it’s like healing from a wound - but sometimes it can get stuck and we don’t process the things which have happened to us. </a:t>
            </a:r>
          </a:p>
          <a:p>
            <a:pPr>
              <a:lnSpc>
                <a:spcPts val="4900"/>
              </a:lnSpc>
            </a:pPr>
            <a:endParaRPr lang="en-US" sz="3500" dirty="0">
              <a:solidFill>
                <a:srgbClr val="253943"/>
              </a:solidFill>
              <a:latin typeface="TT Norms"/>
            </a:endParaRPr>
          </a:p>
          <a:p>
            <a:pPr>
              <a:lnSpc>
                <a:spcPts val="4900"/>
              </a:lnSpc>
            </a:pPr>
            <a:r>
              <a:rPr lang="en-US" sz="3500" dirty="0">
                <a:solidFill>
                  <a:srgbClr val="253943"/>
                </a:solidFill>
                <a:latin typeface="TT Norms"/>
              </a:rPr>
              <a:t>This can happen if you experience </a:t>
            </a:r>
            <a:r>
              <a:rPr lang="en-US" sz="3500" b="1" dirty="0">
                <a:solidFill>
                  <a:srgbClr val="253943"/>
                </a:solidFill>
                <a:latin typeface="TT Norms"/>
              </a:rPr>
              <a:t>too much stress</a:t>
            </a:r>
            <a:r>
              <a:rPr lang="en-US" sz="3500" dirty="0">
                <a:solidFill>
                  <a:srgbClr val="253943"/>
                </a:solidFill>
                <a:latin typeface="TT Norms"/>
              </a:rPr>
              <a:t> or don’t get the right support to process these memories.</a:t>
            </a:r>
          </a:p>
          <a:p>
            <a:pPr>
              <a:lnSpc>
                <a:spcPts val="4900"/>
              </a:lnSpc>
            </a:pPr>
            <a:endParaRPr lang="en-US" sz="3500" dirty="0">
              <a:solidFill>
                <a:srgbClr val="253943"/>
              </a:solidFill>
              <a:latin typeface="TT Norms"/>
            </a:endParaRP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diagram of a stress cycle&#10;&#10;Description automatically generated">
            <a:extLst>
              <a:ext uri="{FF2B5EF4-FFF2-40B4-BE49-F238E27FC236}">
                <a16:creationId xmlns:a16="http://schemas.microsoft.com/office/drawing/2014/main" id="{BA5A98D0-E6F1-BC6B-88C6-E98218E7EC9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637599" y="263699"/>
            <a:ext cx="13012802" cy="9759602"/>
          </a:xfrm>
          <a:prstGeom prst="rect">
            <a:avLst/>
          </a:prstGeom>
        </p:spPr>
      </p:pic>
    </p:spTree>
    <p:extLst>
      <p:ext uri="{BB962C8B-B14F-4D97-AF65-F5344CB8AC3E}">
        <p14:creationId xmlns:p14="http://schemas.microsoft.com/office/powerpoint/2010/main" val="408442785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Freeform 8"/>
          <p:cNvSpPr/>
          <p:nvPr/>
        </p:nvSpPr>
        <p:spPr>
          <a:xfrm>
            <a:off x="385316" y="2699998"/>
            <a:ext cx="6317803" cy="6629400"/>
          </a:xfrm>
          <a:custGeom>
            <a:avLst/>
            <a:gdLst/>
            <a:ahLst/>
            <a:cxnLst/>
            <a:rect l="l" t="t" r="r" b="b"/>
            <a:pathLst>
              <a:path w="4944791" h="5346807">
                <a:moveTo>
                  <a:pt x="0" y="0"/>
                </a:moveTo>
                <a:lnTo>
                  <a:pt x="4944791" y="0"/>
                </a:lnTo>
                <a:lnTo>
                  <a:pt x="4944791" y="5346807"/>
                </a:lnTo>
                <a:lnTo>
                  <a:pt x="0" y="5346807"/>
                </a:lnTo>
                <a:lnTo>
                  <a:pt x="0" y="0"/>
                </a:lnTo>
                <a:close/>
              </a:path>
            </a:pathLst>
          </a:custGeom>
          <a:blipFill>
            <a:blip r:embed="rId3"/>
            <a:stretch>
              <a:fillRect/>
            </a:stretch>
          </a:blipFill>
        </p:spPr>
        <p:txBody>
          <a:bodyPr/>
          <a:lstStyle/>
          <a:p>
            <a:endParaRPr lang="en-GB"/>
          </a:p>
        </p:txBody>
      </p:sp>
      <p:sp>
        <p:nvSpPr>
          <p:cNvPr id="9" name="Freeform 9"/>
          <p:cNvSpPr/>
          <p:nvPr/>
        </p:nvSpPr>
        <p:spPr>
          <a:xfrm>
            <a:off x="12481523" y="2581578"/>
            <a:ext cx="5201058" cy="5875105"/>
          </a:xfrm>
          <a:custGeom>
            <a:avLst/>
            <a:gdLst/>
            <a:ahLst/>
            <a:cxnLst/>
            <a:rect l="l" t="t" r="r" b="b"/>
            <a:pathLst>
              <a:path w="4544563" h="5346807">
                <a:moveTo>
                  <a:pt x="0" y="0"/>
                </a:moveTo>
                <a:lnTo>
                  <a:pt x="4544562" y="0"/>
                </a:lnTo>
                <a:lnTo>
                  <a:pt x="4544562" y="5346807"/>
                </a:lnTo>
                <a:lnTo>
                  <a:pt x="0" y="5346807"/>
                </a:lnTo>
                <a:lnTo>
                  <a:pt x="0" y="0"/>
                </a:lnTo>
                <a:close/>
              </a:path>
            </a:pathLst>
          </a:custGeom>
          <a:blipFill>
            <a:blip r:embed="rId4"/>
            <a:stretch>
              <a:fillRect l="-13257" r="-13257"/>
            </a:stretch>
          </a:blipFill>
        </p:spPr>
        <p:txBody>
          <a:bodyPr/>
          <a:lstStyle/>
          <a:p>
            <a:endParaRPr lang="en-GB"/>
          </a:p>
        </p:txBody>
      </p:sp>
      <p:sp>
        <p:nvSpPr>
          <p:cNvPr id="10" name="Freeform 10"/>
          <p:cNvSpPr/>
          <p:nvPr/>
        </p:nvSpPr>
        <p:spPr>
          <a:xfrm>
            <a:off x="6680155" y="5135917"/>
            <a:ext cx="5690271" cy="3320766"/>
          </a:xfrm>
          <a:custGeom>
            <a:avLst/>
            <a:gdLst/>
            <a:ahLst/>
            <a:cxnLst/>
            <a:rect l="l" t="t" r="r" b="b"/>
            <a:pathLst>
              <a:path w="5690271" h="3320766">
                <a:moveTo>
                  <a:pt x="0" y="0"/>
                </a:moveTo>
                <a:lnTo>
                  <a:pt x="5690271" y="0"/>
                </a:lnTo>
                <a:lnTo>
                  <a:pt x="5690271" y="3320766"/>
                </a:lnTo>
                <a:lnTo>
                  <a:pt x="0" y="3320766"/>
                </a:lnTo>
                <a:lnTo>
                  <a:pt x="0" y="0"/>
                </a:lnTo>
                <a:close/>
              </a:path>
            </a:pathLst>
          </a:custGeom>
          <a:blipFill>
            <a:blip r:embed="rId5"/>
            <a:stretch>
              <a:fillRect/>
            </a:stretch>
          </a:blipFill>
        </p:spPr>
        <p:txBody>
          <a:bodyPr/>
          <a:lstStyle/>
          <a:p>
            <a:endParaRPr lang="en-GB"/>
          </a:p>
        </p:txBody>
      </p:sp>
      <p:sp>
        <p:nvSpPr>
          <p:cNvPr id="11" name="TextBox 11"/>
          <p:cNvSpPr txBox="1"/>
          <p:nvPr/>
        </p:nvSpPr>
        <p:spPr>
          <a:xfrm>
            <a:off x="1373012" y="1045988"/>
            <a:ext cx="15541976" cy="896622"/>
          </a:xfrm>
          <a:prstGeom prst="rect">
            <a:avLst/>
          </a:prstGeom>
        </p:spPr>
        <p:txBody>
          <a:bodyPr lIns="0" tIns="0" rIns="0" bIns="0" rtlCol="0" anchor="t">
            <a:spAutoFit/>
          </a:bodyPr>
          <a:lstStyle/>
          <a:p>
            <a:pPr algn="ctr">
              <a:lnSpc>
                <a:spcPts val="7594"/>
              </a:lnSpc>
            </a:pPr>
            <a:r>
              <a:rPr lang="en-US" sz="4899" b="1">
                <a:solidFill>
                  <a:srgbClr val="191919"/>
                </a:solidFill>
              </a:rPr>
              <a:t>Spoon Theory/ Energy Accounting</a:t>
            </a: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Freeform 8"/>
          <p:cNvSpPr/>
          <p:nvPr/>
        </p:nvSpPr>
        <p:spPr>
          <a:xfrm>
            <a:off x="1625012" y="1665211"/>
            <a:ext cx="15037977" cy="6956578"/>
          </a:xfrm>
          <a:custGeom>
            <a:avLst/>
            <a:gdLst/>
            <a:ahLst/>
            <a:cxnLst/>
            <a:rect l="l" t="t" r="r" b="b"/>
            <a:pathLst>
              <a:path w="15037977" h="6956578">
                <a:moveTo>
                  <a:pt x="0" y="0"/>
                </a:moveTo>
                <a:lnTo>
                  <a:pt x="15037976" y="0"/>
                </a:lnTo>
                <a:lnTo>
                  <a:pt x="15037976" y="6956578"/>
                </a:lnTo>
                <a:lnTo>
                  <a:pt x="0" y="6956578"/>
                </a:lnTo>
                <a:lnTo>
                  <a:pt x="0" y="0"/>
                </a:lnTo>
                <a:close/>
              </a:path>
            </a:pathLst>
          </a:custGeom>
          <a:blipFill>
            <a:blip r:embed="rId3"/>
            <a:stretch>
              <a:fillRect/>
            </a:stretch>
          </a:blipFill>
        </p:spPr>
        <p:txBody>
          <a:bodyPr/>
          <a:lstStyle/>
          <a:p>
            <a:endParaRPr lang="en-GB"/>
          </a:p>
        </p:txBody>
      </p:sp>
      <p:sp>
        <p:nvSpPr>
          <p:cNvPr id="9" name="TextBox 9"/>
          <p:cNvSpPr txBox="1"/>
          <p:nvPr/>
        </p:nvSpPr>
        <p:spPr>
          <a:xfrm>
            <a:off x="1373012" y="658320"/>
            <a:ext cx="15541976" cy="896622"/>
          </a:xfrm>
          <a:prstGeom prst="rect">
            <a:avLst/>
          </a:prstGeom>
        </p:spPr>
        <p:txBody>
          <a:bodyPr lIns="0" tIns="0" rIns="0" bIns="0" rtlCol="0" anchor="t">
            <a:spAutoFit/>
          </a:bodyPr>
          <a:lstStyle/>
          <a:p>
            <a:pPr algn="ctr">
              <a:lnSpc>
                <a:spcPts val="7594"/>
              </a:lnSpc>
            </a:pPr>
            <a:r>
              <a:rPr lang="en-US" sz="4899" b="1" dirty="0">
                <a:solidFill>
                  <a:srgbClr val="191919"/>
                </a:solidFill>
              </a:rPr>
              <a:t>Overall wellbeing</a:t>
            </a:r>
          </a:p>
        </p:txBody>
      </p:sp>
      <p:sp>
        <p:nvSpPr>
          <p:cNvPr id="10" name="TextBox 10"/>
          <p:cNvSpPr txBox="1"/>
          <p:nvPr/>
        </p:nvSpPr>
        <p:spPr>
          <a:xfrm>
            <a:off x="1373012" y="8853343"/>
            <a:ext cx="15541976" cy="775337"/>
          </a:xfrm>
          <a:prstGeom prst="rect">
            <a:avLst/>
          </a:prstGeom>
        </p:spPr>
        <p:txBody>
          <a:bodyPr lIns="0" tIns="0" rIns="0" bIns="0" rtlCol="0" anchor="t">
            <a:spAutoFit/>
          </a:bodyPr>
          <a:lstStyle/>
          <a:p>
            <a:pPr algn="ctr">
              <a:lnSpc>
                <a:spcPts val="6509"/>
              </a:lnSpc>
            </a:pPr>
            <a:r>
              <a:rPr lang="en-US" sz="4199" dirty="0">
                <a:solidFill>
                  <a:srgbClr val="191919"/>
                </a:solidFill>
              </a:rPr>
              <a:t>Chris </a:t>
            </a:r>
            <a:r>
              <a:rPr lang="en-US" sz="4199" dirty="0" err="1">
                <a:solidFill>
                  <a:srgbClr val="191919"/>
                </a:solidFill>
              </a:rPr>
              <a:t>Bonnello</a:t>
            </a:r>
            <a:r>
              <a:rPr lang="en-US" sz="4199" dirty="0">
                <a:solidFill>
                  <a:srgbClr val="191919"/>
                </a:solidFill>
              </a:rPr>
              <a:t> - Autistic Not Weird</a:t>
            </a: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Freeform 8"/>
          <p:cNvSpPr/>
          <p:nvPr/>
        </p:nvSpPr>
        <p:spPr>
          <a:xfrm>
            <a:off x="662289" y="4418663"/>
            <a:ext cx="7385071" cy="4460868"/>
          </a:xfrm>
          <a:custGeom>
            <a:avLst/>
            <a:gdLst/>
            <a:ahLst/>
            <a:cxnLst/>
            <a:rect l="l" t="t" r="r" b="b"/>
            <a:pathLst>
              <a:path w="7385071" h="4460868">
                <a:moveTo>
                  <a:pt x="0" y="0"/>
                </a:moveTo>
                <a:lnTo>
                  <a:pt x="7385071" y="0"/>
                </a:lnTo>
                <a:lnTo>
                  <a:pt x="7385071" y="4460868"/>
                </a:lnTo>
                <a:lnTo>
                  <a:pt x="0" y="4460868"/>
                </a:lnTo>
                <a:lnTo>
                  <a:pt x="0" y="0"/>
                </a:lnTo>
                <a:close/>
              </a:path>
            </a:pathLst>
          </a:custGeom>
          <a:blipFill>
            <a:blip r:embed="rId2"/>
            <a:stretch>
              <a:fillRect/>
            </a:stretch>
          </a:blipFill>
        </p:spPr>
        <p:txBody>
          <a:bodyPr/>
          <a:lstStyle/>
          <a:p>
            <a:endParaRPr lang="en-GB"/>
          </a:p>
        </p:txBody>
      </p:sp>
      <p:sp>
        <p:nvSpPr>
          <p:cNvPr id="9" name="TextBox 9"/>
          <p:cNvSpPr txBox="1"/>
          <p:nvPr/>
        </p:nvSpPr>
        <p:spPr>
          <a:xfrm>
            <a:off x="1373012" y="1045988"/>
            <a:ext cx="15541976" cy="896622"/>
          </a:xfrm>
          <a:prstGeom prst="rect">
            <a:avLst/>
          </a:prstGeom>
        </p:spPr>
        <p:txBody>
          <a:bodyPr lIns="0" tIns="0" rIns="0" bIns="0" rtlCol="0" anchor="t">
            <a:spAutoFit/>
          </a:bodyPr>
          <a:lstStyle/>
          <a:p>
            <a:pPr algn="ctr">
              <a:lnSpc>
                <a:spcPts val="7594"/>
              </a:lnSpc>
            </a:pPr>
            <a:r>
              <a:rPr lang="en-US" sz="4899" b="1">
                <a:solidFill>
                  <a:srgbClr val="191919"/>
                </a:solidFill>
              </a:rPr>
              <a:t>Uncertainty/ anticipatory anxiety</a:t>
            </a:r>
          </a:p>
        </p:txBody>
      </p:sp>
      <p:sp>
        <p:nvSpPr>
          <p:cNvPr id="10" name="TextBox 10"/>
          <p:cNvSpPr txBox="1"/>
          <p:nvPr/>
        </p:nvSpPr>
        <p:spPr>
          <a:xfrm>
            <a:off x="1373012" y="2675302"/>
            <a:ext cx="16230600" cy="1192314"/>
          </a:xfrm>
          <a:prstGeom prst="rect">
            <a:avLst/>
          </a:prstGeom>
        </p:spPr>
        <p:txBody>
          <a:bodyPr lIns="0" tIns="0" rIns="0" bIns="0" rtlCol="0" anchor="t">
            <a:spAutoFit/>
          </a:bodyPr>
          <a:lstStyle/>
          <a:p>
            <a:pPr algn="ctr">
              <a:lnSpc>
                <a:spcPts val="4759"/>
              </a:lnSpc>
            </a:pPr>
            <a:r>
              <a:rPr lang="en-US" sz="3399" dirty="0">
                <a:solidFill>
                  <a:srgbClr val="191919"/>
                </a:solidFill>
              </a:rPr>
              <a:t>practical ideas - are we thinking about using visuals, preparation e.g. social stories, routines, changes, planning who what where when how</a:t>
            </a:r>
          </a:p>
        </p:txBody>
      </p:sp>
      <p:pic>
        <p:nvPicPr>
          <p:cNvPr id="2" name="Picture 1">
            <a:extLst>
              <a:ext uri="{FF2B5EF4-FFF2-40B4-BE49-F238E27FC236}">
                <a16:creationId xmlns:a16="http://schemas.microsoft.com/office/drawing/2014/main" id="{03A5AABC-ACE1-60EB-4203-61AD8D312239}"/>
              </a:ext>
            </a:extLst>
          </p:cNvPr>
          <p:cNvPicPr>
            <a:picLocks noChangeAspect="1"/>
          </p:cNvPicPr>
          <p:nvPr/>
        </p:nvPicPr>
        <p:blipFill>
          <a:blip r:embed="rId3"/>
          <a:stretch>
            <a:fillRect/>
          </a:stretch>
        </p:blipFill>
        <p:spPr>
          <a:xfrm>
            <a:off x="9784517" y="3867616"/>
            <a:ext cx="7477125" cy="6257925"/>
          </a:xfrm>
          <a:prstGeom prst="rect">
            <a:avLst/>
          </a:prstGeom>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1D9B3453-BD0D-E95B-9252-2B3E0C8A7746}"/>
              </a:ext>
            </a:extLst>
          </p:cNvPr>
          <p:cNvPicPr>
            <a:picLocks noChangeAspect="1"/>
          </p:cNvPicPr>
          <p:nvPr/>
        </p:nvPicPr>
        <p:blipFill>
          <a:blip r:embed="rId2"/>
          <a:stretch>
            <a:fillRect/>
          </a:stretch>
        </p:blipFill>
        <p:spPr>
          <a:xfrm>
            <a:off x="282441" y="1506533"/>
            <a:ext cx="8691078" cy="7273934"/>
          </a:xfrm>
          <a:prstGeom prst="rect">
            <a:avLst/>
          </a:prstGeom>
        </p:spPr>
      </p:pic>
      <p:pic>
        <p:nvPicPr>
          <p:cNvPr id="7" name="Picture 6">
            <a:extLst>
              <a:ext uri="{FF2B5EF4-FFF2-40B4-BE49-F238E27FC236}">
                <a16:creationId xmlns:a16="http://schemas.microsoft.com/office/drawing/2014/main" id="{9C7DD8DC-261B-D720-1988-14D11857869A}"/>
              </a:ext>
            </a:extLst>
          </p:cNvPr>
          <p:cNvPicPr>
            <a:picLocks noChangeAspect="1"/>
          </p:cNvPicPr>
          <p:nvPr/>
        </p:nvPicPr>
        <p:blipFill>
          <a:blip r:embed="rId3"/>
          <a:stretch>
            <a:fillRect/>
          </a:stretch>
        </p:blipFill>
        <p:spPr>
          <a:xfrm>
            <a:off x="9314483" y="1506533"/>
            <a:ext cx="8691078" cy="7273934"/>
          </a:xfrm>
          <a:prstGeom prst="rect">
            <a:avLst/>
          </a:prstGeom>
        </p:spPr>
      </p:pic>
    </p:spTree>
    <p:extLst>
      <p:ext uri="{BB962C8B-B14F-4D97-AF65-F5344CB8AC3E}">
        <p14:creationId xmlns:p14="http://schemas.microsoft.com/office/powerpoint/2010/main" val="336320964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00330BD2-A8B9-9A27-AF10-B98A0B58AA98}"/>
              </a:ext>
            </a:extLst>
          </p:cNvPr>
          <p:cNvPicPr>
            <a:picLocks noChangeAspect="1"/>
          </p:cNvPicPr>
          <p:nvPr/>
        </p:nvPicPr>
        <p:blipFill rotWithShape="1">
          <a:blip r:embed="rId3"/>
          <a:srcRect l="1063"/>
          <a:stretch/>
        </p:blipFill>
        <p:spPr>
          <a:xfrm>
            <a:off x="4633993" y="397347"/>
            <a:ext cx="9117980" cy="9492305"/>
          </a:xfrm>
          <a:prstGeom prst="rect">
            <a:avLst/>
          </a:prstGeom>
        </p:spPr>
      </p:pic>
    </p:spTree>
    <p:extLst>
      <p:ext uri="{BB962C8B-B14F-4D97-AF65-F5344CB8AC3E}">
        <p14:creationId xmlns:p14="http://schemas.microsoft.com/office/powerpoint/2010/main" val="238771901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a6e7dc0e-e468-46c5-b927-c852f1be5c6b"/>
    <lcf76f155ced4ddcb4097134ff3c332f xmlns="08ddbdef-4679-4d9f-acc7-7cb91b2a8ce5">
      <Terms xmlns="http://schemas.microsoft.com/office/infopath/2007/PartnerControls"/>
    </lcf76f155ced4ddcb4097134ff3c332f>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B4B19B425186474EAD72554B550FBC9B" ma:contentTypeVersion="18" ma:contentTypeDescription="Create a new document." ma:contentTypeScope="" ma:versionID="d3e70ff834f89e3a73f5cdd3b5a0b908">
  <xsd:schema xmlns:xsd="http://www.w3.org/2001/XMLSchema" xmlns:xs="http://www.w3.org/2001/XMLSchema" xmlns:p="http://schemas.microsoft.com/office/2006/metadata/properties" xmlns:ns2="08ddbdef-4679-4d9f-acc7-7cb91b2a8ce5" xmlns:ns3="c7b3529e-fc43-44c9-add6-59d54be33176" xmlns:ns4="a6e7dc0e-e468-46c5-b927-c852f1be5c6b" targetNamespace="http://schemas.microsoft.com/office/2006/metadata/properties" ma:root="true" ma:fieldsID="dec35feffd254e362bdb58b2101add8c" ns2:_="" ns3:_="" ns4:_="">
    <xsd:import namespace="08ddbdef-4679-4d9f-acc7-7cb91b2a8ce5"/>
    <xsd:import namespace="c7b3529e-fc43-44c9-add6-59d54be33176"/>
    <xsd:import namespace="a6e7dc0e-e468-46c5-b927-c852f1be5c6b"/>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3:SharedWithUsers" minOccurs="0"/>
                <xsd:element ref="ns3:SharedWithDetails" minOccurs="0"/>
                <xsd:element ref="ns2:MediaServiceOCR" minOccurs="0"/>
                <xsd:element ref="ns2:MediaServiceGenerationTime" minOccurs="0"/>
                <xsd:element ref="ns2:MediaServiceEventHashCode" minOccurs="0"/>
                <xsd:element ref="ns2:MediaServiceDateTaken" minOccurs="0"/>
                <xsd:element ref="ns2:MediaLengthInSeconds" minOccurs="0"/>
                <xsd:element ref="ns2:lcf76f155ced4ddcb4097134ff3c332f" minOccurs="0"/>
                <xsd:element ref="ns4:TaxCatchAll" minOccurs="0"/>
                <xsd:element ref="ns2:MediaServiceLocation" minOccurs="0"/>
                <xsd:element ref="ns2:MediaServiceSearchProperties" minOccurs="0"/>
                <xsd:element ref="ns2:MediaServiceObjectDetectorVersion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08ddbdef-4679-4d9f-acc7-7cb91b2a8ce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OCR" ma:index="14" nillable="true" ma:displayName="Extracted Text" ma:internalName="MediaServiceOCR" ma:readOnly="true">
      <xsd:simpleType>
        <xsd:restriction base="dms:Note">
          <xsd:maxLength value="255"/>
        </xsd:restriction>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DateTaken" ma:index="17" nillable="true" ma:displayName="MediaServiceDateTaken" ma:hidden="true" ma:internalName="MediaServiceDateTaken" ma:readOnly="true">
      <xsd:simpleType>
        <xsd:restriction base="dms:Text"/>
      </xsd:simpleType>
    </xsd:element>
    <xsd:element name="MediaLengthInSeconds" ma:index="18" nillable="true" ma:displayName="MediaLengthInSeconds" ma:hidden="true" ma:internalName="MediaLengthInSeconds" ma:readOnly="true">
      <xsd:simpleType>
        <xsd:restriction base="dms:Unknown"/>
      </xsd:simpleType>
    </xsd:element>
    <xsd:element name="lcf76f155ced4ddcb4097134ff3c332f" ma:index="20" nillable="true" ma:taxonomy="true" ma:internalName="lcf76f155ced4ddcb4097134ff3c332f" ma:taxonomyFieldName="MediaServiceImageTags" ma:displayName="Image Tags" ma:readOnly="false" ma:fieldId="{5cf76f15-5ced-4ddc-b409-7134ff3c332f}" ma:taxonomyMulti="true" ma:sspId="a9803200-a5eb-4841-8eb8-d63aa78f7c04" ma:termSetId="09814cd3-568e-fe90-9814-8d621ff8fb84" ma:anchorId="fba54fb3-c3e1-fe81-a776-ca4b69148c4d" ma:open="true" ma:isKeyword="false">
      <xsd:complexType>
        <xsd:sequence>
          <xsd:element ref="pc:Terms" minOccurs="0" maxOccurs="1"/>
        </xsd:sequence>
      </xsd:complexType>
    </xsd:element>
    <xsd:element name="MediaServiceLocation" ma:index="22" nillable="true" ma:displayName="Location" ma:internalName="MediaServiceLocation" ma:readOnly="true">
      <xsd:simpleType>
        <xsd:restriction base="dms:Text"/>
      </xsd:simpleType>
    </xsd:element>
    <xsd:element name="MediaServiceSearchProperties" ma:index="23" nillable="true" ma:displayName="MediaServiceSearchProperties" ma:hidden="true" ma:internalName="MediaServiceSearchProperties" ma:readOnly="true">
      <xsd:simpleType>
        <xsd:restriction base="dms:Note"/>
      </xsd:simpleType>
    </xsd:element>
    <xsd:element name="MediaServiceObjectDetectorVersions" ma:index="24" nillable="true" ma:displayName="MediaServiceObjectDetectorVersions" ma:hidden="true" ma:indexed="true" ma:internalName="MediaServiceObjectDetectorVersions"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c7b3529e-fc43-44c9-add6-59d54be33176"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a6e7dc0e-e468-46c5-b927-c852f1be5c6b" elementFormDefault="qualified">
    <xsd:import namespace="http://schemas.microsoft.com/office/2006/documentManagement/types"/>
    <xsd:import namespace="http://schemas.microsoft.com/office/infopath/2007/PartnerControls"/>
    <xsd:element name="TaxCatchAll" ma:index="21" nillable="true" ma:displayName="Taxonomy Catch All Column" ma:hidden="true" ma:list="{b9c4982e-f0a1-4884-a8ce-46e207741a7d}" ma:internalName="TaxCatchAll" ma:showField="CatchAllData" ma:web="c7b3529e-fc43-44c9-add6-59d54be33176">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A4B74F09-705D-462A-AF6A-F64EC7D2FF4A}">
  <ds:schemaRefs>
    <ds:schemaRef ds:uri="http://purl.org/dc/elements/1.1/"/>
    <ds:schemaRef ds:uri="http://schemas.microsoft.com/office/2006/metadata/properties"/>
    <ds:schemaRef ds:uri="http://schemas.openxmlformats.org/package/2006/metadata/core-properties"/>
    <ds:schemaRef ds:uri="http://schemas.microsoft.com/office/infopath/2007/PartnerControls"/>
    <ds:schemaRef ds:uri="http://schemas.microsoft.com/office/2006/documentManagement/types"/>
    <ds:schemaRef ds:uri="http://purl.org/dc/dcmitype/"/>
    <ds:schemaRef ds:uri="08ddbdef-4679-4d9f-acc7-7cb91b2a8ce5"/>
    <ds:schemaRef ds:uri="http://purl.org/dc/terms/"/>
    <ds:schemaRef ds:uri="a6e7dc0e-e468-46c5-b927-c852f1be5c6b"/>
    <ds:schemaRef ds:uri="c7b3529e-fc43-44c9-add6-59d54be33176"/>
    <ds:schemaRef ds:uri="http://www.w3.org/XML/1998/namespace"/>
  </ds:schemaRefs>
</ds:datastoreItem>
</file>

<file path=customXml/itemProps2.xml><?xml version="1.0" encoding="utf-8"?>
<ds:datastoreItem xmlns:ds="http://schemas.openxmlformats.org/officeDocument/2006/customXml" ds:itemID="{BD68AB33-BD13-4B60-B80D-BC083956A66E}">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08ddbdef-4679-4d9f-acc7-7cb91b2a8ce5"/>
    <ds:schemaRef ds:uri="c7b3529e-fc43-44c9-add6-59d54be33176"/>
    <ds:schemaRef ds:uri="a6e7dc0e-e468-46c5-b927-c852f1be5c6b"/>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A4CF931A-7807-47FA-9447-1AB27DB219E4}">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4230</TotalTime>
  <Words>4694</Words>
  <Application>Microsoft Office PowerPoint</Application>
  <PresentationFormat>Custom</PresentationFormat>
  <Paragraphs>333</Paragraphs>
  <Slides>36</Slides>
  <Notes>32</Notes>
  <HiddenSlides>0</HiddenSlides>
  <MMClips>0</MMClips>
  <ScaleCrop>false</ScaleCrop>
  <HeadingPairs>
    <vt:vector size="6" baseType="variant">
      <vt:variant>
        <vt:lpstr>Fonts Used</vt:lpstr>
      </vt:variant>
      <vt:variant>
        <vt:i4>11</vt:i4>
      </vt:variant>
      <vt:variant>
        <vt:lpstr>Theme</vt:lpstr>
      </vt:variant>
      <vt:variant>
        <vt:i4>1</vt:i4>
      </vt:variant>
      <vt:variant>
        <vt:lpstr>Slide Titles</vt:lpstr>
      </vt:variant>
      <vt:variant>
        <vt:i4>36</vt:i4>
      </vt:variant>
    </vt:vector>
  </HeadingPairs>
  <TitlesOfParts>
    <vt:vector size="48" baseType="lpstr">
      <vt:lpstr>League Spartan</vt:lpstr>
      <vt:lpstr>Calibri</vt:lpstr>
      <vt:lpstr>Genty Sans</vt:lpstr>
      <vt:lpstr>Canva Sans 1</vt:lpstr>
      <vt:lpstr>Canva Sans</vt:lpstr>
      <vt:lpstr>TT Phobos Inline</vt:lpstr>
      <vt:lpstr>Open Sauce Bold</vt:lpstr>
      <vt:lpstr>TT Norms</vt:lpstr>
      <vt:lpstr>Arial</vt:lpstr>
      <vt:lpstr>open sans</vt:lpstr>
      <vt:lpstr>Canva Sans 1 Bold</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AiS Module 4</dc:title>
  <dc:creator>C Woosnam</dc:creator>
  <cp:lastModifiedBy>C Woosnam</cp:lastModifiedBy>
  <cp:revision>318</cp:revision>
  <dcterms:created xsi:type="dcterms:W3CDTF">2006-08-16T00:00:00Z</dcterms:created>
  <dcterms:modified xsi:type="dcterms:W3CDTF">2024-05-15T16:22:28Z</dcterms:modified>
  <dc:identifier>DAFzwhe1PgU</dc:identifier>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0x010100B4B19B425186474EAD72554B550FBC9B</vt:lpwstr>
  </property>
  <property fmtid="{D5CDD505-2E9C-101B-9397-08002B2CF9AE}" pid="3" name="MediaServiceImageTags">
    <vt:lpwstr/>
  </property>
</Properties>
</file>