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0" roundtripDataSignature="AMtx7mjkmHq7c3tgIDBMkvyeZdol7r7lp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8" name="Google Shape;148;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2fb21da0ed2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g2fb21da0ed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0" name="Google Shape;160;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 name="Google Shape;165;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1" name="Google Shape;171;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6" name="Google Shape;176;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4" name="Google Shape;184;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2" name="Google Shape;192;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9" name="Google Shape;199;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6" name="Google Shape;206;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37ad73dd9cc_0_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37ad73dd9c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380346c004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380346c004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7" name="Google Shape;227;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37ad73dd9c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37ad73dd9c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13"/>
          <p:cNvGrpSpPr/>
          <p:nvPr/>
        </p:nvGrpSpPr>
        <p:grpSpPr>
          <a:xfrm>
            <a:off x="0" y="-8467"/>
            <a:ext cx="12192000" cy="6866467"/>
            <a:chOff x="0" y="-8467"/>
            <a:chExt cx="12192000" cy="6866467"/>
          </a:xfrm>
        </p:grpSpPr>
        <p:cxnSp>
          <p:nvCxnSpPr>
            <p:cNvPr id="24" name="Google Shape;24;p13"/>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25" name="Google Shape;25;p13"/>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26" name="Google Shape;26;p13"/>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27" name="Google Shape;27;p13"/>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13"/>
            <p:cNvSpPr/>
            <p:nvPr/>
          </p:nvSpPr>
          <p:spPr>
            <a:xfrm>
              <a:off x="8932333" y="3048000"/>
              <a:ext cx="3259667" cy="3810000"/>
            </a:xfrm>
            <a:prstGeom prst="triangle">
              <a:avLst>
                <a:gd name="adj" fmla="val 100000"/>
              </a:avLst>
            </a:prstGeom>
            <a:solidFill>
              <a:schemeClr val="accent2">
                <a:alpha val="71372"/>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3"/>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514DAA">
                <a:alpha val="69411"/>
              </a:srgbClr>
            </a:solidFill>
            <a:ln>
              <a:noFill/>
            </a:ln>
          </p:spPr>
        </p:sp>
        <p:sp>
          <p:nvSpPr>
            <p:cNvPr id="30" name="Google Shape;30;p13"/>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CDB4DC">
                <a:alpha val="69411"/>
              </a:srgbClr>
            </a:solidFill>
            <a:ln>
              <a:noFill/>
            </a:ln>
          </p:spPr>
        </p:sp>
        <p:sp>
          <p:nvSpPr>
            <p:cNvPr id="31" name="Google Shape;31;p13"/>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32" name="Google Shape;32;p13"/>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13"/>
            <p:cNvSpPr/>
            <p:nvPr/>
          </p:nvSpPr>
          <p:spPr>
            <a:xfrm rot="10800000">
              <a:off x="0" y="0"/>
              <a:ext cx="842596" cy="5666154"/>
            </a:xfrm>
            <a:prstGeom prst="triangle">
              <a:avLst>
                <a:gd name="adj" fmla="val 100000"/>
              </a:avLst>
            </a:prstGeom>
            <a:solidFill>
              <a:schemeClr val="accent1">
                <a:alpha val="84313"/>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4" name="Google Shape;34;p13"/>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3"/>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a:endParaRPr/>
          </a:p>
        </p:txBody>
      </p:sp>
      <p:sp>
        <p:nvSpPr>
          <p:cNvPr id="36" name="Google Shape;36;p1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4"/>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42" name="Google Shape;42;p1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5"/>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000"/>
              <a:buFont typeface="Trebuchet MS"/>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600"/>
              <a:buNone/>
              <a:defRPr sz="20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48" name="Google Shape;48;p1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4" name="Google Shape;54;p16"/>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5" name="Google Shape;55;p1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1" name="Google Shape;61;p17"/>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2" name="Google Shape;62;p17"/>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3" name="Google Shape;63;p17"/>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4" name="Google Shape;64;p1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
        <p:cNvGrpSpPr/>
        <p:nvPr/>
      </p:nvGrpSpPr>
      <p:grpSpPr>
        <a:xfrm>
          <a:off x="0" y="0"/>
          <a:ext cx="0" cy="0"/>
          <a:chOff x="0" y="0"/>
          <a:chExt cx="0" cy="0"/>
        </a:xfrm>
      </p:grpSpPr>
      <p:sp>
        <p:nvSpPr>
          <p:cNvPr id="73" name="Google Shape;73;p1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1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6"/>
        <p:cNvGrpSpPr/>
        <p:nvPr/>
      </p:nvGrpSpPr>
      <p:grpSpPr>
        <a:xfrm>
          <a:off x="0" y="0"/>
          <a:ext cx="0" cy="0"/>
          <a:chOff x="0" y="0"/>
          <a:chExt cx="0" cy="0"/>
        </a:xfrm>
      </p:grpSpPr>
      <p:sp>
        <p:nvSpPr>
          <p:cNvPr id="77" name="Google Shape;77;p20"/>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79" name="Google Shape;79;p20"/>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20"/>
              <a:buNone/>
              <a:defRPr sz="1400"/>
            </a:lvl1pPr>
            <a:lvl2pPr marL="914400" lvl="1" indent="-228600" algn="l">
              <a:lnSpc>
                <a:spcPct val="100000"/>
              </a:lnSpc>
              <a:spcBef>
                <a:spcPts val="1000"/>
              </a:spcBef>
              <a:spcAft>
                <a:spcPts val="0"/>
              </a:spcAft>
              <a:buSzPts val="1120"/>
              <a:buNone/>
              <a:defRPr sz="1400"/>
            </a:lvl2pPr>
            <a:lvl3pPr marL="1371600" lvl="2" indent="-228600" algn="l">
              <a:lnSpc>
                <a:spcPct val="100000"/>
              </a:lnSpc>
              <a:spcBef>
                <a:spcPts val="1000"/>
              </a:spcBef>
              <a:spcAft>
                <a:spcPts val="0"/>
              </a:spcAft>
              <a:buSzPts val="960"/>
              <a:buNone/>
              <a:defRPr sz="1200"/>
            </a:lvl3pPr>
            <a:lvl4pPr marL="1828800" lvl="3" indent="-228600" algn="l">
              <a:lnSpc>
                <a:spcPct val="100000"/>
              </a:lnSpc>
              <a:spcBef>
                <a:spcPts val="1000"/>
              </a:spcBef>
              <a:spcAft>
                <a:spcPts val="0"/>
              </a:spcAft>
              <a:buSzPts val="800"/>
              <a:buNone/>
              <a:defRPr sz="1000"/>
            </a:lvl4pPr>
            <a:lvl5pPr marL="2286000" lvl="4" indent="-228600" algn="l">
              <a:lnSpc>
                <a:spcPct val="100000"/>
              </a:lnSpc>
              <a:spcBef>
                <a:spcPts val="1000"/>
              </a:spcBef>
              <a:spcAft>
                <a:spcPts val="0"/>
              </a:spcAft>
              <a:buSzPts val="800"/>
              <a:buNone/>
              <a:defRPr sz="1000"/>
            </a:lvl5pPr>
            <a:lvl6pPr marL="2743200" lvl="5" indent="-228600" algn="l">
              <a:lnSpc>
                <a:spcPct val="100000"/>
              </a:lnSpc>
              <a:spcBef>
                <a:spcPts val="1000"/>
              </a:spcBef>
              <a:spcAft>
                <a:spcPts val="0"/>
              </a:spcAft>
              <a:buSzPts val="800"/>
              <a:buNone/>
              <a:defRPr sz="1000"/>
            </a:lvl6pPr>
            <a:lvl7pPr marL="3200400" lvl="6" indent="-228600" algn="l">
              <a:lnSpc>
                <a:spcPct val="100000"/>
              </a:lnSpc>
              <a:spcBef>
                <a:spcPts val="1000"/>
              </a:spcBef>
              <a:spcAft>
                <a:spcPts val="0"/>
              </a:spcAft>
              <a:buSzPts val="800"/>
              <a:buNone/>
              <a:defRPr sz="1000"/>
            </a:lvl7pPr>
            <a:lvl8pPr marL="3657600" lvl="7" indent="-228600" algn="l">
              <a:lnSpc>
                <a:spcPct val="100000"/>
              </a:lnSpc>
              <a:spcBef>
                <a:spcPts val="1000"/>
              </a:spcBef>
              <a:spcAft>
                <a:spcPts val="0"/>
              </a:spcAft>
              <a:buSzPts val="800"/>
              <a:buNone/>
              <a:defRPr sz="1000"/>
            </a:lvl8pPr>
            <a:lvl9pPr marL="4114800" lvl="8" indent="-228600" algn="l">
              <a:lnSpc>
                <a:spcPct val="100000"/>
              </a:lnSpc>
              <a:spcBef>
                <a:spcPts val="1000"/>
              </a:spcBef>
              <a:spcAft>
                <a:spcPts val="0"/>
              </a:spcAft>
              <a:buSzPts val="800"/>
              <a:buNone/>
              <a:defRPr sz="1000"/>
            </a:lvl9pPr>
          </a:lstStyle>
          <a:p>
            <a:endParaRPr/>
          </a:p>
        </p:txBody>
      </p:sp>
      <p:sp>
        <p:nvSpPr>
          <p:cNvPr id="80" name="Google Shape;80;p2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21"/>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400"/>
              <a:buFont typeface="Trebuchet MS"/>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1"/>
          <p:cNvSpPr>
            <a:spLocks noGrp="1"/>
          </p:cNvSpPr>
          <p:nvPr>
            <p:ph type="pic" idx="2"/>
          </p:nvPr>
        </p:nvSpPr>
        <p:spPr>
          <a:xfrm>
            <a:off x="677334" y="609600"/>
            <a:ext cx="8596668" cy="3845718"/>
          </a:xfrm>
          <a:prstGeom prst="rect">
            <a:avLst/>
          </a:prstGeom>
          <a:noFill/>
          <a:ln>
            <a:noFill/>
          </a:ln>
        </p:spPr>
      </p:sp>
      <p:sp>
        <p:nvSpPr>
          <p:cNvPr id="86" name="Google Shape;86;p21"/>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960"/>
              <a:buNone/>
              <a:defRPr sz="1200"/>
            </a:lvl1pPr>
            <a:lvl2pPr marL="914400" lvl="1" indent="-228600" algn="l">
              <a:lnSpc>
                <a:spcPct val="100000"/>
              </a:lnSpc>
              <a:spcBef>
                <a:spcPts val="1000"/>
              </a:spcBef>
              <a:spcAft>
                <a:spcPts val="0"/>
              </a:spcAft>
              <a:buSzPts val="960"/>
              <a:buNone/>
              <a:defRPr sz="1200"/>
            </a:lvl2pPr>
            <a:lvl3pPr marL="1371600" lvl="2" indent="-228600" algn="l">
              <a:lnSpc>
                <a:spcPct val="100000"/>
              </a:lnSpc>
              <a:spcBef>
                <a:spcPts val="1000"/>
              </a:spcBef>
              <a:spcAft>
                <a:spcPts val="0"/>
              </a:spcAft>
              <a:buSzPts val="800"/>
              <a:buNone/>
              <a:defRPr sz="1000"/>
            </a:lvl3pPr>
            <a:lvl4pPr marL="1828800" lvl="3" indent="-228600" algn="l">
              <a:lnSpc>
                <a:spcPct val="100000"/>
              </a:lnSpc>
              <a:spcBef>
                <a:spcPts val="1000"/>
              </a:spcBef>
              <a:spcAft>
                <a:spcPts val="0"/>
              </a:spcAft>
              <a:buSzPts val="720"/>
              <a:buNone/>
              <a:defRPr sz="900"/>
            </a:lvl4pPr>
            <a:lvl5pPr marL="2286000" lvl="4" indent="-228600" algn="l">
              <a:lnSpc>
                <a:spcPct val="100000"/>
              </a:lnSpc>
              <a:spcBef>
                <a:spcPts val="1000"/>
              </a:spcBef>
              <a:spcAft>
                <a:spcPts val="0"/>
              </a:spcAft>
              <a:buSzPts val="720"/>
              <a:buNone/>
              <a:defRPr sz="900"/>
            </a:lvl5pPr>
            <a:lvl6pPr marL="2743200" lvl="5" indent="-228600" algn="l">
              <a:lnSpc>
                <a:spcPct val="100000"/>
              </a:lnSpc>
              <a:spcBef>
                <a:spcPts val="1000"/>
              </a:spcBef>
              <a:spcAft>
                <a:spcPts val="0"/>
              </a:spcAft>
              <a:buSzPts val="720"/>
              <a:buNone/>
              <a:defRPr sz="900"/>
            </a:lvl6pPr>
            <a:lvl7pPr marL="3200400" lvl="6" indent="-228600" algn="l">
              <a:lnSpc>
                <a:spcPct val="100000"/>
              </a:lnSpc>
              <a:spcBef>
                <a:spcPts val="1000"/>
              </a:spcBef>
              <a:spcAft>
                <a:spcPts val="0"/>
              </a:spcAft>
              <a:buSzPts val="720"/>
              <a:buNone/>
              <a:defRPr sz="900"/>
            </a:lvl7pPr>
            <a:lvl8pPr marL="3657600" lvl="7" indent="-228600" algn="l">
              <a:lnSpc>
                <a:spcPct val="100000"/>
              </a:lnSpc>
              <a:spcBef>
                <a:spcPts val="1000"/>
              </a:spcBef>
              <a:spcAft>
                <a:spcPts val="0"/>
              </a:spcAft>
              <a:buSzPts val="720"/>
              <a:buNone/>
              <a:defRPr sz="900"/>
            </a:lvl8pPr>
            <a:lvl9pPr marL="4114800" lvl="8" indent="-228600" algn="l">
              <a:lnSpc>
                <a:spcPct val="100000"/>
              </a:lnSpc>
              <a:spcBef>
                <a:spcPts val="1000"/>
              </a:spcBef>
              <a:spcAft>
                <a:spcPts val="0"/>
              </a:spcAft>
              <a:buSzPts val="720"/>
              <a:buNone/>
              <a:defRPr sz="900"/>
            </a:lvl9pPr>
          </a:lstStyle>
          <a:p>
            <a:endParaRPr/>
          </a:p>
        </p:txBody>
      </p:sp>
      <p:sp>
        <p:nvSpPr>
          <p:cNvPr id="87" name="Google Shape;87;p2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2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2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0"/>
        <p:cNvGrpSpPr/>
        <p:nvPr/>
      </p:nvGrpSpPr>
      <p:grpSpPr>
        <a:xfrm>
          <a:off x="0" y="0"/>
          <a:ext cx="0" cy="0"/>
          <a:chOff x="0" y="0"/>
          <a:chExt cx="0" cy="0"/>
        </a:xfrm>
      </p:grpSpPr>
      <p:sp>
        <p:nvSpPr>
          <p:cNvPr id="91" name="Google Shape;91;p22"/>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2"/>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93" name="Google Shape;93;p2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2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2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6"/>
        <p:cNvGrpSpPr/>
        <p:nvPr/>
      </p:nvGrpSpPr>
      <p:grpSpPr>
        <a:xfrm>
          <a:off x="0" y="0"/>
          <a:ext cx="0" cy="0"/>
          <a:chOff x="0" y="0"/>
          <a:chExt cx="0" cy="0"/>
        </a:xfrm>
      </p:grpSpPr>
      <p:sp>
        <p:nvSpPr>
          <p:cNvPr id="97" name="Google Shape;97;p23"/>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3"/>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lnSpc>
                <a:spcPct val="100000"/>
              </a:lnSpc>
              <a:spcBef>
                <a:spcPts val="1000"/>
              </a:spcBef>
              <a:spcAft>
                <a:spcPts val="0"/>
              </a:spcAft>
              <a:buSzPts val="1280"/>
              <a:buFont typeface="Trebuchet MS"/>
              <a:buNone/>
              <a:defRPr sz="1600">
                <a:solidFill>
                  <a:srgbClr val="7F7F7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99" name="Google Shape;99;p23"/>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0" name="Google Shape;100;p2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2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2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03" name="Google Shape;103;p23"/>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CDB4DC"/>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04" name="Google Shape;104;p23"/>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CDB4DC"/>
                </a:solidFill>
                <a:latin typeface="Arial"/>
                <a:ea typeface="Arial"/>
                <a:cs typeface="Arial"/>
                <a:sym typeface="Arial"/>
              </a:rPr>
              <a:t>”</a:t>
            </a:r>
            <a:endParaRPr sz="1800" b="0" i="0" u="none" strike="noStrike" cap="none">
              <a:solidFill>
                <a:srgbClr val="CDB4DC"/>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5"/>
        <p:cNvGrpSpPr/>
        <p:nvPr/>
      </p:nvGrpSpPr>
      <p:grpSpPr>
        <a:xfrm>
          <a:off x="0" y="0"/>
          <a:ext cx="0" cy="0"/>
          <a:chOff x="0" y="0"/>
          <a:chExt cx="0" cy="0"/>
        </a:xfrm>
      </p:grpSpPr>
      <p:sp>
        <p:nvSpPr>
          <p:cNvPr id="106" name="Google Shape;106;p24"/>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24"/>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8" name="Google Shape;108;p2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2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2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1"/>
        <p:cNvGrpSpPr/>
        <p:nvPr/>
      </p:nvGrpSpPr>
      <p:grpSpPr>
        <a:xfrm>
          <a:off x="0" y="0"/>
          <a:ext cx="0" cy="0"/>
          <a:chOff x="0" y="0"/>
          <a:chExt cx="0" cy="0"/>
        </a:xfrm>
      </p:grpSpPr>
      <p:sp>
        <p:nvSpPr>
          <p:cNvPr id="112" name="Google Shape;112;p25"/>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25"/>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rgbClr val="3F3F3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14" name="Google Shape;114;p25"/>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15" name="Google Shape;115;p2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2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2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18" name="Google Shape;118;p25"/>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CDB4DC"/>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19" name="Google Shape;119;p25"/>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CDB4DC"/>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0"/>
        <p:cNvGrpSpPr/>
        <p:nvPr/>
      </p:nvGrpSpPr>
      <p:grpSpPr>
        <a:xfrm>
          <a:off x="0" y="0"/>
          <a:ext cx="0" cy="0"/>
          <a:chOff x="0" y="0"/>
          <a:chExt cx="0" cy="0"/>
        </a:xfrm>
      </p:grpSpPr>
      <p:sp>
        <p:nvSpPr>
          <p:cNvPr id="121" name="Google Shape;121;p26"/>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26"/>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chemeClr val="accent1"/>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23" name="Google Shape;123;p26"/>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24" name="Google Shape;124;p2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2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2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27"/>
        <p:cNvGrpSpPr/>
        <p:nvPr/>
      </p:nvGrpSpPr>
      <p:grpSpPr>
        <a:xfrm>
          <a:off x="0" y="0"/>
          <a:ext cx="0" cy="0"/>
          <a:chOff x="0" y="0"/>
          <a:chExt cx="0" cy="0"/>
        </a:xfrm>
      </p:grpSpPr>
      <p:sp>
        <p:nvSpPr>
          <p:cNvPr id="128" name="Google Shape;128;p2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27"/>
          <p:cNvSpPr txBox="1">
            <a:spLocks noGrp="1"/>
          </p:cNvSpPr>
          <p:nvPr>
            <p:ph type="body" idx="1"/>
          </p:nvPr>
        </p:nvSpPr>
        <p:spPr>
          <a:xfrm rot="5400000">
            <a:off x="3035281"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0" name="Google Shape;130;p2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2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2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3"/>
        <p:cNvGrpSpPr/>
        <p:nvPr/>
      </p:nvGrpSpPr>
      <p:grpSpPr>
        <a:xfrm>
          <a:off x="0" y="0"/>
          <a:ext cx="0" cy="0"/>
          <a:chOff x="0" y="0"/>
          <a:chExt cx="0" cy="0"/>
        </a:xfrm>
      </p:grpSpPr>
      <p:sp>
        <p:nvSpPr>
          <p:cNvPr id="134" name="Google Shape;134;p28"/>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28"/>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6" name="Google Shape;136;p2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7" name="Google Shape;137;p2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2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Google Shape;6;p12"/>
          <p:cNvGrpSpPr/>
          <p:nvPr/>
        </p:nvGrpSpPr>
        <p:grpSpPr>
          <a:xfrm>
            <a:off x="0" y="-8467"/>
            <a:ext cx="12192000" cy="6866467"/>
            <a:chOff x="0" y="-8467"/>
            <a:chExt cx="12192000" cy="6866467"/>
          </a:xfrm>
        </p:grpSpPr>
        <p:cxnSp>
          <p:nvCxnSpPr>
            <p:cNvPr id="7" name="Google Shape;7;p12"/>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8" name="Google Shape;8;p12"/>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9" name="Google Shape;9;p12"/>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10" name="Google Shape;10;p12"/>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2"/>
            <p:cNvSpPr/>
            <p:nvPr/>
          </p:nvSpPr>
          <p:spPr>
            <a:xfrm>
              <a:off x="8932333" y="3048000"/>
              <a:ext cx="3259667" cy="3810000"/>
            </a:xfrm>
            <a:prstGeom prst="triangle">
              <a:avLst>
                <a:gd name="adj" fmla="val 100000"/>
              </a:avLst>
            </a:prstGeom>
            <a:solidFill>
              <a:schemeClr val="accent2">
                <a:alpha val="71372"/>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12"/>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514DAA">
                <a:alpha val="69411"/>
              </a:srgbClr>
            </a:solidFill>
            <a:ln>
              <a:noFill/>
            </a:ln>
          </p:spPr>
        </p:sp>
        <p:sp>
          <p:nvSpPr>
            <p:cNvPr id="13" name="Google Shape;13;p12"/>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CDB4DC">
                <a:alpha val="69411"/>
              </a:srgbClr>
            </a:solidFill>
            <a:ln>
              <a:noFill/>
            </a:ln>
          </p:spPr>
        </p:sp>
        <p:sp>
          <p:nvSpPr>
            <p:cNvPr id="14" name="Google Shape;14;p12"/>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15" name="Google Shape;15;p12"/>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2"/>
            <p:cNvSpPr/>
            <p:nvPr/>
          </p:nvSpPr>
          <p:spPr>
            <a:xfrm>
              <a:off x="0" y="4013200"/>
              <a:ext cx="448733" cy="2844800"/>
            </a:xfrm>
            <a:prstGeom prst="triangle">
              <a:avLst>
                <a:gd name="adj" fmla="val 0"/>
              </a:avLst>
            </a:prstGeom>
            <a:solidFill>
              <a:schemeClr val="accent1">
                <a:alpha val="84313"/>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7" name="Google Shape;17;p1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18" name="Google Shape;18;p12"/>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lnSpc>
                <a:spcPct val="100000"/>
              </a:lnSpc>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lnSpc>
                <a:spcPct val="100000"/>
              </a:lnSpc>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lnSpc>
                <a:spcPct val="100000"/>
              </a:lnSpc>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1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1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1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
          <p:cNvSpPr txBox="1">
            <a:spLocks noGrp="1"/>
          </p:cNvSpPr>
          <p:nvPr>
            <p:ph type="ctrTitle"/>
          </p:nvPr>
        </p:nvSpPr>
        <p:spPr>
          <a:xfrm>
            <a:off x="1761687" y="637563"/>
            <a:ext cx="6999215" cy="1024749"/>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accent1"/>
              </a:buClr>
              <a:buSzPts val="4800"/>
              <a:buFont typeface="Comic Sans MS"/>
              <a:buNone/>
            </a:pPr>
            <a:endParaRPr sz="4800">
              <a:latin typeface="Comic Sans MS"/>
              <a:ea typeface="Comic Sans MS"/>
              <a:cs typeface="Comic Sans MS"/>
              <a:sym typeface="Comic Sans MS"/>
            </a:endParaRPr>
          </a:p>
          <a:p>
            <a:pPr marL="0" lvl="0" indent="0" algn="ctr" rtl="0">
              <a:lnSpc>
                <a:spcPct val="100000"/>
              </a:lnSpc>
              <a:spcBef>
                <a:spcPts val="0"/>
              </a:spcBef>
              <a:spcAft>
                <a:spcPts val="0"/>
              </a:spcAft>
              <a:buClr>
                <a:schemeClr val="accent1"/>
              </a:buClr>
              <a:buSzPts val="4800"/>
              <a:buFont typeface="Comic Sans MS"/>
              <a:buNone/>
            </a:pPr>
            <a:r>
              <a:rPr lang="en-GB" sz="4800">
                <a:latin typeface="Comic Sans MS"/>
                <a:ea typeface="Comic Sans MS"/>
                <a:cs typeface="Comic Sans MS"/>
                <a:sym typeface="Comic Sans MS"/>
              </a:rPr>
              <a:t>Welcome to Reception 2025/2026</a:t>
            </a:r>
            <a:endParaRPr/>
          </a:p>
        </p:txBody>
      </p:sp>
      <p:sp>
        <p:nvSpPr>
          <p:cNvPr id="144" name="Google Shape;144;p1"/>
          <p:cNvSpPr txBox="1"/>
          <p:nvPr/>
        </p:nvSpPr>
        <p:spPr>
          <a:xfrm>
            <a:off x="3898763" y="2606456"/>
            <a:ext cx="38337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45" name="Google Shape;145;p1"/>
          <p:cNvPicPr preferRelativeResize="0"/>
          <p:nvPr/>
        </p:nvPicPr>
        <p:blipFill>
          <a:blip r:embed="rId3">
            <a:alphaModFix/>
          </a:blip>
          <a:stretch>
            <a:fillRect/>
          </a:stretch>
        </p:blipFill>
        <p:spPr>
          <a:xfrm>
            <a:off x="682863" y="2251856"/>
            <a:ext cx="9912418" cy="363894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0070C0"/>
              </a:buClr>
              <a:buSzPts val="3600"/>
              <a:buFont typeface="Comic Sans MS"/>
              <a:buNone/>
            </a:pPr>
            <a:r>
              <a:rPr lang="en-GB" u="sng">
                <a:solidFill>
                  <a:srgbClr val="0070C0"/>
                </a:solidFill>
                <a:latin typeface="Comic Sans MS"/>
                <a:ea typeface="Comic Sans MS"/>
                <a:cs typeface="Comic Sans MS"/>
                <a:sym typeface="Comic Sans MS"/>
              </a:rPr>
              <a:t>Staff</a:t>
            </a:r>
            <a:r>
              <a:rPr lang="en-GB"/>
              <a:t> </a:t>
            </a:r>
            <a:endParaRPr/>
          </a:p>
        </p:txBody>
      </p:sp>
      <p:sp>
        <p:nvSpPr>
          <p:cNvPr id="151" name="Google Shape;151;p2"/>
          <p:cNvSpPr txBox="1">
            <a:spLocks noGrp="1"/>
          </p:cNvSpPr>
          <p:nvPr>
            <p:ph type="body" idx="1"/>
          </p:nvPr>
        </p:nvSpPr>
        <p:spPr>
          <a:xfrm>
            <a:off x="157216" y="1992809"/>
            <a:ext cx="10874306" cy="3880773"/>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SzPts val="2560"/>
              <a:buChar char="►"/>
            </a:pPr>
            <a:r>
              <a:rPr lang="en-GB" sz="3200">
                <a:solidFill>
                  <a:srgbClr val="0070C0"/>
                </a:solidFill>
                <a:latin typeface="Comic Sans MS"/>
                <a:ea typeface="Comic Sans MS"/>
                <a:cs typeface="Comic Sans MS"/>
                <a:sym typeface="Comic Sans MS"/>
              </a:rPr>
              <a:t>Teachers – Miss Woodward (Mon, Tue, Wed am) </a:t>
            </a:r>
            <a:endParaRPr sz="3200">
              <a:solidFill>
                <a:srgbClr val="0070C0"/>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r>
              <a:rPr lang="en-GB" sz="3200">
                <a:solidFill>
                  <a:srgbClr val="0070C0"/>
                </a:solidFill>
                <a:latin typeface="Comic Sans MS"/>
                <a:ea typeface="Comic Sans MS"/>
                <a:cs typeface="Comic Sans MS"/>
                <a:sym typeface="Comic Sans MS"/>
              </a:rPr>
              <a:t>                 Miss Ridgway (Wed pm, Thurs, Fri)</a:t>
            </a:r>
            <a:endParaRPr/>
          </a:p>
          <a:p>
            <a:pPr marL="342900" lvl="0" indent="-342900" algn="l" rtl="0">
              <a:lnSpc>
                <a:spcPct val="100000"/>
              </a:lnSpc>
              <a:spcBef>
                <a:spcPts val="1000"/>
              </a:spcBef>
              <a:spcAft>
                <a:spcPts val="0"/>
              </a:spcAft>
              <a:buSzPts val="2560"/>
              <a:buChar char="►"/>
            </a:pPr>
            <a:r>
              <a:rPr lang="en-GB" sz="3200">
                <a:solidFill>
                  <a:srgbClr val="0070C0"/>
                </a:solidFill>
                <a:latin typeface="Comic Sans MS"/>
                <a:ea typeface="Comic Sans MS"/>
                <a:cs typeface="Comic Sans MS"/>
                <a:sym typeface="Comic Sans MS"/>
              </a:rPr>
              <a:t>Teaching assistants – Mrs Robinson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g2fb21da0ed2_0_0"/>
          <p:cNvSpPr txBox="1">
            <a:spLocks noGrp="1"/>
          </p:cNvSpPr>
          <p:nvPr>
            <p:ph type="title"/>
          </p:nvPr>
        </p:nvSpPr>
        <p:spPr>
          <a:xfrm>
            <a:off x="293059" y="599750"/>
            <a:ext cx="8596800" cy="1320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4400"/>
              <a:buFont typeface="Calibri"/>
              <a:buNone/>
            </a:pPr>
            <a:r>
              <a:rPr lang="en-GB" sz="3400">
                <a:solidFill>
                  <a:srgbClr val="4A86E8"/>
                </a:solidFill>
                <a:latin typeface="Comic Sans MS"/>
                <a:ea typeface="Comic Sans MS"/>
                <a:cs typeface="Comic Sans MS"/>
                <a:sym typeface="Comic Sans MS"/>
              </a:rPr>
              <a:t>Uniform</a:t>
            </a:r>
            <a:endParaRPr sz="3400">
              <a:solidFill>
                <a:srgbClr val="4A86E8"/>
              </a:solidFill>
              <a:latin typeface="Comic Sans MS"/>
              <a:ea typeface="Comic Sans MS"/>
              <a:cs typeface="Comic Sans MS"/>
              <a:sym typeface="Comic Sans MS"/>
            </a:endParaRPr>
          </a:p>
          <a:p>
            <a:pPr marL="0" lvl="0" indent="0" algn="l" rtl="0">
              <a:lnSpc>
                <a:spcPct val="100000"/>
              </a:lnSpc>
              <a:spcBef>
                <a:spcPts val="0"/>
              </a:spcBef>
              <a:spcAft>
                <a:spcPts val="0"/>
              </a:spcAft>
              <a:buSzPts val="3600"/>
              <a:buNone/>
            </a:pPr>
            <a:endParaRPr/>
          </a:p>
        </p:txBody>
      </p:sp>
      <p:sp>
        <p:nvSpPr>
          <p:cNvPr id="157" name="Google Shape;157;g2fb21da0ed2_0_0"/>
          <p:cNvSpPr txBox="1">
            <a:spLocks noGrp="1"/>
          </p:cNvSpPr>
          <p:nvPr>
            <p:ph type="body" idx="1"/>
          </p:nvPr>
        </p:nvSpPr>
        <p:spPr>
          <a:xfrm>
            <a:off x="677325" y="1295550"/>
            <a:ext cx="8596800" cy="54456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fontScale="62500" lnSpcReduction="10000"/>
          </a:bodyPr>
          <a:lstStyle/>
          <a:p>
            <a:pPr marL="457200" lvl="0" indent="0" algn="l" rtl="0">
              <a:lnSpc>
                <a:spcPct val="90000"/>
              </a:lnSpc>
              <a:spcBef>
                <a:spcPts val="0"/>
              </a:spcBef>
              <a:spcAft>
                <a:spcPts val="0"/>
              </a:spcAft>
              <a:buSzPct val="146938"/>
              <a:buNone/>
            </a:pPr>
            <a:endParaRPr sz="1400">
              <a:solidFill>
                <a:srgbClr val="4A86E8"/>
              </a:solidFill>
              <a:latin typeface="Comic Sans MS"/>
              <a:ea typeface="Comic Sans MS"/>
              <a:cs typeface="Comic Sans MS"/>
              <a:sym typeface="Comic Sans MS"/>
            </a:endParaRPr>
          </a:p>
          <a:p>
            <a:pPr marL="457200" lvl="0" indent="-343693" algn="l" rtl="0">
              <a:lnSpc>
                <a:spcPct val="90000"/>
              </a:lnSpc>
              <a:spcBef>
                <a:spcPts val="0"/>
              </a:spcBef>
              <a:spcAft>
                <a:spcPts val="0"/>
              </a:spcAft>
              <a:buClr>
                <a:srgbClr val="4A86E8"/>
              </a:buClr>
              <a:buSzPct val="100000"/>
              <a:buFont typeface="Comic Sans MS"/>
              <a:buChar char="❖"/>
            </a:pPr>
            <a:r>
              <a:rPr lang="en-GB" sz="2900">
                <a:solidFill>
                  <a:srgbClr val="4A86E8"/>
                </a:solidFill>
                <a:latin typeface="Comic Sans MS"/>
                <a:ea typeface="Comic Sans MS"/>
                <a:cs typeface="Comic Sans MS"/>
                <a:sym typeface="Comic Sans MS"/>
              </a:rPr>
              <a:t>Please label all uniform (inc shoes/coat). Anything named should find it’s way back to you eventually.</a:t>
            </a:r>
            <a:endParaRPr sz="2900">
              <a:solidFill>
                <a:srgbClr val="4A86E8"/>
              </a:solidFill>
              <a:latin typeface="Comic Sans MS"/>
              <a:ea typeface="Comic Sans MS"/>
              <a:cs typeface="Comic Sans MS"/>
              <a:sym typeface="Comic Sans MS"/>
            </a:endParaRPr>
          </a:p>
          <a:p>
            <a:pPr marL="457200" lvl="0" indent="0" algn="l" rtl="0">
              <a:lnSpc>
                <a:spcPct val="90000"/>
              </a:lnSpc>
              <a:spcBef>
                <a:spcPts val="0"/>
              </a:spcBef>
              <a:spcAft>
                <a:spcPts val="0"/>
              </a:spcAft>
              <a:buSzPct val="70935"/>
              <a:buNone/>
            </a:pPr>
            <a:endParaRPr sz="2900">
              <a:solidFill>
                <a:srgbClr val="4A86E8"/>
              </a:solidFill>
              <a:latin typeface="Comic Sans MS"/>
              <a:ea typeface="Comic Sans MS"/>
              <a:cs typeface="Comic Sans MS"/>
              <a:sym typeface="Comic Sans MS"/>
            </a:endParaRPr>
          </a:p>
          <a:p>
            <a:pPr marL="457200" lvl="0" indent="-343693" algn="l" rtl="0">
              <a:lnSpc>
                <a:spcPct val="90000"/>
              </a:lnSpc>
              <a:spcBef>
                <a:spcPts val="1015"/>
              </a:spcBef>
              <a:spcAft>
                <a:spcPts val="0"/>
              </a:spcAft>
              <a:buClr>
                <a:srgbClr val="4A86E8"/>
              </a:buClr>
              <a:buSzPct val="100000"/>
              <a:buFont typeface="Comic Sans MS"/>
              <a:buChar char="❖"/>
            </a:pPr>
            <a:r>
              <a:rPr lang="en-GB" sz="2900">
                <a:solidFill>
                  <a:srgbClr val="4A86E8"/>
                </a:solidFill>
                <a:latin typeface="Comic Sans MS"/>
                <a:ea typeface="Comic Sans MS"/>
                <a:cs typeface="Comic Sans MS"/>
                <a:sym typeface="Comic Sans MS"/>
              </a:rPr>
              <a:t>Coat needed EVERY DAY</a:t>
            </a:r>
            <a:endParaRPr sz="2900">
              <a:solidFill>
                <a:srgbClr val="4A86E8"/>
              </a:solidFill>
              <a:latin typeface="Comic Sans MS"/>
              <a:ea typeface="Comic Sans MS"/>
              <a:cs typeface="Comic Sans MS"/>
              <a:sym typeface="Comic Sans MS"/>
            </a:endParaRPr>
          </a:p>
          <a:p>
            <a:pPr marL="0" lvl="0" indent="0" algn="l" rtl="0">
              <a:lnSpc>
                <a:spcPct val="90000"/>
              </a:lnSpc>
              <a:spcBef>
                <a:spcPts val="1015"/>
              </a:spcBef>
              <a:spcAft>
                <a:spcPts val="0"/>
              </a:spcAft>
              <a:buNone/>
            </a:pPr>
            <a:endParaRPr sz="2900">
              <a:solidFill>
                <a:srgbClr val="4A86E8"/>
              </a:solidFill>
              <a:latin typeface="Comic Sans MS"/>
              <a:ea typeface="Comic Sans MS"/>
              <a:cs typeface="Comic Sans MS"/>
              <a:sym typeface="Comic Sans MS"/>
            </a:endParaRPr>
          </a:p>
          <a:p>
            <a:pPr marL="457200" lvl="0" indent="-343693" algn="l" rtl="0">
              <a:lnSpc>
                <a:spcPct val="90000"/>
              </a:lnSpc>
              <a:spcBef>
                <a:spcPts val="1015"/>
              </a:spcBef>
              <a:spcAft>
                <a:spcPts val="0"/>
              </a:spcAft>
              <a:buClr>
                <a:srgbClr val="4A86E8"/>
              </a:buClr>
              <a:buSzPct val="100000"/>
              <a:buFont typeface="Comic Sans MS"/>
              <a:buChar char="❖"/>
            </a:pPr>
            <a:r>
              <a:rPr lang="en-GB" sz="2900">
                <a:solidFill>
                  <a:srgbClr val="4A86E8"/>
                </a:solidFill>
                <a:latin typeface="Comic Sans MS"/>
                <a:ea typeface="Comic Sans MS"/>
                <a:cs typeface="Comic Sans MS"/>
                <a:sym typeface="Comic Sans MS"/>
              </a:rPr>
              <a:t>Wellies - please bring in if you haven’t already</a:t>
            </a:r>
            <a:endParaRPr sz="2900">
              <a:solidFill>
                <a:srgbClr val="4A86E8"/>
              </a:solidFill>
              <a:latin typeface="Comic Sans MS"/>
              <a:ea typeface="Comic Sans MS"/>
              <a:cs typeface="Comic Sans MS"/>
              <a:sym typeface="Comic Sans MS"/>
            </a:endParaRPr>
          </a:p>
          <a:p>
            <a:pPr marL="0" lvl="0" indent="0" algn="l" rtl="0">
              <a:lnSpc>
                <a:spcPct val="90000"/>
              </a:lnSpc>
              <a:spcBef>
                <a:spcPts val="1015"/>
              </a:spcBef>
              <a:spcAft>
                <a:spcPts val="0"/>
              </a:spcAft>
              <a:buSzPct val="70935"/>
              <a:buNone/>
            </a:pPr>
            <a:endParaRPr sz="2900">
              <a:solidFill>
                <a:srgbClr val="4A86E8"/>
              </a:solidFill>
              <a:latin typeface="Comic Sans MS"/>
              <a:ea typeface="Comic Sans MS"/>
              <a:cs typeface="Comic Sans MS"/>
              <a:sym typeface="Comic Sans MS"/>
            </a:endParaRPr>
          </a:p>
          <a:p>
            <a:pPr marL="457200" lvl="0" indent="-343693" algn="l" rtl="0">
              <a:lnSpc>
                <a:spcPct val="90000"/>
              </a:lnSpc>
              <a:spcBef>
                <a:spcPts val="1015"/>
              </a:spcBef>
              <a:spcAft>
                <a:spcPts val="0"/>
              </a:spcAft>
              <a:buClr>
                <a:srgbClr val="4A86E8"/>
              </a:buClr>
              <a:buSzPct val="100000"/>
              <a:buFont typeface="Comic Sans MS"/>
              <a:buChar char="❖"/>
            </a:pPr>
            <a:r>
              <a:rPr lang="en-GB" sz="2900">
                <a:solidFill>
                  <a:srgbClr val="4A86E8"/>
                </a:solidFill>
                <a:latin typeface="Comic Sans MS"/>
                <a:ea typeface="Comic Sans MS"/>
                <a:cs typeface="Comic Sans MS"/>
                <a:sym typeface="Comic Sans MS"/>
              </a:rPr>
              <a:t>PE will start after Christmas- PE bags – drawstring bag, a plain white t shirt and black shorts.  No huge bags please; we have no space!</a:t>
            </a:r>
            <a:endParaRPr sz="2900">
              <a:solidFill>
                <a:srgbClr val="4A86E8"/>
              </a:solidFill>
              <a:latin typeface="Comic Sans MS"/>
              <a:ea typeface="Comic Sans MS"/>
              <a:cs typeface="Comic Sans MS"/>
              <a:sym typeface="Comic Sans MS"/>
            </a:endParaRPr>
          </a:p>
          <a:p>
            <a:pPr marL="0" lvl="0" indent="0" algn="l" rtl="0">
              <a:lnSpc>
                <a:spcPct val="90000"/>
              </a:lnSpc>
              <a:spcBef>
                <a:spcPts val="1015"/>
              </a:spcBef>
              <a:spcAft>
                <a:spcPts val="0"/>
              </a:spcAft>
              <a:buSzPct val="70935"/>
              <a:buNone/>
            </a:pPr>
            <a:endParaRPr sz="2900">
              <a:solidFill>
                <a:srgbClr val="4A86E8"/>
              </a:solidFill>
              <a:latin typeface="Comic Sans MS"/>
              <a:ea typeface="Comic Sans MS"/>
              <a:cs typeface="Comic Sans MS"/>
              <a:sym typeface="Comic Sans MS"/>
            </a:endParaRPr>
          </a:p>
          <a:p>
            <a:pPr marL="457200" lvl="0" indent="-343693" algn="l" rtl="0">
              <a:lnSpc>
                <a:spcPct val="90000"/>
              </a:lnSpc>
              <a:spcBef>
                <a:spcPts val="1015"/>
              </a:spcBef>
              <a:spcAft>
                <a:spcPts val="0"/>
              </a:spcAft>
              <a:buClr>
                <a:srgbClr val="4A86E8"/>
              </a:buClr>
              <a:buSzPct val="100000"/>
              <a:buFont typeface="Comic Sans MS"/>
              <a:buChar char="❖"/>
            </a:pPr>
            <a:r>
              <a:rPr lang="en-GB" sz="2900">
                <a:solidFill>
                  <a:srgbClr val="4A86E8"/>
                </a:solidFill>
                <a:latin typeface="Comic Sans MS"/>
                <a:ea typeface="Comic Sans MS"/>
                <a:cs typeface="Comic Sans MS"/>
                <a:sym typeface="Comic Sans MS"/>
              </a:rPr>
              <a:t>No jewellery – earrings must be plain, small studs (children to bring own tape to cover for PE) </a:t>
            </a:r>
            <a:endParaRPr sz="2900">
              <a:solidFill>
                <a:srgbClr val="4A86E8"/>
              </a:solidFill>
              <a:latin typeface="Comic Sans MS"/>
              <a:ea typeface="Comic Sans MS"/>
              <a:cs typeface="Comic Sans MS"/>
              <a:sym typeface="Comic Sans MS"/>
            </a:endParaRPr>
          </a:p>
          <a:p>
            <a:pPr marL="0" lvl="0" indent="0" algn="l" rtl="0">
              <a:lnSpc>
                <a:spcPct val="90000"/>
              </a:lnSpc>
              <a:spcBef>
                <a:spcPts val="1015"/>
              </a:spcBef>
              <a:spcAft>
                <a:spcPts val="0"/>
              </a:spcAft>
              <a:buSzPct val="70935"/>
              <a:buNone/>
            </a:pPr>
            <a:endParaRPr sz="2900">
              <a:solidFill>
                <a:srgbClr val="4A86E8"/>
              </a:solidFill>
              <a:latin typeface="Comic Sans MS"/>
              <a:ea typeface="Comic Sans MS"/>
              <a:cs typeface="Comic Sans MS"/>
              <a:sym typeface="Comic Sans MS"/>
            </a:endParaRPr>
          </a:p>
          <a:p>
            <a:pPr marL="457200" lvl="0" indent="-343693" algn="l" rtl="0">
              <a:lnSpc>
                <a:spcPct val="90000"/>
              </a:lnSpc>
              <a:spcBef>
                <a:spcPts val="1015"/>
              </a:spcBef>
              <a:spcAft>
                <a:spcPts val="0"/>
              </a:spcAft>
              <a:buClr>
                <a:srgbClr val="4A86E8"/>
              </a:buClr>
              <a:buSzPct val="100000"/>
              <a:buFont typeface="Comic Sans MS"/>
              <a:buChar char="❖"/>
            </a:pPr>
            <a:r>
              <a:rPr lang="en-GB" sz="2900">
                <a:solidFill>
                  <a:srgbClr val="4A86E8"/>
                </a:solidFill>
                <a:latin typeface="Comic Sans MS"/>
                <a:ea typeface="Comic Sans MS"/>
                <a:cs typeface="Comic Sans MS"/>
                <a:sym typeface="Comic Sans MS"/>
              </a:rPr>
              <a:t>No nail varnish</a:t>
            </a:r>
            <a:endParaRPr sz="2900">
              <a:solidFill>
                <a:srgbClr val="4A86E8"/>
              </a:solidFill>
              <a:latin typeface="Comic Sans MS"/>
              <a:ea typeface="Comic Sans MS"/>
              <a:cs typeface="Comic Sans MS"/>
              <a:sym typeface="Comic Sans MS"/>
            </a:endParaRPr>
          </a:p>
          <a:p>
            <a:pPr marL="457200" lvl="0" indent="0" algn="l" rtl="0">
              <a:lnSpc>
                <a:spcPct val="90000"/>
              </a:lnSpc>
              <a:spcBef>
                <a:spcPts val="1015"/>
              </a:spcBef>
              <a:spcAft>
                <a:spcPts val="0"/>
              </a:spcAft>
              <a:buSzPct val="70935"/>
              <a:buNone/>
            </a:pPr>
            <a:endParaRPr sz="2900">
              <a:solidFill>
                <a:srgbClr val="4A86E8"/>
              </a:solidFill>
              <a:latin typeface="Comic Sans MS"/>
              <a:ea typeface="Comic Sans MS"/>
              <a:cs typeface="Comic Sans MS"/>
              <a:sym typeface="Comic Sans MS"/>
            </a:endParaRPr>
          </a:p>
          <a:p>
            <a:pPr marL="457200" lvl="0" indent="-343693" algn="l" rtl="0">
              <a:lnSpc>
                <a:spcPct val="90000"/>
              </a:lnSpc>
              <a:spcBef>
                <a:spcPts val="1015"/>
              </a:spcBef>
              <a:spcAft>
                <a:spcPts val="0"/>
              </a:spcAft>
              <a:buClr>
                <a:srgbClr val="4A86E8"/>
              </a:buClr>
              <a:buSzPct val="100000"/>
              <a:buFont typeface="Comic Sans MS"/>
              <a:buChar char="❖"/>
            </a:pPr>
            <a:r>
              <a:rPr lang="en-GB" sz="2900">
                <a:solidFill>
                  <a:srgbClr val="4A86E8"/>
                </a:solidFill>
                <a:latin typeface="Comic Sans MS"/>
                <a:ea typeface="Comic Sans MS"/>
                <a:cs typeface="Comic Sans MS"/>
                <a:sym typeface="Comic Sans MS"/>
              </a:rPr>
              <a:t>All long hair – tied back </a:t>
            </a:r>
            <a:endParaRPr sz="2900">
              <a:solidFill>
                <a:srgbClr val="4A86E8"/>
              </a:solidFill>
              <a:latin typeface="Comic Sans MS"/>
              <a:ea typeface="Comic Sans MS"/>
              <a:cs typeface="Comic Sans MS"/>
              <a:sym typeface="Comic Sans MS"/>
            </a:endParaRPr>
          </a:p>
          <a:p>
            <a:pPr marL="457200" lvl="0" indent="0" algn="l" rtl="0">
              <a:lnSpc>
                <a:spcPct val="90000"/>
              </a:lnSpc>
              <a:spcBef>
                <a:spcPts val="1015"/>
              </a:spcBef>
              <a:spcAft>
                <a:spcPts val="0"/>
              </a:spcAft>
              <a:buSzPct val="114285"/>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3"/>
          <p:cNvSpPr txBox="1">
            <a:spLocks noGrp="1"/>
          </p:cNvSpPr>
          <p:nvPr>
            <p:ph type="body" idx="1"/>
          </p:nvPr>
        </p:nvSpPr>
        <p:spPr>
          <a:xfrm>
            <a:off x="99590" y="773391"/>
            <a:ext cx="9950422" cy="5445442"/>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2720"/>
              <a:buNone/>
            </a:pPr>
            <a:r>
              <a:rPr lang="en-GB" sz="3400" u="sng">
                <a:solidFill>
                  <a:srgbClr val="0070C0"/>
                </a:solidFill>
                <a:latin typeface="Comic Sans MS"/>
                <a:ea typeface="Comic Sans MS"/>
                <a:cs typeface="Comic Sans MS"/>
                <a:sym typeface="Comic Sans MS"/>
              </a:rPr>
              <a:t>Early reading</a:t>
            </a:r>
            <a:endParaRPr/>
          </a:p>
          <a:p>
            <a:pPr marL="0" lvl="0" indent="0" algn="l" rtl="0">
              <a:lnSpc>
                <a:spcPct val="100000"/>
              </a:lnSpc>
              <a:spcBef>
                <a:spcPts val="1000"/>
              </a:spcBef>
              <a:spcAft>
                <a:spcPts val="0"/>
              </a:spcAft>
              <a:buSzPts val="2400"/>
              <a:buNone/>
            </a:pPr>
            <a:endParaRPr sz="30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ts val="1520"/>
              <a:buFont typeface="Noto Sans Symbols"/>
              <a:buChar char="❖"/>
            </a:pPr>
            <a:r>
              <a:rPr lang="en-GB" sz="1600">
                <a:solidFill>
                  <a:srgbClr val="0070C0"/>
                </a:solidFill>
                <a:latin typeface="Comic Sans MS"/>
                <a:ea typeface="Comic Sans MS"/>
                <a:cs typeface="Comic Sans MS"/>
                <a:sym typeface="Comic Sans MS"/>
              </a:rPr>
              <a:t>Reading sessions will be on Monday and Tuesday Your child will have 2 books to read throughout the week at home. Please leave them in their book bags everyday. Book change will be Thursday</a:t>
            </a:r>
            <a:endParaRPr/>
          </a:p>
          <a:p>
            <a:pPr marL="342900" lvl="0" indent="-342900" algn="l" rtl="0">
              <a:lnSpc>
                <a:spcPct val="100000"/>
              </a:lnSpc>
              <a:spcBef>
                <a:spcPts val="1000"/>
              </a:spcBef>
              <a:spcAft>
                <a:spcPts val="0"/>
              </a:spcAft>
              <a:buSzPts val="1280"/>
              <a:buFont typeface="Noto Sans Symbols"/>
              <a:buChar char="❖"/>
            </a:pPr>
            <a:r>
              <a:rPr lang="en-GB" sz="1600">
                <a:solidFill>
                  <a:srgbClr val="0070C0"/>
                </a:solidFill>
                <a:latin typeface="Comic Sans MS"/>
                <a:ea typeface="Comic Sans MS"/>
                <a:cs typeface="Comic Sans MS"/>
                <a:sym typeface="Comic Sans MS"/>
              </a:rPr>
              <a:t>Oxford Reading Tree Scheme will be starting next week including the character matching game- No books will be sent home the week of 6th October</a:t>
            </a:r>
            <a:endParaRPr/>
          </a:p>
          <a:p>
            <a:pPr marL="342900" lvl="0" indent="-342900" algn="l" rtl="0">
              <a:lnSpc>
                <a:spcPct val="100000"/>
              </a:lnSpc>
              <a:spcBef>
                <a:spcPts val="1000"/>
              </a:spcBef>
              <a:spcAft>
                <a:spcPts val="0"/>
              </a:spcAft>
              <a:buSzPts val="1280"/>
              <a:buFont typeface="Noto Sans Symbols"/>
              <a:buChar char="❖"/>
            </a:pPr>
            <a:r>
              <a:rPr lang="en-GB" sz="1600">
                <a:solidFill>
                  <a:srgbClr val="0070C0"/>
                </a:solidFill>
                <a:latin typeface="Comic Sans MS"/>
                <a:ea typeface="Comic Sans MS"/>
                <a:cs typeface="Comic Sans MS"/>
                <a:sym typeface="Comic Sans MS"/>
              </a:rPr>
              <a:t>Children will read to an adult once a week and they will have a book change once a week.</a:t>
            </a:r>
            <a:endParaRPr/>
          </a:p>
          <a:p>
            <a:pPr marL="342900" lvl="0" indent="-342900" algn="l" rtl="0">
              <a:lnSpc>
                <a:spcPct val="100000"/>
              </a:lnSpc>
              <a:spcBef>
                <a:spcPts val="1000"/>
              </a:spcBef>
              <a:spcAft>
                <a:spcPts val="0"/>
              </a:spcAft>
              <a:buSzPts val="1280"/>
              <a:buFont typeface="Noto Sans Symbols"/>
              <a:buChar char="❖"/>
            </a:pPr>
            <a:r>
              <a:rPr lang="en-GB" sz="1600">
                <a:solidFill>
                  <a:srgbClr val="0070C0"/>
                </a:solidFill>
                <a:latin typeface="Comic Sans MS"/>
                <a:ea typeface="Comic Sans MS"/>
                <a:cs typeface="Comic Sans MS"/>
                <a:sym typeface="Comic Sans MS"/>
              </a:rPr>
              <a:t>Stories with no words to begin with once the children recognise the characters they will move onto books with words.</a:t>
            </a:r>
            <a:endParaRPr/>
          </a:p>
          <a:p>
            <a:pPr marL="342900" lvl="0" indent="-342900" algn="l" rtl="0">
              <a:lnSpc>
                <a:spcPct val="100000"/>
              </a:lnSpc>
              <a:spcBef>
                <a:spcPts val="1000"/>
              </a:spcBef>
              <a:spcAft>
                <a:spcPts val="0"/>
              </a:spcAft>
              <a:buSzPts val="1280"/>
              <a:buFont typeface="Noto Sans Symbols"/>
              <a:buChar char="❖"/>
            </a:pPr>
            <a:r>
              <a:rPr lang="en-GB" sz="1600">
                <a:solidFill>
                  <a:srgbClr val="0070C0"/>
                </a:solidFill>
                <a:latin typeface="Comic Sans MS"/>
                <a:ea typeface="Comic Sans MS"/>
                <a:cs typeface="Comic Sans MS"/>
                <a:sym typeface="Comic Sans MS"/>
              </a:rPr>
              <a:t>Talk about the pictures, feelings, predictions, initial sounds.</a:t>
            </a:r>
            <a:endParaRPr/>
          </a:p>
          <a:p>
            <a:pPr marL="342900" lvl="0" indent="-342900" algn="l" rtl="0">
              <a:lnSpc>
                <a:spcPct val="100000"/>
              </a:lnSpc>
              <a:spcBef>
                <a:spcPts val="1000"/>
              </a:spcBef>
              <a:spcAft>
                <a:spcPts val="0"/>
              </a:spcAft>
              <a:buSzPts val="1280"/>
              <a:buFont typeface="Noto Sans Symbols"/>
              <a:buChar char="❖"/>
            </a:pPr>
            <a:r>
              <a:rPr lang="en-GB" sz="1600">
                <a:solidFill>
                  <a:srgbClr val="0070C0"/>
                </a:solidFill>
                <a:latin typeface="Comic Sans MS"/>
                <a:ea typeface="Comic Sans MS"/>
                <a:cs typeface="Comic Sans MS"/>
                <a:sym typeface="Comic Sans MS"/>
              </a:rPr>
              <a:t>All children will choose a library book once a week, this is for grown ups to share with your child and for your child to enjoy listening to stories.</a:t>
            </a:r>
            <a:endParaRPr/>
          </a:p>
          <a:p>
            <a:pPr marL="342900" lvl="0" indent="-342900" algn="l" rtl="0">
              <a:lnSpc>
                <a:spcPct val="100000"/>
              </a:lnSpc>
              <a:spcBef>
                <a:spcPts val="1000"/>
              </a:spcBef>
              <a:spcAft>
                <a:spcPts val="0"/>
              </a:spcAft>
              <a:buSzPts val="1280"/>
              <a:buFont typeface="Noto Sans Symbols"/>
              <a:buChar char="❖"/>
            </a:pPr>
            <a:r>
              <a:rPr lang="en-GB" sz="1600">
                <a:solidFill>
                  <a:srgbClr val="0070C0"/>
                </a:solidFill>
                <a:latin typeface="Comic Sans MS"/>
                <a:ea typeface="Comic Sans MS"/>
                <a:cs typeface="Comic Sans MS"/>
                <a:sym typeface="Comic Sans MS"/>
              </a:rPr>
              <a:t>Please sign your child’s diary when they have read their reading books so we know if they need a book change or if there is something that they have found tricky.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4"/>
          <p:cNvSpPr txBox="1">
            <a:spLocks noGrp="1"/>
          </p:cNvSpPr>
          <p:nvPr>
            <p:ph type="body" idx="1"/>
          </p:nvPr>
        </p:nvSpPr>
        <p:spPr>
          <a:xfrm>
            <a:off x="168696" y="577808"/>
            <a:ext cx="9603275" cy="5514535"/>
          </a:xfrm>
          <a:prstGeom prst="rect">
            <a:avLst/>
          </a:prstGeom>
          <a:noFill/>
          <a:ln>
            <a:noFill/>
          </a:ln>
        </p:spPr>
        <p:txBody>
          <a:bodyPr spcFirstLastPara="1" wrap="square" lIns="91425" tIns="45700" rIns="91425" bIns="45700" anchor="t" anchorCtr="0">
            <a:normAutofit fontScale="25000" lnSpcReduction="20000"/>
          </a:bodyPr>
          <a:lstStyle/>
          <a:p>
            <a:pPr marL="0" lvl="0" indent="0" algn="l" rtl="0">
              <a:lnSpc>
                <a:spcPct val="100000"/>
              </a:lnSpc>
              <a:spcBef>
                <a:spcPts val="0"/>
              </a:spcBef>
              <a:spcAft>
                <a:spcPts val="0"/>
              </a:spcAft>
              <a:buSzPct val="80000"/>
              <a:buNone/>
            </a:pPr>
            <a:r>
              <a:rPr lang="en-GB" sz="13600" u="sng">
                <a:solidFill>
                  <a:srgbClr val="0070C0"/>
                </a:solidFill>
                <a:latin typeface="Comic Sans MS"/>
                <a:ea typeface="Comic Sans MS"/>
                <a:cs typeface="Comic Sans MS"/>
                <a:sym typeface="Comic Sans MS"/>
              </a:rPr>
              <a:t>Phonics</a:t>
            </a:r>
            <a:endParaRPr/>
          </a:p>
          <a:p>
            <a:pPr marL="0" lvl="0" indent="0" algn="l" rtl="0">
              <a:lnSpc>
                <a:spcPct val="100000"/>
              </a:lnSpc>
              <a:spcBef>
                <a:spcPts val="1000"/>
              </a:spcBef>
              <a:spcAft>
                <a:spcPts val="0"/>
              </a:spcAft>
              <a:buSzPct val="80000"/>
              <a:buNone/>
            </a:pPr>
            <a:endParaRPr sz="96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ct val="80000"/>
              <a:buFont typeface="Noto Sans Symbols"/>
              <a:buChar char="❖"/>
            </a:pPr>
            <a:r>
              <a:rPr lang="en-GB" sz="9600">
                <a:solidFill>
                  <a:srgbClr val="0070C0"/>
                </a:solidFill>
                <a:latin typeface="Comic Sans MS"/>
                <a:ea typeface="Comic Sans MS"/>
                <a:cs typeface="Comic Sans MS"/>
                <a:sym typeface="Comic Sans MS"/>
              </a:rPr>
              <a:t>Floppy's Phonics – links to Oxford reading tree. Phonics sessions 4 times a week.</a:t>
            </a:r>
            <a:endParaRPr/>
          </a:p>
          <a:p>
            <a:pPr marL="342900" lvl="0" indent="-342900" algn="l" rtl="0">
              <a:lnSpc>
                <a:spcPct val="100000"/>
              </a:lnSpc>
              <a:spcBef>
                <a:spcPts val="1000"/>
              </a:spcBef>
              <a:spcAft>
                <a:spcPts val="0"/>
              </a:spcAft>
              <a:buSzPct val="80000"/>
              <a:buFont typeface="Noto Sans Symbols"/>
              <a:buChar char="❖"/>
            </a:pPr>
            <a:r>
              <a:rPr lang="en-GB" sz="9600">
                <a:solidFill>
                  <a:srgbClr val="0070C0"/>
                </a:solidFill>
                <a:latin typeface="Comic Sans MS"/>
                <a:ea typeface="Comic Sans MS"/>
                <a:cs typeface="Comic Sans MS"/>
                <a:sym typeface="Comic Sans MS"/>
              </a:rPr>
              <a:t> Listening games, finding objects with the same initial sound, rhyming words – you can play these at home too. </a:t>
            </a:r>
            <a:endParaRPr/>
          </a:p>
          <a:p>
            <a:pPr marL="342900" lvl="0" indent="-342900" algn="l" rtl="0">
              <a:lnSpc>
                <a:spcPct val="100000"/>
              </a:lnSpc>
              <a:spcBef>
                <a:spcPts val="1000"/>
              </a:spcBef>
              <a:spcAft>
                <a:spcPts val="0"/>
              </a:spcAft>
              <a:buSzPct val="80000"/>
              <a:buFont typeface="Noto Sans Symbols"/>
              <a:buChar char="❖"/>
            </a:pPr>
            <a:r>
              <a:rPr lang="en-GB" sz="9600">
                <a:solidFill>
                  <a:srgbClr val="0070C0"/>
                </a:solidFill>
                <a:latin typeface="Comic Sans MS"/>
                <a:ea typeface="Comic Sans MS"/>
                <a:cs typeface="Comic Sans MS"/>
                <a:sym typeface="Comic Sans MS"/>
              </a:rPr>
              <a:t> Teaching the sound and the letter name e.g letter A sound a.</a:t>
            </a:r>
            <a:endParaRPr/>
          </a:p>
          <a:p>
            <a:pPr marL="342900" lvl="0" indent="-342900" algn="l" rtl="0">
              <a:lnSpc>
                <a:spcPct val="100000"/>
              </a:lnSpc>
              <a:spcBef>
                <a:spcPts val="1000"/>
              </a:spcBef>
              <a:spcAft>
                <a:spcPts val="0"/>
              </a:spcAft>
              <a:buSzPct val="80000"/>
              <a:buFont typeface="Noto Sans Symbols"/>
              <a:buChar char="❖"/>
            </a:pPr>
            <a:r>
              <a:rPr lang="en-GB" sz="9600">
                <a:solidFill>
                  <a:srgbClr val="0070C0"/>
                </a:solidFill>
                <a:latin typeface="Comic Sans MS"/>
                <a:ea typeface="Comic Sans MS"/>
                <a:cs typeface="Comic Sans MS"/>
                <a:sym typeface="Comic Sans MS"/>
              </a:rPr>
              <a:t> Once we start a few letters we then start blending e.g c-a-t. </a:t>
            </a:r>
            <a:endParaRPr/>
          </a:p>
          <a:p>
            <a:pPr marL="342900" lvl="0" indent="-342900" algn="l" rtl="0">
              <a:lnSpc>
                <a:spcPct val="100000"/>
              </a:lnSpc>
              <a:spcBef>
                <a:spcPts val="1000"/>
              </a:spcBef>
              <a:spcAft>
                <a:spcPts val="0"/>
              </a:spcAft>
              <a:buSzPct val="80000"/>
              <a:buFont typeface="Noto Sans Symbols"/>
              <a:buChar char="❖"/>
            </a:pPr>
            <a:r>
              <a:rPr lang="en-GB" sz="9600">
                <a:solidFill>
                  <a:srgbClr val="0070C0"/>
                </a:solidFill>
                <a:latin typeface="Comic Sans MS"/>
                <a:ea typeface="Comic Sans MS"/>
                <a:cs typeface="Comic Sans MS"/>
                <a:sym typeface="Comic Sans MS"/>
              </a:rPr>
              <a:t> Then when doing reading with your child they will start to blend. Some words will be recognisable eg mum, dad. </a:t>
            </a:r>
            <a:endParaRPr/>
          </a:p>
          <a:p>
            <a:pPr marL="342900" lvl="0" indent="-342900" algn="l" rtl="0">
              <a:lnSpc>
                <a:spcPct val="100000"/>
              </a:lnSpc>
              <a:spcBef>
                <a:spcPts val="1000"/>
              </a:spcBef>
              <a:spcAft>
                <a:spcPts val="0"/>
              </a:spcAft>
              <a:buSzPct val="80000"/>
              <a:buFont typeface="Noto Sans Symbols"/>
              <a:buChar char="❖"/>
            </a:pPr>
            <a:r>
              <a:rPr lang="en-GB" sz="9600">
                <a:solidFill>
                  <a:srgbClr val="0070C0"/>
                </a:solidFill>
                <a:latin typeface="Comic Sans MS"/>
                <a:ea typeface="Comic Sans MS"/>
                <a:cs typeface="Comic Sans MS"/>
                <a:sym typeface="Comic Sans MS"/>
              </a:rPr>
              <a:t> Tricky words- to, the, I , no, go.</a:t>
            </a:r>
            <a:endParaRPr/>
          </a:p>
          <a:p>
            <a:pPr marL="342900" lvl="0" indent="-299720" algn="l" rtl="0">
              <a:lnSpc>
                <a:spcPct val="100000"/>
              </a:lnSpc>
              <a:spcBef>
                <a:spcPts val="1000"/>
              </a:spcBef>
              <a:spcAft>
                <a:spcPts val="0"/>
              </a:spcAft>
              <a:buSzPct val="80000"/>
              <a:buNone/>
            </a:pPr>
            <a:endParaRPr sz="3400">
              <a:latin typeface="Calibri"/>
              <a:ea typeface="Calibri"/>
              <a:cs typeface="Calibri"/>
              <a:sym typeface="Calibri"/>
            </a:endParaRPr>
          </a:p>
        </p:txBody>
      </p:sp>
      <p:pic>
        <p:nvPicPr>
          <p:cNvPr id="168" name="Google Shape;168;p4"/>
          <p:cNvPicPr preferRelativeResize="0"/>
          <p:nvPr/>
        </p:nvPicPr>
        <p:blipFill rotWithShape="1">
          <a:blip r:embed="rId3">
            <a:alphaModFix/>
          </a:blip>
          <a:srcRect/>
          <a:stretch/>
        </p:blipFill>
        <p:spPr>
          <a:xfrm>
            <a:off x="9286875" y="3632389"/>
            <a:ext cx="2905125" cy="35528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5"/>
          <p:cNvSpPr txBox="1">
            <a:spLocks noGrp="1"/>
          </p:cNvSpPr>
          <p:nvPr>
            <p:ph type="body" idx="1"/>
          </p:nvPr>
        </p:nvSpPr>
        <p:spPr>
          <a:xfrm>
            <a:off x="-59422" y="650007"/>
            <a:ext cx="10515600" cy="555798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2720"/>
              <a:buNone/>
            </a:pPr>
            <a:r>
              <a:rPr lang="en-GB" sz="3400" u="sng">
                <a:solidFill>
                  <a:srgbClr val="0070C0"/>
                </a:solidFill>
                <a:latin typeface="Comic Sans MS"/>
                <a:ea typeface="Comic Sans MS"/>
                <a:cs typeface="Comic Sans MS"/>
                <a:sym typeface="Comic Sans MS"/>
              </a:rPr>
              <a:t>Early writing</a:t>
            </a:r>
            <a:endParaRPr/>
          </a:p>
          <a:p>
            <a:pPr marL="0" lvl="0" indent="0" algn="l" rtl="0">
              <a:lnSpc>
                <a:spcPct val="100000"/>
              </a:lnSpc>
              <a:spcBef>
                <a:spcPts val="1000"/>
              </a:spcBef>
              <a:spcAft>
                <a:spcPts val="0"/>
              </a:spcAft>
              <a:buSzPts val="2720"/>
              <a:buNone/>
            </a:pPr>
            <a:endParaRPr sz="34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ts val="1920"/>
              <a:buFont typeface="Noto Sans Symbols"/>
              <a:buChar char="❖"/>
            </a:pPr>
            <a:r>
              <a:rPr lang="en-GB" sz="2400">
                <a:solidFill>
                  <a:srgbClr val="0070C0"/>
                </a:solidFill>
                <a:latin typeface="Comic Sans MS"/>
                <a:ea typeface="Comic Sans MS"/>
                <a:cs typeface="Comic Sans MS"/>
                <a:sym typeface="Comic Sans MS"/>
              </a:rPr>
              <a:t> Children will come into school making marks, some writing their name.</a:t>
            </a:r>
            <a:endParaRPr/>
          </a:p>
          <a:p>
            <a:pPr marL="342900" lvl="0" indent="-342900" algn="l" rtl="0">
              <a:lnSpc>
                <a:spcPct val="100000"/>
              </a:lnSpc>
              <a:spcBef>
                <a:spcPts val="1000"/>
              </a:spcBef>
              <a:spcAft>
                <a:spcPts val="0"/>
              </a:spcAft>
              <a:buSzPts val="1920"/>
              <a:buFont typeface="Noto Sans Symbols"/>
              <a:buChar char="❖"/>
            </a:pPr>
            <a:r>
              <a:rPr lang="en-GB" sz="2400">
                <a:solidFill>
                  <a:srgbClr val="0070C0"/>
                </a:solidFill>
                <a:latin typeface="Comic Sans MS"/>
                <a:ea typeface="Comic Sans MS"/>
                <a:cs typeface="Comic Sans MS"/>
                <a:sym typeface="Comic Sans MS"/>
              </a:rPr>
              <a:t> We will be working on writing their names from now on – please also practise this at home.</a:t>
            </a:r>
            <a:endParaRPr/>
          </a:p>
          <a:p>
            <a:pPr marL="342900" lvl="0" indent="-342900" algn="l" rtl="0">
              <a:lnSpc>
                <a:spcPct val="100000"/>
              </a:lnSpc>
              <a:spcBef>
                <a:spcPts val="1000"/>
              </a:spcBef>
              <a:spcAft>
                <a:spcPts val="0"/>
              </a:spcAft>
              <a:buSzPts val="1920"/>
              <a:buFont typeface="Noto Sans Symbols"/>
              <a:buChar char="❖"/>
            </a:pPr>
            <a:r>
              <a:rPr lang="en-GB" sz="2400">
                <a:solidFill>
                  <a:srgbClr val="0070C0"/>
                </a:solidFill>
                <a:latin typeface="Comic Sans MS"/>
                <a:ea typeface="Comic Sans MS"/>
                <a:cs typeface="Comic Sans MS"/>
                <a:sym typeface="Comic Sans MS"/>
              </a:rPr>
              <a:t> First we will see lines, then shapes, then letter like shapes and then letters, then words and sentences.</a:t>
            </a:r>
            <a:endParaRPr/>
          </a:p>
          <a:p>
            <a:pPr marL="342900" lvl="0" indent="-220980" algn="l" rtl="0">
              <a:lnSpc>
                <a:spcPct val="100000"/>
              </a:lnSpc>
              <a:spcBef>
                <a:spcPts val="1000"/>
              </a:spcBef>
              <a:spcAft>
                <a:spcPts val="0"/>
              </a:spcAft>
              <a:buSzPts val="1920"/>
              <a:buFont typeface="Noto Sans Symbols"/>
              <a:buNone/>
            </a:pPr>
            <a:endParaRPr sz="2400">
              <a:solidFill>
                <a:srgbClr val="0070C0"/>
              </a:solidFill>
              <a:latin typeface="Comic Sans MS"/>
              <a:ea typeface="Comic Sans MS"/>
              <a:cs typeface="Comic Sans MS"/>
              <a:sym typeface="Comic Sans MS"/>
            </a:endParaRPr>
          </a:p>
          <a:p>
            <a:pPr marL="342900" lvl="0" indent="-220980" algn="l" rtl="0">
              <a:lnSpc>
                <a:spcPct val="100000"/>
              </a:lnSpc>
              <a:spcBef>
                <a:spcPts val="1000"/>
              </a:spcBef>
              <a:spcAft>
                <a:spcPts val="0"/>
              </a:spcAft>
              <a:buSzPts val="1920"/>
              <a:buFont typeface="Noto Sans Symbols"/>
              <a:buNone/>
            </a:pPr>
            <a:endParaRPr sz="2400"/>
          </a:p>
          <a:p>
            <a:pPr marL="342900" lvl="0" indent="-220980" algn="l" rtl="0">
              <a:lnSpc>
                <a:spcPct val="100000"/>
              </a:lnSpc>
              <a:spcBef>
                <a:spcPts val="1000"/>
              </a:spcBef>
              <a:spcAft>
                <a:spcPts val="0"/>
              </a:spcAft>
              <a:buSzPts val="1920"/>
              <a:buFont typeface="Noto Sans Symbols"/>
              <a:buNone/>
            </a:pPr>
            <a:endParaRPr sz="2400"/>
          </a:p>
          <a:p>
            <a:pPr marL="342900" lvl="0" indent="-220980" algn="l" rtl="0">
              <a:lnSpc>
                <a:spcPct val="100000"/>
              </a:lnSpc>
              <a:spcBef>
                <a:spcPts val="1000"/>
              </a:spcBef>
              <a:spcAft>
                <a:spcPts val="0"/>
              </a:spcAft>
              <a:buSzPts val="1920"/>
              <a:buFont typeface="Noto Sans Symbols"/>
              <a:buNone/>
            </a:pP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endParaRPr/>
          </a:p>
        </p:txBody>
      </p:sp>
      <p:sp>
        <p:nvSpPr>
          <p:cNvPr id="179" name="Google Shape;179;p6"/>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p>
            <a:pPr marL="342900" lvl="0" indent="-251459" algn="l" rtl="0">
              <a:lnSpc>
                <a:spcPct val="100000"/>
              </a:lnSpc>
              <a:spcBef>
                <a:spcPts val="0"/>
              </a:spcBef>
              <a:spcAft>
                <a:spcPts val="0"/>
              </a:spcAft>
              <a:buSzPts val="1440"/>
              <a:buNone/>
            </a:pPr>
            <a:endParaRPr/>
          </a:p>
        </p:txBody>
      </p:sp>
      <p:pic>
        <p:nvPicPr>
          <p:cNvPr id="180" name="Google Shape;180;p6"/>
          <p:cNvPicPr preferRelativeResize="0"/>
          <p:nvPr/>
        </p:nvPicPr>
        <p:blipFill rotWithShape="1">
          <a:blip r:embed="rId3">
            <a:alphaModFix/>
          </a:blip>
          <a:srcRect/>
          <a:stretch/>
        </p:blipFill>
        <p:spPr>
          <a:xfrm>
            <a:off x="0" y="0"/>
            <a:ext cx="5637860" cy="6935190"/>
          </a:xfrm>
          <a:prstGeom prst="rect">
            <a:avLst/>
          </a:prstGeom>
          <a:noFill/>
          <a:ln>
            <a:noFill/>
          </a:ln>
        </p:spPr>
      </p:pic>
      <p:pic>
        <p:nvPicPr>
          <p:cNvPr id="181" name="Google Shape;181;p6"/>
          <p:cNvPicPr preferRelativeResize="0"/>
          <p:nvPr/>
        </p:nvPicPr>
        <p:blipFill rotWithShape="1">
          <a:blip r:embed="rId4">
            <a:alphaModFix/>
          </a:blip>
          <a:srcRect/>
          <a:stretch/>
        </p:blipFill>
        <p:spPr>
          <a:xfrm>
            <a:off x="5637860" y="0"/>
            <a:ext cx="6554140" cy="6858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7"/>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accent1"/>
              </a:buClr>
              <a:buSzPts val="5400"/>
              <a:buFont typeface="Trebuchet MS"/>
              <a:buNone/>
            </a:pPr>
            <a:endParaRPr/>
          </a:p>
        </p:txBody>
      </p:sp>
      <p:sp>
        <p:nvSpPr>
          <p:cNvPr id="187" name="Google Shape;187;p7"/>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p>
            <a:pPr marL="0" lvl="0" indent="0" algn="r" rtl="0">
              <a:lnSpc>
                <a:spcPct val="100000"/>
              </a:lnSpc>
              <a:spcBef>
                <a:spcPts val="0"/>
              </a:spcBef>
              <a:spcAft>
                <a:spcPts val="0"/>
              </a:spcAft>
              <a:buSzPts val="1440"/>
              <a:buNone/>
            </a:pPr>
            <a:endParaRPr/>
          </a:p>
        </p:txBody>
      </p:sp>
      <p:pic>
        <p:nvPicPr>
          <p:cNvPr id="188" name="Google Shape;188;p7"/>
          <p:cNvPicPr preferRelativeResize="0"/>
          <p:nvPr/>
        </p:nvPicPr>
        <p:blipFill rotWithShape="1">
          <a:blip r:embed="rId3">
            <a:alphaModFix/>
          </a:blip>
          <a:srcRect/>
          <a:stretch/>
        </p:blipFill>
        <p:spPr>
          <a:xfrm>
            <a:off x="-1" y="0"/>
            <a:ext cx="6483927" cy="6858000"/>
          </a:xfrm>
          <a:prstGeom prst="rect">
            <a:avLst/>
          </a:prstGeom>
          <a:noFill/>
          <a:ln>
            <a:noFill/>
          </a:ln>
        </p:spPr>
      </p:pic>
      <p:pic>
        <p:nvPicPr>
          <p:cNvPr id="189" name="Google Shape;189;p7"/>
          <p:cNvPicPr preferRelativeResize="0"/>
          <p:nvPr/>
        </p:nvPicPr>
        <p:blipFill rotWithShape="1">
          <a:blip r:embed="rId4">
            <a:alphaModFix/>
          </a:blip>
          <a:srcRect/>
          <a:stretch/>
        </p:blipFill>
        <p:spPr>
          <a:xfrm>
            <a:off x="5058888" y="0"/>
            <a:ext cx="7133112" cy="6858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8"/>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endParaRPr/>
          </a:p>
        </p:txBody>
      </p:sp>
      <p:pic>
        <p:nvPicPr>
          <p:cNvPr id="195" name="Google Shape;195;p8"/>
          <p:cNvPicPr preferRelativeResize="0">
            <a:picLocks noGrp="1"/>
          </p:cNvPicPr>
          <p:nvPr>
            <p:ph type="body" idx="1"/>
          </p:nvPr>
        </p:nvPicPr>
        <p:blipFill rotWithShape="1">
          <a:blip r:embed="rId3">
            <a:alphaModFix/>
          </a:blip>
          <a:srcRect t="8318"/>
          <a:stretch/>
        </p:blipFill>
        <p:spPr>
          <a:xfrm>
            <a:off x="6531428" y="570450"/>
            <a:ext cx="5660571" cy="6287549"/>
          </a:xfrm>
          <a:prstGeom prst="rect">
            <a:avLst/>
          </a:prstGeom>
          <a:noFill/>
          <a:ln>
            <a:noFill/>
          </a:ln>
        </p:spPr>
      </p:pic>
      <p:pic>
        <p:nvPicPr>
          <p:cNvPr id="196" name="Google Shape;196;p8"/>
          <p:cNvPicPr preferRelativeResize="0"/>
          <p:nvPr/>
        </p:nvPicPr>
        <p:blipFill rotWithShape="1">
          <a:blip r:embed="rId4">
            <a:alphaModFix/>
          </a:blip>
          <a:srcRect/>
          <a:stretch/>
        </p:blipFill>
        <p:spPr>
          <a:xfrm>
            <a:off x="0" y="0"/>
            <a:ext cx="6163295" cy="674518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9"/>
          <p:cNvSpPr txBox="1">
            <a:spLocks noGrp="1"/>
          </p:cNvSpPr>
          <p:nvPr>
            <p:ph type="title"/>
          </p:nvPr>
        </p:nvSpPr>
        <p:spPr>
          <a:xfrm>
            <a:off x="1451578" y="234068"/>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endParaRPr/>
          </a:p>
        </p:txBody>
      </p:sp>
      <p:sp>
        <p:nvSpPr>
          <p:cNvPr id="202" name="Google Shape;202;p9"/>
          <p:cNvSpPr txBox="1">
            <a:spLocks noGrp="1"/>
          </p:cNvSpPr>
          <p:nvPr>
            <p:ph type="body" idx="1"/>
          </p:nvPr>
        </p:nvSpPr>
        <p:spPr>
          <a:xfrm>
            <a:off x="419734" y="1283303"/>
            <a:ext cx="9603275" cy="3450613"/>
          </a:xfrm>
          <a:prstGeom prst="rect">
            <a:avLst/>
          </a:prstGeom>
          <a:noFill/>
          <a:ln>
            <a:noFill/>
          </a:ln>
        </p:spPr>
        <p:txBody>
          <a:bodyPr spcFirstLastPara="1" wrap="square" lIns="91425" tIns="45700" rIns="91425" bIns="45700" anchor="t" anchorCtr="0">
            <a:normAutofit fontScale="92500" lnSpcReduction="10000"/>
          </a:bodyPr>
          <a:lstStyle/>
          <a:p>
            <a:pPr marL="342900" lvl="0" indent="-332232" algn="l" rtl="0">
              <a:lnSpc>
                <a:spcPct val="100000"/>
              </a:lnSpc>
              <a:spcBef>
                <a:spcPts val="0"/>
              </a:spcBef>
              <a:spcAft>
                <a:spcPts val="0"/>
              </a:spcAft>
              <a:buSzPct val="80000"/>
              <a:buFont typeface="Noto Sans Symbols"/>
              <a:buChar char="❖"/>
            </a:pPr>
            <a:r>
              <a:rPr lang="en-GB" sz="2800">
                <a:solidFill>
                  <a:srgbClr val="0070C0"/>
                </a:solidFill>
                <a:latin typeface="Comic Sans MS"/>
                <a:ea typeface="Comic Sans MS"/>
                <a:cs typeface="Comic Sans MS"/>
                <a:sym typeface="Comic Sans MS"/>
              </a:rPr>
              <a:t>Pencil grip- we do fine motor activities to develop this through continuous provision, inside and outside. Dough gym and funky fingers, name writing, which will lead to handwriting in books later on in the year. We are aiming for number 4 the tripod grip. Please position your child's hand correctly if they are doing any mark making at home. We do lots of practise at school. </a:t>
            </a:r>
            <a:endParaRPr/>
          </a:p>
          <a:p>
            <a:pPr marL="342900" lvl="0" indent="-251459" algn="l" rtl="0">
              <a:lnSpc>
                <a:spcPct val="100000"/>
              </a:lnSpc>
              <a:spcBef>
                <a:spcPts val="1000"/>
              </a:spcBef>
              <a:spcAft>
                <a:spcPts val="0"/>
              </a:spcAft>
              <a:buSzPct val="79999"/>
              <a:buFont typeface="Noto Sans Symbols"/>
              <a:buNone/>
            </a:pPr>
            <a:endParaRPr/>
          </a:p>
          <a:p>
            <a:pPr marL="342900" lvl="0" indent="-251459" algn="l" rtl="0">
              <a:lnSpc>
                <a:spcPct val="100000"/>
              </a:lnSpc>
              <a:spcBef>
                <a:spcPts val="1000"/>
              </a:spcBef>
              <a:spcAft>
                <a:spcPts val="0"/>
              </a:spcAft>
              <a:buSzPct val="79999"/>
              <a:buNone/>
            </a:pPr>
            <a:endParaRPr/>
          </a:p>
        </p:txBody>
      </p:sp>
      <p:pic>
        <p:nvPicPr>
          <p:cNvPr id="203" name="Google Shape;203;p9" descr="Writing - Hunters Bar Infant School"/>
          <p:cNvPicPr preferRelativeResize="0"/>
          <p:nvPr/>
        </p:nvPicPr>
        <p:blipFill rotWithShape="1">
          <a:blip r:embed="rId3">
            <a:alphaModFix/>
          </a:blip>
          <a:srcRect/>
          <a:stretch/>
        </p:blipFill>
        <p:spPr>
          <a:xfrm>
            <a:off x="2026149" y="4437452"/>
            <a:ext cx="6216750" cy="21883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0"/>
          <p:cNvSpPr txBox="1">
            <a:spLocks noGrp="1"/>
          </p:cNvSpPr>
          <p:nvPr>
            <p:ph type="body" idx="1"/>
          </p:nvPr>
        </p:nvSpPr>
        <p:spPr>
          <a:xfrm>
            <a:off x="189999" y="158765"/>
            <a:ext cx="10515600" cy="55581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00000"/>
              </a:lnSpc>
              <a:spcBef>
                <a:spcPts val="0"/>
              </a:spcBef>
              <a:spcAft>
                <a:spcPts val="0"/>
              </a:spcAft>
              <a:buSzPts val="2720"/>
              <a:buNone/>
            </a:pPr>
            <a:r>
              <a:rPr lang="en-GB" sz="3400" u="sng">
                <a:solidFill>
                  <a:srgbClr val="0070C0"/>
                </a:solidFill>
                <a:latin typeface="Comic Sans MS"/>
                <a:ea typeface="Comic Sans MS"/>
                <a:cs typeface="Comic Sans MS"/>
                <a:sym typeface="Comic Sans MS"/>
              </a:rPr>
              <a:t>Maths</a:t>
            </a:r>
            <a:endParaRPr/>
          </a:p>
          <a:p>
            <a:pPr marL="0" lvl="0" indent="0" algn="l" rtl="0">
              <a:lnSpc>
                <a:spcPct val="100000"/>
              </a:lnSpc>
              <a:spcBef>
                <a:spcPts val="1000"/>
              </a:spcBef>
              <a:spcAft>
                <a:spcPts val="0"/>
              </a:spcAft>
              <a:buSzPts val="2720"/>
              <a:buNone/>
            </a:pPr>
            <a:endParaRPr sz="3400" u="sng">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ts val="1920"/>
              <a:buFont typeface="Noto Sans Symbols"/>
              <a:buChar char="❖"/>
            </a:pPr>
            <a:r>
              <a:rPr lang="en-GB" sz="2400">
                <a:solidFill>
                  <a:srgbClr val="0070C0"/>
                </a:solidFill>
                <a:latin typeface="Comic Sans MS"/>
                <a:ea typeface="Comic Sans MS"/>
                <a:cs typeface="Comic Sans MS"/>
                <a:sym typeface="Comic Sans MS"/>
              </a:rPr>
              <a:t> Maths is mostly practical. We do begin to record this as and when but seeing it visually and playing games helps them retain the information – please practise counting, number recognition and ordering numbers at home.</a:t>
            </a:r>
            <a:endParaRPr/>
          </a:p>
          <a:p>
            <a:pPr marL="342900" lvl="0" indent="-342900" algn="l" rtl="0">
              <a:lnSpc>
                <a:spcPct val="100000"/>
              </a:lnSpc>
              <a:spcBef>
                <a:spcPts val="1000"/>
              </a:spcBef>
              <a:spcAft>
                <a:spcPts val="0"/>
              </a:spcAft>
              <a:buSzPts val="1920"/>
              <a:buFont typeface="Noto Sans Symbols"/>
              <a:buChar char="❖"/>
            </a:pPr>
            <a:r>
              <a:rPr lang="en-GB" sz="2400">
                <a:solidFill>
                  <a:srgbClr val="0070C0"/>
                </a:solidFill>
                <a:latin typeface="Comic Sans MS"/>
                <a:ea typeface="Comic Sans MS"/>
                <a:cs typeface="Comic Sans MS"/>
                <a:sym typeface="Comic Sans MS"/>
              </a:rPr>
              <a:t> In school we do lots of finding numbers, ordering, counting objects which will lead into addition and subtraction.</a:t>
            </a:r>
            <a:endParaRPr/>
          </a:p>
          <a:p>
            <a:pPr marL="342900" lvl="0" indent="-342900" algn="l" rtl="0">
              <a:lnSpc>
                <a:spcPct val="100000"/>
              </a:lnSpc>
              <a:spcBef>
                <a:spcPts val="1000"/>
              </a:spcBef>
              <a:spcAft>
                <a:spcPts val="0"/>
              </a:spcAft>
              <a:buSzPts val="1920"/>
              <a:buFont typeface="Noto Sans Symbols"/>
              <a:buChar char="❖"/>
            </a:pPr>
            <a:r>
              <a:rPr lang="en-GB" sz="2400">
                <a:solidFill>
                  <a:srgbClr val="0070C0"/>
                </a:solidFill>
                <a:latin typeface="Comic Sans MS"/>
                <a:ea typeface="Comic Sans MS"/>
                <a:cs typeface="Comic Sans MS"/>
                <a:sym typeface="Comic Sans MS"/>
              </a:rPr>
              <a:t>Our Maths scheme also relates to the Number block series which children are familiar with. We do watch Number block episodes/clips in our sessions.  </a:t>
            </a:r>
            <a:endParaRPr/>
          </a:p>
          <a:p>
            <a:pPr marL="0" lvl="0" indent="0" algn="l" rtl="0">
              <a:lnSpc>
                <a:spcPct val="100000"/>
              </a:lnSpc>
              <a:spcBef>
                <a:spcPts val="1000"/>
              </a:spcBef>
              <a:spcAft>
                <a:spcPts val="0"/>
              </a:spcAft>
              <a:buSzPts val="1440"/>
              <a:buNone/>
            </a:pPr>
            <a:endParaRPr/>
          </a:p>
          <a:p>
            <a:pPr marL="342900" lvl="0" indent="-251459" algn="l" rtl="0">
              <a:lnSpc>
                <a:spcPct val="100000"/>
              </a:lnSpc>
              <a:spcBef>
                <a:spcPts val="1000"/>
              </a:spcBef>
              <a:spcAft>
                <a:spcPts val="0"/>
              </a:spcAft>
              <a:buSzPts val="1440"/>
              <a:buNone/>
            </a:pPr>
            <a:endParaRPr/>
          </a:p>
        </p:txBody>
      </p:sp>
      <p:pic>
        <p:nvPicPr>
          <p:cNvPr id="209" name="Google Shape;209;p10" descr="Numberblocks - CBeebies - BBC"/>
          <p:cNvPicPr preferRelativeResize="0"/>
          <p:nvPr/>
        </p:nvPicPr>
        <p:blipFill rotWithShape="1">
          <a:blip r:embed="rId3">
            <a:alphaModFix/>
          </a:blip>
          <a:srcRect/>
          <a:stretch/>
        </p:blipFill>
        <p:spPr>
          <a:xfrm>
            <a:off x="4191000" y="4505020"/>
            <a:ext cx="3810000" cy="21431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g37ad73dd9cc_0_5"/>
          <p:cNvSpPr txBox="1">
            <a:spLocks noGrp="1"/>
          </p:cNvSpPr>
          <p:nvPr>
            <p:ph type="title"/>
          </p:nvPr>
        </p:nvSpPr>
        <p:spPr>
          <a:xfrm>
            <a:off x="677334" y="609600"/>
            <a:ext cx="8596800" cy="1320900"/>
          </a:xfrm>
          <a:prstGeom prst="rect">
            <a:avLst/>
          </a:prstGeom>
        </p:spPr>
        <p:txBody>
          <a:bodyPr spcFirstLastPara="1" wrap="square" lIns="91425" tIns="45700" rIns="91425" bIns="45700" anchor="t" anchorCtr="0">
            <a:normAutofit/>
          </a:bodyPr>
          <a:lstStyle/>
          <a:p>
            <a:pPr marL="0" lvl="0" indent="0" algn="ctr" rtl="0">
              <a:spcBef>
                <a:spcPts val="0"/>
              </a:spcBef>
              <a:spcAft>
                <a:spcPts val="0"/>
              </a:spcAft>
              <a:buClr>
                <a:schemeClr val="dk1"/>
              </a:buClr>
              <a:buSzPts val="2720"/>
              <a:buFont typeface="Arial"/>
              <a:buNone/>
            </a:pPr>
            <a:r>
              <a:rPr lang="en-GB" sz="3400" u="sng">
                <a:solidFill>
                  <a:srgbClr val="0070C0"/>
                </a:solidFill>
                <a:latin typeface="Comic Sans MS"/>
                <a:ea typeface="Comic Sans MS"/>
                <a:cs typeface="Comic Sans MS"/>
                <a:sym typeface="Comic Sans MS"/>
              </a:rPr>
              <a:t>Tapestry</a:t>
            </a:r>
            <a:endParaRPr u="sng"/>
          </a:p>
        </p:txBody>
      </p:sp>
      <p:sp>
        <p:nvSpPr>
          <p:cNvPr id="215" name="Google Shape;215;g37ad73dd9cc_0_5"/>
          <p:cNvSpPr txBox="1">
            <a:spLocks noGrp="1"/>
          </p:cNvSpPr>
          <p:nvPr>
            <p:ph type="body" idx="1"/>
          </p:nvPr>
        </p:nvSpPr>
        <p:spPr>
          <a:xfrm>
            <a:off x="677325" y="1502127"/>
            <a:ext cx="8596800" cy="4539300"/>
          </a:xfrm>
          <a:prstGeom prst="rect">
            <a:avLst/>
          </a:prstGeom>
        </p:spPr>
        <p:txBody>
          <a:bodyPr spcFirstLastPara="1" wrap="square" lIns="91425" tIns="45700" rIns="91425" bIns="45700" anchor="t" anchorCtr="0">
            <a:normAutofit lnSpcReduction="20000"/>
          </a:bodyPr>
          <a:lstStyle/>
          <a:p>
            <a:pPr marL="457200" lvl="0" indent="-381000" algn="l" rtl="0">
              <a:spcBef>
                <a:spcPts val="1000"/>
              </a:spcBef>
              <a:spcAft>
                <a:spcPts val="0"/>
              </a:spcAft>
              <a:buClr>
                <a:srgbClr val="0070C0"/>
              </a:buClr>
              <a:buSzPts val="2400"/>
              <a:buFont typeface="Comic Sans MS"/>
              <a:buChar char="❖"/>
            </a:pPr>
            <a:r>
              <a:rPr lang="en-GB" sz="2400">
                <a:solidFill>
                  <a:srgbClr val="0070C0"/>
                </a:solidFill>
                <a:latin typeface="Comic Sans MS"/>
                <a:ea typeface="Comic Sans MS"/>
                <a:cs typeface="Comic Sans MS"/>
                <a:sym typeface="Comic Sans MS"/>
              </a:rPr>
              <a:t>Your child's learning journey is now all on Tapestry we no longer have paper copies. Please check this </a:t>
            </a:r>
            <a:r>
              <a:rPr lang="en-GB" sz="2400" b="1">
                <a:solidFill>
                  <a:srgbClr val="FF0000"/>
                </a:solidFill>
                <a:latin typeface="Comic Sans MS"/>
                <a:ea typeface="Comic Sans MS"/>
                <a:cs typeface="Comic Sans MS"/>
                <a:sym typeface="Comic Sans MS"/>
              </a:rPr>
              <a:t>weekly</a:t>
            </a:r>
            <a:r>
              <a:rPr lang="en-GB" sz="2400">
                <a:solidFill>
                  <a:srgbClr val="FF0000"/>
                </a:solidFill>
                <a:latin typeface="Comic Sans MS"/>
                <a:ea typeface="Comic Sans MS"/>
                <a:cs typeface="Comic Sans MS"/>
                <a:sym typeface="Comic Sans MS"/>
              </a:rPr>
              <a:t>.</a:t>
            </a:r>
            <a:r>
              <a:rPr lang="en-GB" sz="2400">
                <a:solidFill>
                  <a:srgbClr val="0070C0"/>
                </a:solidFill>
                <a:latin typeface="Comic Sans MS"/>
                <a:ea typeface="Comic Sans MS"/>
                <a:cs typeface="Comic Sans MS"/>
                <a:sym typeface="Comic Sans MS"/>
              </a:rPr>
              <a:t> You will get an email if we have sent a message or observation on your child. These could be important.</a:t>
            </a:r>
            <a:endParaRPr sz="2400">
              <a:solidFill>
                <a:srgbClr val="0070C0"/>
              </a:solidFill>
              <a:latin typeface="Comic Sans MS"/>
              <a:ea typeface="Comic Sans MS"/>
              <a:cs typeface="Comic Sans MS"/>
              <a:sym typeface="Comic Sans MS"/>
            </a:endParaRPr>
          </a:p>
          <a:p>
            <a:pPr marL="457200" lvl="0" indent="-381000" algn="l" rtl="0">
              <a:spcBef>
                <a:spcPts val="0"/>
              </a:spcBef>
              <a:spcAft>
                <a:spcPts val="0"/>
              </a:spcAft>
              <a:buClr>
                <a:srgbClr val="0070C0"/>
              </a:buClr>
              <a:buSzPts val="2400"/>
              <a:buFont typeface="Comic Sans MS"/>
              <a:buChar char="❖"/>
            </a:pPr>
            <a:r>
              <a:rPr lang="en-GB" sz="2400">
                <a:solidFill>
                  <a:srgbClr val="0070C0"/>
                </a:solidFill>
                <a:latin typeface="Comic Sans MS"/>
                <a:ea typeface="Comic Sans MS"/>
                <a:cs typeface="Comic Sans MS"/>
                <a:sym typeface="Comic Sans MS"/>
              </a:rPr>
              <a:t>There will be a weekly round up, some weeks will have photos and others might not. This will not be on a set day.</a:t>
            </a:r>
            <a:endParaRPr sz="2400">
              <a:solidFill>
                <a:srgbClr val="0070C0"/>
              </a:solidFill>
              <a:latin typeface="Comic Sans MS"/>
              <a:ea typeface="Comic Sans MS"/>
              <a:cs typeface="Comic Sans MS"/>
              <a:sym typeface="Comic Sans MS"/>
            </a:endParaRPr>
          </a:p>
          <a:p>
            <a:pPr marL="457200" lvl="0" indent="-381000" algn="l" rtl="0">
              <a:spcBef>
                <a:spcPts val="0"/>
              </a:spcBef>
              <a:spcAft>
                <a:spcPts val="0"/>
              </a:spcAft>
              <a:buClr>
                <a:srgbClr val="0070C0"/>
              </a:buClr>
              <a:buSzPts val="2400"/>
              <a:buFont typeface="Comic Sans MS"/>
              <a:buChar char="❖"/>
            </a:pPr>
            <a:r>
              <a:rPr lang="en-GB" sz="2400">
                <a:solidFill>
                  <a:srgbClr val="0070C0"/>
                </a:solidFill>
                <a:latin typeface="Comic Sans MS"/>
                <a:ea typeface="Comic Sans MS"/>
                <a:cs typeface="Comic Sans MS"/>
                <a:sym typeface="Comic Sans MS"/>
              </a:rPr>
              <a:t>There will be observations of your child throughout the year.</a:t>
            </a:r>
            <a:endParaRPr sz="2400">
              <a:solidFill>
                <a:srgbClr val="0070C0"/>
              </a:solidFill>
              <a:latin typeface="Comic Sans MS"/>
              <a:ea typeface="Comic Sans MS"/>
              <a:cs typeface="Comic Sans MS"/>
              <a:sym typeface="Comic Sans MS"/>
            </a:endParaRPr>
          </a:p>
          <a:p>
            <a:pPr marL="457200" lvl="0" indent="-381000" algn="l" rtl="0">
              <a:spcBef>
                <a:spcPts val="0"/>
              </a:spcBef>
              <a:spcAft>
                <a:spcPts val="0"/>
              </a:spcAft>
              <a:buClr>
                <a:srgbClr val="0070C0"/>
              </a:buClr>
              <a:buSzPts val="2400"/>
              <a:buFont typeface="Comic Sans MS"/>
              <a:buChar char="❖"/>
            </a:pPr>
            <a:r>
              <a:rPr lang="en-GB" sz="2400">
                <a:solidFill>
                  <a:srgbClr val="0070C0"/>
                </a:solidFill>
                <a:latin typeface="Comic Sans MS"/>
                <a:ea typeface="Comic Sans MS"/>
                <a:cs typeface="Comic Sans MS"/>
                <a:sym typeface="Comic Sans MS"/>
              </a:rPr>
              <a:t>Please don’t share any photos as it may have other children in.</a:t>
            </a:r>
            <a:endParaRPr sz="2400">
              <a:solidFill>
                <a:srgbClr val="0070C0"/>
              </a:solidFill>
              <a:latin typeface="Comic Sans MS"/>
              <a:ea typeface="Comic Sans MS"/>
              <a:cs typeface="Comic Sans MS"/>
              <a:sym typeface="Comic Sans MS"/>
            </a:endParaRPr>
          </a:p>
          <a:p>
            <a:pPr marL="457200" lvl="0" indent="-381000" algn="l" rtl="0">
              <a:spcBef>
                <a:spcPts val="0"/>
              </a:spcBef>
              <a:spcAft>
                <a:spcPts val="0"/>
              </a:spcAft>
              <a:buClr>
                <a:srgbClr val="0070C0"/>
              </a:buClr>
              <a:buSzPts val="2400"/>
              <a:buFont typeface="Comic Sans MS"/>
              <a:buChar char="❖"/>
            </a:pPr>
            <a:r>
              <a:rPr lang="en-GB" sz="2400">
                <a:solidFill>
                  <a:srgbClr val="0070C0"/>
                </a:solidFill>
                <a:latin typeface="Comic Sans MS"/>
                <a:ea typeface="Comic Sans MS"/>
                <a:cs typeface="Comic Sans MS"/>
                <a:sym typeface="Comic Sans MS"/>
              </a:rPr>
              <a:t>We will use this as a tool for communication from us to you, however please can you only use their diaries to communicate with us (or speak to us) as Tapestry will not be checked daily.</a:t>
            </a:r>
            <a:endParaRPr sz="2400">
              <a:solidFill>
                <a:srgbClr val="0070C0"/>
              </a:solidFill>
              <a:latin typeface="Comic Sans MS"/>
              <a:ea typeface="Comic Sans MS"/>
              <a:cs typeface="Comic Sans MS"/>
              <a:sym typeface="Comic Sans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219"/>
        <p:cNvGrpSpPr/>
        <p:nvPr/>
      </p:nvGrpSpPr>
      <p:grpSpPr>
        <a:xfrm>
          <a:off x="0" y="0"/>
          <a:ext cx="0" cy="0"/>
          <a:chOff x="0" y="0"/>
          <a:chExt cx="0" cy="0"/>
        </a:xfrm>
      </p:grpSpPr>
      <p:pic>
        <p:nvPicPr>
          <p:cNvPr id="221" name="Google Shape;221;g380346c004c_0_0"/>
          <p:cNvPicPr preferRelativeResize="0"/>
          <p:nvPr/>
        </p:nvPicPr>
        <p:blipFill>
          <a:blip r:embed="rId3">
            <a:alphaModFix/>
          </a:blip>
          <a:stretch>
            <a:fillRect/>
          </a:stretch>
        </p:blipFill>
        <p:spPr>
          <a:xfrm>
            <a:off x="3316249" y="1"/>
            <a:ext cx="4770781" cy="3718525"/>
          </a:xfrm>
          <a:prstGeom prst="rect">
            <a:avLst/>
          </a:prstGeom>
          <a:noFill/>
          <a:ln>
            <a:noFill/>
          </a:ln>
        </p:spPr>
      </p:pic>
      <p:pic>
        <p:nvPicPr>
          <p:cNvPr id="222" name="Google Shape;222;g380346c004c_0_0"/>
          <p:cNvPicPr preferRelativeResize="0"/>
          <p:nvPr/>
        </p:nvPicPr>
        <p:blipFill>
          <a:blip r:embed="rId4">
            <a:alphaModFix/>
          </a:blip>
          <a:stretch>
            <a:fillRect/>
          </a:stretch>
        </p:blipFill>
        <p:spPr>
          <a:xfrm>
            <a:off x="-1" y="3718525"/>
            <a:ext cx="9089826" cy="2846400"/>
          </a:xfrm>
          <a:prstGeom prst="rect">
            <a:avLst/>
          </a:prstGeom>
          <a:noFill/>
          <a:ln>
            <a:noFill/>
          </a:ln>
        </p:spPr>
      </p:pic>
      <p:sp>
        <p:nvSpPr>
          <p:cNvPr id="223" name="Google Shape;223;g380346c004c_0_0"/>
          <p:cNvSpPr txBox="1"/>
          <p:nvPr/>
        </p:nvSpPr>
        <p:spPr>
          <a:xfrm>
            <a:off x="260750" y="209125"/>
            <a:ext cx="3055500" cy="350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700" dirty="0">
                <a:solidFill>
                  <a:schemeClr val="lt1"/>
                </a:solidFill>
                <a:latin typeface="Trebuchet MS"/>
                <a:ea typeface="Trebuchet MS"/>
                <a:cs typeface="Trebuchet MS"/>
                <a:sym typeface="Trebuchet MS"/>
              </a:rPr>
              <a:t>Sometimes, we have lots of grownups that we need to speak to at the end of the day. If your child comes out with one of these cards —-&gt;, please hang back so we can have a quick chat. Please don’t be alarmed, it may be something like they have just tripped whilst getting their coat, or they didn’t like their lunch that day. </a:t>
            </a:r>
            <a:endParaRPr sz="1700" dirty="0">
              <a:solidFill>
                <a:schemeClr val="lt1"/>
              </a:solidFill>
              <a:latin typeface="Trebuchet MS"/>
              <a:ea typeface="Trebuchet MS"/>
              <a:cs typeface="Trebuchet MS"/>
              <a:sym typeface="Trebuchet MS"/>
            </a:endParaRPr>
          </a:p>
        </p:txBody>
      </p:sp>
      <p:sp>
        <p:nvSpPr>
          <p:cNvPr id="224" name="Google Shape;224;g380346c004c_0_0"/>
          <p:cNvSpPr txBox="1"/>
          <p:nvPr/>
        </p:nvSpPr>
        <p:spPr>
          <a:xfrm>
            <a:off x="9345875" y="2378650"/>
            <a:ext cx="2716200" cy="491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lt1"/>
                </a:solidFill>
                <a:latin typeface="Trebuchet MS"/>
                <a:ea typeface="Trebuchet MS"/>
                <a:cs typeface="Trebuchet MS"/>
                <a:sym typeface="Trebuchet MS"/>
              </a:rPr>
              <a:t>Children need to get changed throughout the day for a variety of reasons, toileting, playing in the water, slipping in mud. The oops slip will be put in a plastic bag with your child's clothes so that you have some information about why they have had a change of clothes. </a:t>
            </a:r>
            <a:endParaRPr sz="2000">
              <a:solidFill>
                <a:schemeClr val="lt1"/>
              </a:solidFill>
              <a:latin typeface="Trebuchet MS"/>
              <a:ea typeface="Trebuchet MS"/>
              <a:cs typeface="Trebuchet MS"/>
              <a:sym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1"/>
          <p:cNvSpPr txBox="1">
            <a:spLocks noGrp="1"/>
          </p:cNvSpPr>
          <p:nvPr>
            <p:ph type="body" idx="1"/>
          </p:nvPr>
        </p:nvSpPr>
        <p:spPr>
          <a:xfrm>
            <a:off x="166024" y="242950"/>
            <a:ext cx="10515600" cy="5514300"/>
          </a:xfrm>
          <a:prstGeom prst="rect">
            <a:avLst/>
          </a:prstGeom>
          <a:noFill/>
          <a:ln>
            <a:noFill/>
          </a:ln>
        </p:spPr>
        <p:txBody>
          <a:bodyPr spcFirstLastPara="1" wrap="square" lIns="91425" tIns="45700" rIns="91425" bIns="45700" anchor="t" anchorCtr="0">
            <a:normAutofit fontScale="25000" lnSpcReduction="20000"/>
          </a:bodyPr>
          <a:lstStyle/>
          <a:p>
            <a:pPr marL="0" lvl="0" indent="0" algn="l" rtl="0">
              <a:lnSpc>
                <a:spcPct val="100000"/>
              </a:lnSpc>
              <a:spcBef>
                <a:spcPts val="0"/>
              </a:spcBef>
              <a:spcAft>
                <a:spcPts val="0"/>
              </a:spcAft>
              <a:buSzPts val="740"/>
              <a:buNone/>
            </a:pPr>
            <a:r>
              <a:rPr lang="en-GB" sz="13600">
                <a:solidFill>
                  <a:srgbClr val="0070C0"/>
                </a:solidFill>
                <a:latin typeface="Comic Sans MS"/>
                <a:ea typeface="Comic Sans MS"/>
                <a:cs typeface="Comic Sans MS"/>
                <a:sym typeface="Comic Sans MS"/>
              </a:rPr>
              <a:t>Other Information</a:t>
            </a:r>
            <a:endParaRPr sz="13600">
              <a:latin typeface="Comic Sans MS"/>
              <a:ea typeface="Comic Sans MS"/>
              <a:cs typeface="Comic Sans MS"/>
              <a:sym typeface="Comic Sans MS"/>
            </a:endParaRPr>
          </a:p>
          <a:p>
            <a:pPr marL="0" lvl="0" indent="0" algn="l" rtl="0">
              <a:lnSpc>
                <a:spcPct val="100000"/>
              </a:lnSpc>
              <a:spcBef>
                <a:spcPts val="1000"/>
              </a:spcBef>
              <a:spcAft>
                <a:spcPts val="0"/>
              </a:spcAft>
              <a:buSzPct val="44983"/>
              <a:buFont typeface="Noto Sans Symbols"/>
              <a:buNone/>
            </a:pPr>
            <a:endParaRPr sz="4268">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Baseline assessments / Wellcomm assessments</a:t>
            </a:r>
            <a:endParaRPr sz="65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All about me sheet - please return if not done so already. </a:t>
            </a:r>
            <a:endParaRPr sz="65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Clr>
                <a:srgbClr val="B4A7D6"/>
              </a:buClr>
              <a:buSzPct val="100000"/>
              <a:buFont typeface="Comic Sans MS"/>
              <a:buChar char="❖"/>
            </a:pPr>
            <a:r>
              <a:rPr lang="en-GB" sz="6500">
                <a:solidFill>
                  <a:srgbClr val="0070C0"/>
                </a:solidFill>
                <a:latin typeface="Comic Sans MS"/>
                <a:ea typeface="Comic Sans MS"/>
                <a:cs typeface="Comic Sans MS"/>
                <a:sym typeface="Comic Sans MS"/>
              </a:rPr>
              <a:t>School lunches- please choose with your child each week by Thursday- </a:t>
            </a:r>
            <a:r>
              <a:rPr lang="en-GB" sz="6500">
                <a:solidFill>
                  <a:srgbClr val="FF0000"/>
                </a:solidFill>
                <a:latin typeface="Comic Sans MS"/>
                <a:ea typeface="Comic Sans MS"/>
                <a:cs typeface="Comic Sans MS"/>
                <a:sym typeface="Comic Sans MS"/>
              </a:rPr>
              <a:t>NO NUT PRODUCTS OR CEREAL BARS</a:t>
            </a:r>
            <a:r>
              <a:rPr lang="en-GB" sz="6500">
                <a:solidFill>
                  <a:srgbClr val="0070C0"/>
                </a:solidFill>
                <a:latin typeface="Comic Sans MS"/>
                <a:ea typeface="Comic Sans MS"/>
                <a:cs typeface="Comic Sans MS"/>
                <a:sym typeface="Comic Sans MS"/>
              </a:rPr>
              <a:t> in lunchboxes. </a:t>
            </a:r>
            <a:r>
              <a:rPr lang="en-GB" sz="6500">
                <a:solidFill>
                  <a:srgbClr val="FF0000"/>
                </a:solidFill>
                <a:latin typeface="Comic Sans MS"/>
                <a:ea typeface="Comic Sans MS"/>
                <a:cs typeface="Comic Sans MS"/>
                <a:sym typeface="Comic Sans MS"/>
              </a:rPr>
              <a:t>Please do not send in snack for your child</a:t>
            </a:r>
            <a:r>
              <a:rPr lang="en-GB" sz="6500">
                <a:solidFill>
                  <a:srgbClr val="0070C0"/>
                </a:solidFill>
                <a:latin typeface="Comic Sans MS"/>
                <a:ea typeface="Comic Sans MS"/>
                <a:cs typeface="Comic Sans MS"/>
                <a:sym typeface="Comic Sans MS"/>
              </a:rPr>
              <a:t>. We provide snack for the children. </a:t>
            </a:r>
            <a:endParaRPr sz="65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Clr>
                <a:srgbClr val="FF0000"/>
              </a:buClr>
              <a:buSzPct val="100000"/>
              <a:buFont typeface="Comic Sans MS"/>
              <a:buChar char="❖"/>
            </a:pPr>
            <a:r>
              <a:rPr lang="en-GB" sz="6500">
                <a:solidFill>
                  <a:srgbClr val="FF0000"/>
                </a:solidFill>
                <a:latin typeface="Comic Sans MS"/>
                <a:ea typeface="Comic Sans MS"/>
                <a:cs typeface="Comic Sans MS"/>
                <a:sym typeface="Comic Sans MS"/>
              </a:rPr>
              <a:t>If your child is on school dinners, please do not send in a packed lunch as well. </a:t>
            </a:r>
            <a:endParaRPr sz="6500">
              <a:solidFill>
                <a:srgbClr val="FF000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Clr>
                <a:srgbClr val="3C78D8"/>
              </a:buClr>
              <a:buSzPct val="100000"/>
              <a:buFont typeface="Comic Sans MS"/>
              <a:buChar char="❖"/>
            </a:pPr>
            <a:r>
              <a:rPr lang="en-GB" sz="6500">
                <a:solidFill>
                  <a:srgbClr val="3C78D8"/>
                </a:solidFill>
                <a:latin typeface="Comic Sans MS"/>
                <a:ea typeface="Comic Sans MS"/>
                <a:cs typeface="Comic Sans MS"/>
                <a:sym typeface="Comic Sans MS"/>
              </a:rPr>
              <a:t>Water bottles - please bring in every day, water only please! </a:t>
            </a:r>
            <a:endParaRPr sz="6500">
              <a:solidFill>
                <a:srgbClr val="3C78D8"/>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Support from home with writing and maths is much appreciated and will make a difference </a:t>
            </a:r>
            <a:endParaRPr sz="6500"/>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Home/School diary is checked everyday please add any notes in there if needed.</a:t>
            </a:r>
            <a:endParaRPr sz="6500"/>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School starts at 8.50am-9am. Children should be in school learning by 9am. </a:t>
            </a:r>
            <a:endParaRPr sz="6500"/>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School finishes at 3.20pm- book bags and water bottles will be outside the door for grownups to collect before the children come out.</a:t>
            </a:r>
            <a:endParaRPr sz="6500"/>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PE will be on a Thursday from Spring. PE kit will stay at school and we will send it home at half term to be washed.</a:t>
            </a:r>
            <a:endParaRPr sz="6500"/>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Yearly Snack money £25 please pay this on Parentpay</a:t>
            </a:r>
            <a:endParaRPr sz="65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Family photo for their learning wall - please send in a 6x4 (or smaller) photo of your family so we can put it onto your child’s space on our learning wall. </a:t>
            </a:r>
            <a:endParaRPr sz="6500"/>
          </a:p>
          <a:p>
            <a:pPr marL="342900" lvl="0" indent="-342900" algn="l" rtl="0">
              <a:lnSpc>
                <a:spcPct val="100000"/>
              </a:lnSpc>
              <a:spcBef>
                <a:spcPts val="1000"/>
              </a:spcBef>
              <a:spcAft>
                <a:spcPts val="0"/>
              </a:spcAft>
              <a:buSzPct val="100000"/>
              <a:buFont typeface="Noto Sans Symbols"/>
              <a:buChar char="❖"/>
            </a:pPr>
            <a:r>
              <a:rPr lang="en-GB" sz="6500">
                <a:solidFill>
                  <a:srgbClr val="0070C0"/>
                </a:solidFill>
                <a:latin typeface="Comic Sans MS"/>
                <a:ea typeface="Comic Sans MS"/>
                <a:cs typeface="Comic Sans MS"/>
                <a:sym typeface="Comic Sans MS"/>
              </a:rPr>
              <a:t>Check emails and notices around school for PTA events. E.g Discos and fairs. </a:t>
            </a:r>
            <a:endParaRPr sz="6500">
              <a:solidFill>
                <a:srgbClr val="0070C0"/>
              </a:solidFill>
              <a:latin typeface="Comic Sans MS"/>
              <a:ea typeface="Comic Sans MS"/>
              <a:cs typeface="Comic Sans MS"/>
              <a:sym typeface="Comic Sans MS"/>
            </a:endParaRPr>
          </a:p>
          <a:p>
            <a:pPr marL="342900" lvl="0" indent="-342900" algn="l" rtl="0">
              <a:lnSpc>
                <a:spcPct val="100000"/>
              </a:lnSpc>
              <a:spcBef>
                <a:spcPts val="1000"/>
              </a:spcBef>
              <a:spcAft>
                <a:spcPts val="0"/>
              </a:spcAft>
              <a:buSzPct val="101562"/>
              <a:buFont typeface="Noto Sans Symbols"/>
              <a:buChar char="❖"/>
            </a:pPr>
            <a:r>
              <a:rPr lang="en-GB" sz="6400">
                <a:solidFill>
                  <a:srgbClr val="0070C0"/>
                </a:solidFill>
                <a:latin typeface="Comic Sans MS"/>
                <a:ea typeface="Comic Sans MS"/>
                <a:cs typeface="Comic Sans MS"/>
                <a:sym typeface="Comic Sans MS"/>
              </a:rPr>
              <a:t>Phonics Workshop- </a:t>
            </a:r>
            <a:r>
              <a:rPr lang="en-GB" sz="6400">
                <a:solidFill>
                  <a:srgbClr val="FF0000"/>
                </a:solidFill>
                <a:latin typeface="Comic Sans MS"/>
                <a:ea typeface="Comic Sans MS"/>
                <a:cs typeface="Comic Sans MS"/>
                <a:sym typeface="Comic Sans MS"/>
              </a:rPr>
              <a:t>If you have not signed up and you would like to attend, please come and see us. </a:t>
            </a:r>
            <a:endParaRPr sz="6500" b="1">
              <a:solidFill>
                <a:srgbClr val="FF0000"/>
              </a:solidFill>
              <a:latin typeface="Comic Sans MS"/>
              <a:ea typeface="Comic Sans MS"/>
              <a:cs typeface="Comic Sans MS"/>
              <a:sym typeface="Comic Sans MS"/>
            </a:endParaRPr>
          </a:p>
          <a:p>
            <a:pPr marL="0" lvl="0" indent="0" algn="l" rtl="0">
              <a:lnSpc>
                <a:spcPct val="100000"/>
              </a:lnSpc>
              <a:spcBef>
                <a:spcPts val="1000"/>
              </a:spcBef>
              <a:spcAft>
                <a:spcPts val="0"/>
              </a:spcAft>
              <a:buSzPct val="44307"/>
              <a:buNone/>
            </a:pPr>
            <a:r>
              <a:rPr lang="en-GB" sz="6500">
                <a:solidFill>
                  <a:srgbClr val="0070C0"/>
                </a:solidFill>
                <a:latin typeface="Comic Sans MS"/>
                <a:ea typeface="Comic Sans MS"/>
                <a:cs typeface="Comic Sans MS"/>
                <a:sym typeface="Comic Sans MS"/>
              </a:rPr>
              <a:t>                                          </a:t>
            </a:r>
            <a:endParaRPr sz="6500"/>
          </a:p>
          <a:p>
            <a:pPr marL="0" lvl="0" indent="0" algn="l" rtl="0">
              <a:lnSpc>
                <a:spcPct val="100000"/>
              </a:lnSpc>
              <a:spcBef>
                <a:spcPts val="1000"/>
              </a:spcBef>
              <a:spcAft>
                <a:spcPts val="0"/>
              </a:spcAft>
              <a:buSzPct val="44307"/>
              <a:buNone/>
            </a:pPr>
            <a:r>
              <a:rPr lang="en-GB" sz="6500">
                <a:solidFill>
                  <a:srgbClr val="0070C0"/>
                </a:solidFill>
                <a:latin typeface="Comic Sans MS"/>
                <a:ea typeface="Comic Sans MS"/>
                <a:cs typeface="Comic Sans MS"/>
                <a:sym typeface="Comic Sans MS"/>
              </a:rPr>
              <a:t>                                           </a:t>
            </a:r>
            <a:endParaRPr sz="65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g37ad73dd9cc_0_0"/>
          <p:cNvSpPr txBox="1">
            <a:spLocks noGrp="1"/>
          </p:cNvSpPr>
          <p:nvPr>
            <p:ph type="title"/>
          </p:nvPr>
        </p:nvSpPr>
        <p:spPr>
          <a:xfrm>
            <a:off x="677334" y="609600"/>
            <a:ext cx="8596800" cy="1320900"/>
          </a:xfrm>
          <a:prstGeom prst="rect">
            <a:avLst/>
          </a:prstGeom>
        </p:spPr>
        <p:txBody>
          <a:bodyPr spcFirstLastPara="1" wrap="square" lIns="91425" tIns="45700" rIns="91425" bIns="45700" anchor="t" anchorCtr="0">
            <a:normAutofit/>
          </a:bodyPr>
          <a:lstStyle/>
          <a:p>
            <a:pPr marL="457200" lvl="0" indent="0" algn="ctr" rtl="0">
              <a:lnSpc>
                <a:spcPct val="80000"/>
              </a:lnSpc>
              <a:spcBef>
                <a:spcPts val="1000"/>
              </a:spcBef>
              <a:spcAft>
                <a:spcPts val="0"/>
              </a:spcAft>
              <a:buNone/>
            </a:pPr>
            <a:r>
              <a:rPr lang="en-GB" sz="3525" b="1" u="sng">
                <a:solidFill>
                  <a:srgbClr val="0070C0"/>
                </a:solidFill>
                <a:latin typeface="Comic Sans MS"/>
                <a:ea typeface="Comic Sans MS"/>
                <a:cs typeface="Comic Sans MS"/>
                <a:sym typeface="Comic Sans MS"/>
              </a:rPr>
              <a:t>Date for diaries</a:t>
            </a:r>
            <a:endParaRPr sz="4500" u="sng"/>
          </a:p>
        </p:txBody>
      </p:sp>
      <p:sp>
        <p:nvSpPr>
          <p:cNvPr id="235" name="Google Shape;235;g37ad73dd9cc_0_0"/>
          <p:cNvSpPr txBox="1">
            <a:spLocks noGrp="1"/>
          </p:cNvSpPr>
          <p:nvPr>
            <p:ph type="body" idx="1"/>
          </p:nvPr>
        </p:nvSpPr>
        <p:spPr>
          <a:xfrm>
            <a:off x="677334" y="1570089"/>
            <a:ext cx="8596800" cy="3880800"/>
          </a:xfrm>
          <a:prstGeom prst="rect">
            <a:avLst/>
          </a:prstGeom>
        </p:spPr>
        <p:txBody>
          <a:bodyPr spcFirstLastPara="1" wrap="square" lIns="91425" tIns="45700" rIns="91425" bIns="45700" anchor="t" anchorCtr="0">
            <a:normAutofit/>
          </a:bodyPr>
          <a:lstStyle/>
          <a:p>
            <a:pPr marL="342900" lvl="0" indent="-392112" algn="l" rtl="0">
              <a:lnSpc>
                <a:spcPct val="80000"/>
              </a:lnSpc>
              <a:spcBef>
                <a:spcPts val="1000"/>
              </a:spcBef>
              <a:spcAft>
                <a:spcPts val="0"/>
              </a:spcAft>
              <a:buClr>
                <a:srgbClr val="B4A7D6"/>
              </a:buClr>
              <a:buSzPts val="2400"/>
              <a:buFont typeface="Comic Sans MS"/>
              <a:buChar char="❖"/>
            </a:pPr>
            <a:r>
              <a:rPr lang="en-GB" sz="2400" dirty="0">
                <a:solidFill>
                  <a:srgbClr val="0070C0"/>
                </a:solidFill>
                <a:latin typeface="Comic Sans MS"/>
                <a:ea typeface="Comic Sans MS"/>
                <a:cs typeface="Comic Sans MS"/>
                <a:sym typeface="Comic Sans MS"/>
              </a:rPr>
              <a:t>Reception class assembly- Wednesday 1st July 9.30am</a:t>
            </a:r>
            <a:endParaRPr sz="2400" dirty="0">
              <a:solidFill>
                <a:srgbClr val="0070C0"/>
              </a:solidFill>
              <a:latin typeface="Comic Sans MS"/>
              <a:ea typeface="Comic Sans MS"/>
              <a:cs typeface="Comic Sans MS"/>
              <a:sym typeface="Comic Sans MS"/>
            </a:endParaRPr>
          </a:p>
          <a:p>
            <a:pPr marL="342900" lvl="0" indent="-406400" algn="l" rtl="0">
              <a:lnSpc>
                <a:spcPct val="80000"/>
              </a:lnSpc>
              <a:spcBef>
                <a:spcPts val="1000"/>
              </a:spcBef>
              <a:spcAft>
                <a:spcPts val="0"/>
              </a:spcAft>
              <a:buClr>
                <a:srgbClr val="0070C0"/>
              </a:buClr>
              <a:buSzPts val="2625"/>
              <a:buFont typeface="Comic Sans MS"/>
              <a:buChar char="❖"/>
            </a:pPr>
            <a:r>
              <a:rPr lang="en-GB" sz="2400" dirty="0">
                <a:solidFill>
                  <a:srgbClr val="0070C0"/>
                </a:solidFill>
                <a:latin typeface="Comic Sans MS"/>
                <a:ea typeface="Comic Sans MS"/>
                <a:cs typeface="Comic Sans MS"/>
                <a:sym typeface="Comic Sans MS"/>
              </a:rPr>
              <a:t>Harvest assembly- 16th October </a:t>
            </a:r>
            <a:r>
              <a:rPr lang="en-GB" sz="1900" dirty="0">
                <a:solidFill>
                  <a:srgbClr val="0070C0"/>
                </a:solidFill>
                <a:latin typeface="Comic Sans MS"/>
                <a:ea typeface="Comic Sans MS"/>
                <a:cs typeface="Comic Sans MS"/>
                <a:sym typeface="Comic Sans MS"/>
              </a:rPr>
              <a:t>(time to be confirmed)</a:t>
            </a:r>
            <a:endParaRPr sz="1900" dirty="0">
              <a:solidFill>
                <a:srgbClr val="0070C0"/>
              </a:solidFill>
              <a:latin typeface="Comic Sans MS"/>
              <a:ea typeface="Comic Sans MS"/>
              <a:cs typeface="Comic Sans MS"/>
              <a:sym typeface="Comic Sans MS"/>
            </a:endParaRPr>
          </a:p>
          <a:p>
            <a:pPr marL="342900" lvl="0" indent="-392112" algn="l" rtl="0">
              <a:lnSpc>
                <a:spcPct val="80000"/>
              </a:lnSpc>
              <a:spcBef>
                <a:spcPts val="1000"/>
              </a:spcBef>
              <a:spcAft>
                <a:spcPts val="0"/>
              </a:spcAft>
              <a:buClr>
                <a:srgbClr val="0070C0"/>
              </a:buClr>
              <a:buSzPts val="2400"/>
              <a:buFont typeface="Comic Sans MS"/>
              <a:buChar char="❖"/>
            </a:pPr>
            <a:r>
              <a:rPr lang="en-GB" sz="2400" dirty="0">
                <a:solidFill>
                  <a:srgbClr val="0070C0"/>
                </a:solidFill>
                <a:latin typeface="Comic Sans MS"/>
                <a:ea typeface="Comic Sans MS"/>
                <a:cs typeface="Comic Sans MS"/>
                <a:sym typeface="Comic Sans MS"/>
              </a:rPr>
              <a:t>Phonics Workshop- Tuesday 7th October 9-9.30 </a:t>
            </a:r>
            <a:r>
              <a:rPr lang="en-GB" sz="2400" b="1" dirty="0">
                <a:solidFill>
                  <a:srgbClr val="0070C0"/>
                </a:solidFill>
                <a:latin typeface="Comic Sans MS"/>
                <a:ea typeface="Comic Sans MS"/>
                <a:cs typeface="Comic Sans MS"/>
                <a:sym typeface="Comic Sans MS"/>
              </a:rPr>
              <a:t>OR </a:t>
            </a:r>
            <a:r>
              <a:rPr lang="en-GB" sz="2400" dirty="0">
                <a:solidFill>
                  <a:srgbClr val="0070C0"/>
                </a:solidFill>
                <a:latin typeface="Comic Sans MS"/>
                <a:ea typeface="Comic Sans MS"/>
                <a:cs typeface="Comic Sans MS"/>
                <a:sym typeface="Comic Sans MS"/>
              </a:rPr>
              <a:t>Monday 13th 9-9.30am - </a:t>
            </a:r>
            <a:r>
              <a:rPr lang="en-GB" sz="2080" dirty="0">
                <a:solidFill>
                  <a:srgbClr val="FF0000"/>
                </a:solidFill>
                <a:latin typeface="Comic Sans MS"/>
                <a:ea typeface="Comic Sans MS"/>
                <a:cs typeface="Comic Sans MS"/>
                <a:sym typeface="Comic Sans MS"/>
              </a:rPr>
              <a:t>If you have not signed up and you would like to attend, please come and see us.</a:t>
            </a:r>
            <a:endParaRPr sz="100" dirty="0">
              <a:solidFill>
                <a:srgbClr val="FF0000"/>
              </a:solidFill>
              <a:latin typeface="Comic Sans MS"/>
              <a:ea typeface="Comic Sans MS"/>
              <a:cs typeface="Comic Sans MS"/>
              <a:sym typeface="Comic Sans MS"/>
            </a:endParaRPr>
          </a:p>
          <a:p>
            <a:pPr marL="342900" lvl="0" indent="-392112" algn="l" rtl="0">
              <a:lnSpc>
                <a:spcPct val="80000"/>
              </a:lnSpc>
              <a:spcBef>
                <a:spcPts val="1000"/>
              </a:spcBef>
              <a:spcAft>
                <a:spcPts val="0"/>
              </a:spcAft>
              <a:buClr>
                <a:srgbClr val="0070C0"/>
              </a:buClr>
              <a:buSzPts val="2400"/>
              <a:buFont typeface="Comic Sans MS"/>
              <a:buChar char="❖"/>
            </a:pPr>
            <a:r>
              <a:rPr lang="en-GB" sz="2400" dirty="0">
                <a:solidFill>
                  <a:srgbClr val="0070C0"/>
                </a:solidFill>
                <a:latin typeface="Comic Sans MS"/>
                <a:ea typeface="Comic Sans MS"/>
                <a:cs typeface="Comic Sans MS"/>
                <a:sym typeface="Comic Sans MS"/>
              </a:rPr>
              <a:t>Children in Need Stay and Play- </a:t>
            </a:r>
            <a:endParaRPr sz="2400" dirty="0">
              <a:solidFill>
                <a:srgbClr val="0070C0"/>
              </a:solidFill>
              <a:latin typeface="Comic Sans MS"/>
              <a:ea typeface="Comic Sans MS"/>
              <a:cs typeface="Comic Sans MS"/>
              <a:sym typeface="Comic Sans MS"/>
            </a:endParaRPr>
          </a:p>
          <a:p>
            <a:pPr marL="457200" lvl="0" indent="0" algn="l" rtl="0">
              <a:lnSpc>
                <a:spcPct val="80000"/>
              </a:lnSpc>
              <a:spcBef>
                <a:spcPts val="1000"/>
              </a:spcBef>
              <a:spcAft>
                <a:spcPts val="0"/>
              </a:spcAft>
              <a:buNone/>
            </a:pPr>
            <a:r>
              <a:rPr lang="en-GB" sz="2400" dirty="0">
                <a:solidFill>
                  <a:srgbClr val="0070C0"/>
                </a:solidFill>
                <a:latin typeface="Comic Sans MS"/>
                <a:ea typeface="Comic Sans MS"/>
                <a:cs typeface="Comic Sans MS"/>
                <a:sym typeface="Comic Sans MS"/>
              </a:rPr>
              <a:t>Tuesday 11th November 2.30-3.20pm and Friday 14th November </a:t>
            </a:r>
            <a:r>
              <a:rPr lang="en-GB" sz="2400">
                <a:solidFill>
                  <a:srgbClr val="0070C0"/>
                </a:solidFill>
                <a:latin typeface="Comic Sans MS"/>
                <a:ea typeface="Comic Sans MS"/>
                <a:cs typeface="Comic Sans MS"/>
                <a:sym typeface="Comic Sans MS"/>
              </a:rPr>
              <a:t>9-10am  </a:t>
            </a:r>
            <a:endParaRPr sz="2400">
              <a:solidFill>
                <a:srgbClr val="0070C0"/>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name="Facet">
  <a:themeElements>
    <a:clrScheme name="Violet">
      <a:dk1>
        <a:srgbClr val="000000"/>
      </a:dk1>
      <a:lt1>
        <a:srgbClr val="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1235</Words>
  <Application>Microsoft Office PowerPoint</Application>
  <PresentationFormat>Widescreen</PresentationFormat>
  <Paragraphs>83</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Comic Sans MS</vt:lpstr>
      <vt:lpstr>Noto Sans Symbols</vt:lpstr>
      <vt:lpstr>Trebuchet MS</vt:lpstr>
      <vt:lpstr>Facet</vt:lpstr>
      <vt:lpstr> Welcome to Reception 2025/2026</vt:lpstr>
      <vt:lpstr>Staff </vt:lpstr>
      <vt:lpstr>Uniform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Tapestry</vt:lpstr>
      <vt:lpstr>PowerPoint Presentation</vt:lpstr>
      <vt:lpstr>PowerPoint Presentation</vt:lpstr>
      <vt:lpstr>Date for diaries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Welcome to Reception 2025/2026</dc:title>
  <dc:creator>jane woodward</dc:creator>
  <cp:lastModifiedBy>H Ridgway</cp:lastModifiedBy>
  <cp:revision>1</cp:revision>
  <dcterms:created xsi:type="dcterms:W3CDTF">2017-09-10T10:56:33Z</dcterms:created>
  <dcterms:modified xsi:type="dcterms:W3CDTF">2025-09-18T12:42:36Z</dcterms:modified>
</cp:coreProperties>
</file>