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8"/>
  </p:notesMasterIdLst>
  <p:handoutMasterIdLst>
    <p:handoutMasterId r:id="rId19"/>
  </p:handoutMasterIdLst>
  <p:sldIdLst>
    <p:sldId id="257" r:id="rId5"/>
    <p:sldId id="269" r:id="rId6"/>
    <p:sldId id="280" r:id="rId7"/>
    <p:sldId id="272" r:id="rId8"/>
    <p:sldId id="273" r:id="rId9"/>
    <p:sldId id="281" r:id="rId10"/>
    <p:sldId id="276" r:id="rId11"/>
    <p:sldId id="277" r:id="rId12"/>
    <p:sldId id="278" r:id="rId13"/>
    <p:sldId id="275" r:id="rId14"/>
    <p:sldId id="279" r:id="rId15"/>
    <p:sldId id="282" r:id="rId16"/>
    <p:sldId id="258" r:id="rId1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 Gadd" initials="JG" lastIdx="1" clrIdx="0">
    <p:extLst>
      <p:ext uri="{19B8F6BF-5375-455C-9EA6-DF929625EA0E}">
        <p15:presenceInfo xmlns:p15="http://schemas.microsoft.com/office/powerpoint/2012/main" userId="S-1-5-21-625279260-1150168416-531146755-116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D2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114" d="100"/>
          <a:sy n="114" d="100"/>
        </p:scale>
        <p:origin x="474" y="102"/>
      </p:cViewPr>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FFBE2AAA-2CC7-4F9C-A8C6-8B9F2A3E9EF0}" type="datetimeFigureOut">
              <a:rPr lang="en-US" smtClean="0"/>
              <a:t>9/3/2025</a:t>
            </a:fld>
            <a:endParaRPr lang="en-US"/>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950AD62A-9EE1-43E3-A7E5-D268F71DF3EB}" type="slidenum">
              <a:rPr lang="en-US" smtClean="0"/>
              <a:t>‹#›</a:t>
            </a:fld>
            <a:endParaRPr lang="en-US"/>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B37ADBA-1AC7-4CD6-8AFF-4E8087BA5487}" type="datetimeFigureOut">
              <a:rPr lang="en-US" smtClean="0"/>
              <a:t>9/3/2025</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5534C2EF-8A97-4DAF-B099-E567883644D6}" type="slidenum">
              <a:rPr lang="en-US" smtClean="0"/>
              <a:t>‹#›</a:t>
            </a:fld>
            <a:endParaRPr lang="en-US"/>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9/3/2025</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a:t>Click to edit Master title style</a:t>
            </a:r>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0" y="1825625"/>
            <a:ext cx="438912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9/3/2025</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7FC8593D-7C47-471E-A8DF-97AC4FFD13F5}" type="datetimeFigureOut">
              <a:rPr lang="en-US" smtClean="0"/>
              <a:t>9/3/2025</a:t>
            </a:fld>
            <a:endParaRPr lang="en-US"/>
          </a:p>
        </p:txBody>
      </p:sp>
      <p:sp>
        <p:nvSpPr>
          <p:cNvPr id="9" name="Slide Number Placeholder 8"/>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7FC8593D-7C47-471E-A8DF-97AC4FFD13F5}" type="datetimeFigureOut">
              <a:rPr lang="en-US" smtClean="0"/>
              <a:t>9/3/2025</a:t>
            </a:fld>
            <a:endParaRPr lang="en-US"/>
          </a:p>
        </p:txBody>
      </p:sp>
      <p:sp>
        <p:nvSpPr>
          <p:cNvPr id="5" name="Slide Number Placeholder 4"/>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7FC8593D-7C47-471E-A8DF-97AC4FFD13F5}" type="datetimeFigureOut">
              <a:rPr lang="en-US" smtClean="0"/>
              <a:t>9/3/2025</a:t>
            </a:fld>
            <a:endParaRPr lang="en-US"/>
          </a:p>
        </p:txBody>
      </p:sp>
      <p:sp>
        <p:nvSpPr>
          <p:cNvPr id="4" name="Slide Number Placeholder 3"/>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9/3/2025</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12" name="Picture Placeholder 11" descr="An empty placeholder to add an image. Click on the placeholder and select the image that you wish to add"/>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9/3/2025</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791200"/>
            <a:ext cx="8115419" cy="7016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endParaRPr lang="en-US" dirty="0"/>
          </a:p>
        </p:txBody>
      </p:sp>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7" name="Text Placeholder 16"/>
          <p:cNvSpPr>
            <a:spLocks noGrp="1"/>
          </p:cNvSpPr>
          <p:nvPr>
            <p:ph type="body" sz="quarter" idx="14"/>
          </p:nvPr>
        </p:nvSpPr>
        <p:spPr>
          <a:xfrm>
            <a:off x="1028581"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20" name="Text Placeholder 16"/>
          <p:cNvSpPr>
            <a:spLocks noGrp="1"/>
          </p:cNvSpPr>
          <p:nvPr>
            <p:ph type="body" sz="quarter" idx="16"/>
          </p:nvPr>
        </p:nvSpPr>
        <p:spPr>
          <a:xfrm>
            <a:off x="5566714"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a:t>Click to edit Master title style</a:t>
            </a:r>
            <a:endParaRPr lang="en-US" dirty="0"/>
          </a:p>
        </p:txBody>
      </p:sp>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2" name="Title 1"/>
          <p:cNvSpPr>
            <a:spLocks noGrp="1"/>
          </p:cNvSpPr>
          <p:nvPr>
            <p:ph type="title"/>
          </p:nvPr>
        </p:nvSpPr>
        <p:spPr>
          <a:xfrm>
            <a:off x="9677400" y="365126"/>
            <a:ext cx="2133600" cy="15398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p>
        </p:txBody>
      </p:sp>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9" name="Picture Placeholder 8" descr="An empty placeholder to add an image. Click on the placeholder and select the image that you wish to add"/>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Picture Placeholder 10" descr="An empty placeholder to add an image. Click on the placeholder and select the image that you wish to add"/>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1" name="Picture Placeholder 20" descr="An empty placeholder to add an image. Click on the placeholder and select the image that you wish to add"/>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9/3/2025</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9/3/2025</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100">
                <a:solidFill>
                  <a:schemeClr val="tx1"/>
                </a:solidFill>
              </a:defRPr>
            </a:lvl1pPr>
          </a:lstStyle>
          <a:p>
            <a:r>
              <a:rPr lang="en-US" dirty="0"/>
              <a:t>Add a footer</a:t>
            </a:r>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100">
                <a:solidFill>
                  <a:schemeClr val="tx1"/>
                </a:solidFill>
              </a:defRPr>
            </a:lvl1pPr>
          </a:lstStyle>
          <a:p>
            <a:fld id="{7FC8593D-7C47-471E-A8DF-97AC4FFD13F5}" type="datetimeFigureOut">
              <a:rPr lang="en-US" smtClean="0"/>
              <a:pPr/>
              <a:t>9/3/2025</a:t>
            </a:fld>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100">
                <a:solidFill>
                  <a:schemeClr val="tx1"/>
                </a:solidFill>
              </a:defRPr>
            </a:lvl1pPr>
          </a:lstStyle>
          <a:p>
            <a:fld id="{289D71E3-7D81-4C24-B9D8-6B108755C64C}" type="slidenum">
              <a:rPr lang="en-US" smtClean="0"/>
              <a:pPr/>
              <a:t>‹#›</a:t>
            </a:fld>
            <a:endParaRPr lang="en-US" dirty="0"/>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US" sz="7200" dirty="0">
                <a:latin typeface="Comic Sans MS" panose="030F0702030302020204" pitchFamily="66" charset="0"/>
              </a:rPr>
              <a:t>Welcome to Year 5</a:t>
            </a:r>
          </a:p>
        </p:txBody>
      </p:sp>
      <p:sp>
        <p:nvSpPr>
          <p:cNvPr id="3" name="Subtitle 2"/>
          <p:cNvSpPr>
            <a:spLocks noGrp="1"/>
          </p:cNvSpPr>
          <p:nvPr>
            <p:ph type="subTitle" idx="1"/>
          </p:nvPr>
        </p:nvSpPr>
        <p:spPr>
          <a:xfrm>
            <a:off x="1991544" y="3212976"/>
            <a:ext cx="7086600" cy="914400"/>
          </a:xfrm>
        </p:spPr>
        <p:txBody>
          <a:bodyPr>
            <a:normAutofit/>
          </a:bodyPr>
          <a:lstStyle/>
          <a:p>
            <a:pPr algn="ctr"/>
            <a:r>
              <a:rPr lang="en-US" sz="3200" dirty="0">
                <a:latin typeface="Comic Sans MS" panose="030F0702030302020204" pitchFamily="66" charset="0"/>
              </a:rPr>
              <a:t>Miss Hobbs</a:t>
            </a:r>
          </a:p>
        </p:txBody>
      </p:sp>
      <p:sp>
        <p:nvSpPr>
          <p:cNvPr id="4" name="TextBox 3">
            <a:extLst>
              <a:ext uri="{FF2B5EF4-FFF2-40B4-BE49-F238E27FC236}">
                <a16:creationId xmlns:a16="http://schemas.microsoft.com/office/drawing/2014/main" id="{3D7E3345-BB50-42CB-B9EC-44C1EF48515A}"/>
              </a:ext>
            </a:extLst>
          </p:cNvPr>
          <p:cNvSpPr txBox="1"/>
          <p:nvPr/>
        </p:nvSpPr>
        <p:spPr>
          <a:xfrm>
            <a:off x="2690528" y="3834988"/>
            <a:ext cx="5688632" cy="584775"/>
          </a:xfrm>
          <a:prstGeom prst="rect">
            <a:avLst/>
          </a:prstGeom>
          <a:noFill/>
        </p:spPr>
        <p:txBody>
          <a:bodyPr wrap="square" rtlCol="0">
            <a:spAutoFit/>
          </a:bodyPr>
          <a:lstStyle/>
          <a:p>
            <a:pPr algn="ctr"/>
            <a:r>
              <a:rPr lang="en-GB" sz="3200" dirty="0">
                <a:latin typeface="Comic Sans MS" panose="030F0702030302020204" pitchFamily="66" charset="0"/>
              </a:rPr>
              <a:t>Mrs Ainslie</a:t>
            </a:r>
          </a:p>
        </p:txBody>
      </p:sp>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9829800" cy="687610"/>
          </a:xfrm>
        </p:spPr>
        <p:txBody>
          <a:bodyPr/>
          <a:lstStyle/>
          <a:p>
            <a:r>
              <a:rPr lang="en-US" dirty="0">
                <a:latin typeface="Comic Sans MS" panose="030F0702030302020204" pitchFamily="66" charset="0"/>
              </a:rPr>
              <a:t>Timetable</a:t>
            </a:r>
          </a:p>
        </p:txBody>
      </p:sp>
      <p:sp>
        <p:nvSpPr>
          <p:cNvPr id="3" name="Content Placeholder 2"/>
          <p:cNvSpPr>
            <a:spLocks noGrp="1"/>
          </p:cNvSpPr>
          <p:nvPr>
            <p:ph idx="1"/>
          </p:nvPr>
        </p:nvSpPr>
        <p:spPr>
          <a:xfrm>
            <a:off x="1703512" y="1070820"/>
            <a:ext cx="9540552" cy="5616624"/>
          </a:xfrm>
        </p:spPr>
        <p:txBody>
          <a:bodyPr>
            <a:normAutofit/>
          </a:bodyPr>
          <a:lstStyle/>
          <a:p>
            <a:r>
              <a:rPr lang="en-US" dirty="0">
                <a:latin typeface="Comic Sans MS" panose="030F0702030302020204" pitchFamily="66" charset="0"/>
              </a:rPr>
              <a:t>Monday – indoor PE</a:t>
            </a:r>
          </a:p>
          <a:p>
            <a:r>
              <a:rPr lang="en-US" dirty="0">
                <a:latin typeface="Comic Sans MS" panose="030F0702030302020204" pitchFamily="66" charset="0"/>
              </a:rPr>
              <a:t>Tuesday </a:t>
            </a:r>
          </a:p>
          <a:p>
            <a:r>
              <a:rPr lang="en-US" dirty="0">
                <a:latin typeface="Comic Sans MS" panose="030F0702030302020204" pitchFamily="66" charset="0"/>
              </a:rPr>
              <a:t>Wednesday </a:t>
            </a:r>
          </a:p>
          <a:p>
            <a:r>
              <a:rPr lang="en-US" dirty="0">
                <a:latin typeface="Comic Sans MS" panose="030F0702030302020204" pitchFamily="66" charset="0"/>
              </a:rPr>
              <a:t>Thursday – outdoor PE</a:t>
            </a:r>
          </a:p>
          <a:p>
            <a:r>
              <a:rPr lang="en-US" dirty="0">
                <a:latin typeface="Comic Sans MS" panose="030F0702030302020204" pitchFamily="66" charset="0"/>
              </a:rPr>
              <a:t>Friday – Spelling test / new spellings and homework set </a:t>
            </a:r>
            <a:br>
              <a:rPr lang="en-US" dirty="0">
                <a:latin typeface="Comic Sans MS" panose="030F0702030302020204" pitchFamily="66" charset="0"/>
              </a:rPr>
            </a:br>
            <a:br>
              <a:rPr lang="en-US" dirty="0">
                <a:latin typeface="Comic Sans MS" panose="030F0702030302020204" pitchFamily="66" charset="0"/>
              </a:rPr>
            </a:br>
            <a:r>
              <a:rPr lang="en-US" b="1" dirty="0">
                <a:latin typeface="Comic Sans MS" panose="030F0702030302020204" pitchFamily="66" charset="0"/>
              </a:rPr>
              <a:t>Enrichment</a:t>
            </a:r>
            <a:r>
              <a:rPr lang="en-US" dirty="0">
                <a:latin typeface="Comic Sans MS" panose="030F0702030302020204" pitchFamily="66" charset="0"/>
              </a:rPr>
              <a:t> – Orienteering (trainers and water proof coat needed)</a:t>
            </a:r>
          </a:p>
          <a:p>
            <a:pPr marL="0" indent="0">
              <a:buNone/>
            </a:pPr>
            <a:r>
              <a:rPr lang="en-US" u="sng" dirty="0">
                <a:latin typeface="Comic Sans MS" panose="030F0702030302020204" pitchFamily="66" charset="0"/>
              </a:rPr>
              <a:t>Notes:</a:t>
            </a:r>
          </a:p>
          <a:p>
            <a:r>
              <a:rPr lang="en-US" dirty="0">
                <a:latin typeface="Comic Sans MS" panose="030F0702030302020204" pitchFamily="66" charset="0"/>
              </a:rPr>
              <a:t>PE kits including trainers to be in school all the time please.</a:t>
            </a:r>
          </a:p>
          <a:p>
            <a:r>
              <a:rPr lang="en-US" dirty="0">
                <a:latin typeface="Comic Sans MS" panose="030F0702030302020204" pitchFamily="66" charset="0"/>
              </a:rPr>
              <a:t>Bookbags – </a:t>
            </a:r>
            <a:r>
              <a:rPr lang="en-US" b="1" dirty="0">
                <a:latin typeface="Comic Sans MS" panose="030F0702030302020204" pitchFamily="66" charset="0"/>
              </a:rPr>
              <a:t>only one keyring please.</a:t>
            </a:r>
          </a:p>
          <a:p>
            <a:r>
              <a:rPr lang="en-US" dirty="0">
                <a:latin typeface="Comic Sans MS" panose="030F0702030302020204" pitchFamily="66" charset="0"/>
              </a:rPr>
              <a:t>Water bottle in school each day please.</a:t>
            </a:r>
          </a:p>
          <a:p>
            <a:endParaRPr lang="en-US" dirty="0">
              <a:latin typeface="Comic Sans MS" panose="030F0702030302020204" pitchFamily="66" charset="0"/>
            </a:endParaRPr>
          </a:p>
          <a:p>
            <a:endParaRPr lang="en-US" dirty="0">
              <a:latin typeface="Comic Sans MS" panose="030F0702030302020204" pitchFamily="66" charset="0"/>
            </a:endParaRPr>
          </a:p>
        </p:txBody>
      </p:sp>
    </p:spTree>
    <p:extLst>
      <p:ext uri="{BB962C8B-B14F-4D97-AF65-F5344CB8AC3E}">
        <p14:creationId xmlns:p14="http://schemas.microsoft.com/office/powerpoint/2010/main" val="2200335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CC9B10D9-25D9-462B-8160-4F4754AE92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2939" y="214834"/>
            <a:ext cx="4320480" cy="3240361"/>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FAB1CC2C-0F93-45CD-84E5-88B04333A35E}"/>
              </a:ext>
            </a:extLst>
          </p:cNvPr>
          <p:cNvSpPr>
            <a:spLocks noGrp="1"/>
          </p:cNvSpPr>
          <p:nvPr>
            <p:ph type="title"/>
          </p:nvPr>
        </p:nvSpPr>
        <p:spPr>
          <a:xfrm>
            <a:off x="373016" y="363278"/>
            <a:ext cx="9829800" cy="687610"/>
          </a:xfrm>
        </p:spPr>
        <p:txBody>
          <a:bodyPr/>
          <a:lstStyle/>
          <a:p>
            <a:r>
              <a:rPr lang="en-US" dirty="0">
                <a:latin typeface="Comic Sans MS" panose="030F0702030302020204" pitchFamily="66" charset="0"/>
              </a:rPr>
              <a:t>Home/School Diary</a:t>
            </a:r>
          </a:p>
        </p:txBody>
      </p:sp>
      <p:sp>
        <p:nvSpPr>
          <p:cNvPr id="9" name="TextBox 8">
            <a:extLst>
              <a:ext uri="{FF2B5EF4-FFF2-40B4-BE49-F238E27FC236}">
                <a16:creationId xmlns:a16="http://schemas.microsoft.com/office/drawing/2014/main" id="{1F9223DC-5EF2-45C8-8E79-AF9AC201441F}"/>
              </a:ext>
            </a:extLst>
          </p:cNvPr>
          <p:cNvSpPr txBox="1"/>
          <p:nvPr/>
        </p:nvSpPr>
        <p:spPr>
          <a:xfrm>
            <a:off x="11324" y="1412776"/>
            <a:ext cx="4176464" cy="646331"/>
          </a:xfrm>
          <a:prstGeom prst="rect">
            <a:avLst/>
          </a:prstGeom>
          <a:noFill/>
        </p:spPr>
        <p:txBody>
          <a:bodyPr wrap="square">
            <a:spAutoFit/>
          </a:bodyPr>
          <a:lstStyle/>
          <a:p>
            <a:pPr algn="ctr"/>
            <a:r>
              <a:rPr lang="en-US" sz="1800" dirty="0">
                <a:latin typeface="Comic Sans MS" panose="030F0702030302020204" pitchFamily="66" charset="0"/>
              </a:rPr>
              <a:t>This year, all home/school communication will be done in diaries.</a:t>
            </a:r>
          </a:p>
        </p:txBody>
      </p:sp>
      <p:sp>
        <p:nvSpPr>
          <p:cNvPr id="11" name="TextBox 10">
            <a:extLst>
              <a:ext uri="{FF2B5EF4-FFF2-40B4-BE49-F238E27FC236}">
                <a16:creationId xmlns:a16="http://schemas.microsoft.com/office/drawing/2014/main" id="{B6C7B559-24CC-47E5-B0E0-1068206E72E5}"/>
              </a:ext>
            </a:extLst>
          </p:cNvPr>
          <p:cNvSpPr txBox="1"/>
          <p:nvPr/>
        </p:nvSpPr>
        <p:spPr>
          <a:xfrm>
            <a:off x="8584474" y="457488"/>
            <a:ext cx="3408740" cy="2800767"/>
          </a:xfrm>
          <a:prstGeom prst="rect">
            <a:avLst/>
          </a:prstGeom>
          <a:noFill/>
        </p:spPr>
        <p:txBody>
          <a:bodyPr wrap="square">
            <a:spAutoFit/>
          </a:bodyPr>
          <a:lstStyle/>
          <a:p>
            <a:pPr algn="ctr"/>
            <a:r>
              <a:rPr lang="en-US" sz="1600" dirty="0">
                <a:latin typeface="Comic Sans MS" panose="030F0702030302020204" pitchFamily="66" charset="0"/>
              </a:rPr>
              <a:t>Any messages from me regarding your child will go here so please check regularly.</a:t>
            </a:r>
          </a:p>
          <a:p>
            <a:pPr algn="ctr"/>
            <a:endParaRPr lang="en-US" sz="1600" dirty="0">
              <a:latin typeface="Comic Sans MS" panose="030F0702030302020204" pitchFamily="66" charset="0"/>
            </a:endParaRPr>
          </a:p>
          <a:p>
            <a:pPr algn="ctr"/>
            <a:r>
              <a:rPr lang="en-US" sz="1600" dirty="0">
                <a:latin typeface="Comic Sans MS" panose="030F0702030302020204" pitchFamily="66" charset="0"/>
              </a:rPr>
              <a:t>You can also write a message for me regarding your child if necessary.</a:t>
            </a:r>
          </a:p>
          <a:p>
            <a:pPr algn="ctr"/>
            <a:endParaRPr lang="en-US" sz="1600" dirty="0">
              <a:latin typeface="Comic Sans MS" panose="030F0702030302020204" pitchFamily="66" charset="0"/>
            </a:endParaRPr>
          </a:p>
          <a:p>
            <a:pPr algn="ctr"/>
            <a:r>
              <a:rPr lang="en-US" sz="1600" dirty="0">
                <a:latin typeface="Comic Sans MS" panose="030F0702030302020204" pitchFamily="66" charset="0"/>
              </a:rPr>
              <a:t>It is then the children’s responsibility to show me any messages.</a:t>
            </a:r>
          </a:p>
        </p:txBody>
      </p:sp>
      <p:sp>
        <p:nvSpPr>
          <p:cNvPr id="13" name="TextBox 12">
            <a:extLst>
              <a:ext uri="{FF2B5EF4-FFF2-40B4-BE49-F238E27FC236}">
                <a16:creationId xmlns:a16="http://schemas.microsoft.com/office/drawing/2014/main" id="{243739E3-085D-4D0A-B6A9-D5DBA4B6D126}"/>
              </a:ext>
            </a:extLst>
          </p:cNvPr>
          <p:cNvSpPr txBox="1"/>
          <p:nvPr/>
        </p:nvSpPr>
        <p:spPr>
          <a:xfrm>
            <a:off x="5123893" y="4348897"/>
            <a:ext cx="2520280" cy="830997"/>
          </a:xfrm>
          <a:prstGeom prst="rect">
            <a:avLst/>
          </a:prstGeom>
          <a:noFill/>
        </p:spPr>
        <p:txBody>
          <a:bodyPr wrap="square">
            <a:spAutoFit/>
          </a:bodyPr>
          <a:lstStyle/>
          <a:p>
            <a:pPr algn="ctr"/>
            <a:r>
              <a:rPr lang="en-US" sz="1600" dirty="0">
                <a:latin typeface="Comic Sans MS" panose="030F0702030302020204" pitchFamily="66" charset="0"/>
              </a:rPr>
              <a:t>Reading is to be recorded in these sections.</a:t>
            </a:r>
          </a:p>
        </p:txBody>
      </p:sp>
      <p:grpSp>
        <p:nvGrpSpPr>
          <p:cNvPr id="2" name="Group 1">
            <a:extLst>
              <a:ext uri="{FF2B5EF4-FFF2-40B4-BE49-F238E27FC236}">
                <a16:creationId xmlns:a16="http://schemas.microsoft.com/office/drawing/2014/main" id="{191487A1-8A58-A28A-C1F4-A47B71087BFF}"/>
              </a:ext>
            </a:extLst>
          </p:cNvPr>
          <p:cNvGrpSpPr/>
          <p:nvPr/>
        </p:nvGrpSpPr>
        <p:grpSpPr>
          <a:xfrm>
            <a:off x="407368" y="2204864"/>
            <a:ext cx="3240360" cy="4286250"/>
            <a:chOff x="407368" y="2204864"/>
            <a:chExt cx="3240360" cy="4286250"/>
          </a:xfrm>
        </p:grpSpPr>
        <p:pic>
          <p:nvPicPr>
            <p:cNvPr id="2052" name="Picture 4">
              <a:extLst>
                <a:ext uri="{FF2B5EF4-FFF2-40B4-BE49-F238E27FC236}">
                  <a16:creationId xmlns:a16="http://schemas.microsoft.com/office/drawing/2014/main" id="{6A5DF78C-4F9B-46F0-B258-82EA7CA09CD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438" r="20862"/>
            <a:stretch/>
          </p:blipFill>
          <p:spPr bwMode="auto">
            <a:xfrm>
              <a:off x="407368" y="2204864"/>
              <a:ext cx="3240360" cy="428625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F31F2F6A-9037-4B28-95C3-2B31264E9D00}"/>
                </a:ext>
              </a:extLst>
            </p:cNvPr>
            <p:cNvSpPr/>
            <p:nvPr/>
          </p:nvSpPr>
          <p:spPr>
            <a:xfrm>
              <a:off x="1919536" y="5589240"/>
              <a:ext cx="792088" cy="576064"/>
            </a:xfrm>
            <a:prstGeom prst="rect">
              <a:avLst/>
            </a:prstGeom>
            <a:solidFill>
              <a:srgbClr val="CDD2D5"/>
            </a:solidFill>
            <a:ln>
              <a:solidFill>
                <a:srgbClr val="CDD2D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12" name="Picture 2">
            <a:extLst>
              <a:ext uri="{FF2B5EF4-FFF2-40B4-BE49-F238E27FC236}">
                <a16:creationId xmlns:a16="http://schemas.microsoft.com/office/drawing/2014/main" id="{71D22345-A639-449A-A730-8352B681AC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45656" y="3479959"/>
            <a:ext cx="4464496" cy="33483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9804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9829800" cy="5656162"/>
          </a:xfrm>
        </p:spPr>
        <p:txBody>
          <a:bodyPr anchor="t">
            <a:normAutofit/>
          </a:bodyPr>
          <a:lstStyle/>
          <a:p>
            <a:r>
              <a:rPr lang="en-US" sz="4400" dirty="0">
                <a:latin typeface="Comic Sans MS" panose="030F0702030302020204" pitchFamily="66" charset="0"/>
              </a:rPr>
              <a:t>Recording Reading</a:t>
            </a:r>
            <a:br>
              <a:rPr lang="en-US" sz="4400" dirty="0">
                <a:latin typeface="Comic Sans MS" panose="030F0702030302020204" pitchFamily="66" charset="0"/>
              </a:rPr>
            </a:br>
            <a:br>
              <a:rPr lang="en-US" sz="1800" dirty="0">
                <a:latin typeface="Comic Sans MS" panose="030F0702030302020204" pitchFamily="66" charset="0"/>
              </a:rPr>
            </a:br>
            <a:r>
              <a:rPr lang="en-US" sz="1800" dirty="0">
                <a:latin typeface="Comic Sans MS" panose="030F0702030302020204" pitchFamily="66" charset="0"/>
              </a:rPr>
              <a:t>- Reading books can be changed any day through access to the class library.</a:t>
            </a:r>
            <a:br>
              <a:rPr lang="en-US" sz="1800" dirty="0">
                <a:latin typeface="Comic Sans MS" panose="030F0702030302020204" pitchFamily="66" charset="0"/>
              </a:rPr>
            </a:br>
            <a:br>
              <a:rPr lang="en-US" sz="1800" dirty="0">
                <a:latin typeface="Comic Sans MS" panose="030F0702030302020204" pitchFamily="66" charset="0"/>
              </a:rPr>
            </a:br>
            <a:r>
              <a:rPr lang="en-US" sz="1800" dirty="0">
                <a:latin typeface="Comic Sans MS" panose="030F0702030302020204" pitchFamily="66" charset="0"/>
              </a:rPr>
              <a:t>- Children can read a book from school or from home as their reading book as long as it is an appropriate level.</a:t>
            </a:r>
            <a:br>
              <a:rPr lang="en-US" sz="1800" dirty="0">
                <a:latin typeface="Comic Sans MS" panose="030F0702030302020204" pitchFamily="66" charset="0"/>
              </a:rPr>
            </a:br>
            <a:br>
              <a:rPr lang="en-US" sz="1800" dirty="0">
                <a:latin typeface="Comic Sans MS" panose="030F0702030302020204" pitchFamily="66" charset="0"/>
              </a:rPr>
            </a:br>
            <a:r>
              <a:rPr lang="en-US" sz="1800" dirty="0">
                <a:latin typeface="Comic Sans MS" panose="030F0702030302020204" pitchFamily="66" charset="0"/>
              </a:rPr>
              <a:t>- Record reading in their new reading diaries in the diary part.  Use the dated section for that day, write the name of the home book and the pages read. </a:t>
            </a:r>
            <a:br>
              <a:rPr lang="en-US" sz="1800" dirty="0">
                <a:latin typeface="Comic Sans MS" panose="030F0702030302020204" pitchFamily="66" charset="0"/>
              </a:rPr>
            </a:br>
            <a:br>
              <a:rPr lang="en-US" sz="1800" dirty="0">
                <a:latin typeface="Comic Sans MS" panose="030F0702030302020204" pitchFamily="66" charset="0"/>
              </a:rPr>
            </a:br>
            <a:br>
              <a:rPr lang="en-US" sz="2800" dirty="0">
                <a:latin typeface="Comic Sans MS" panose="030F0702030302020204" pitchFamily="66" charset="0"/>
              </a:rPr>
            </a:br>
            <a:endParaRPr lang="en-US" sz="4400" dirty="0">
              <a:latin typeface="Comic Sans MS" panose="030F0702030302020204" pitchFamily="66" charset="0"/>
            </a:endParaRPr>
          </a:p>
        </p:txBody>
      </p:sp>
      <p:pic>
        <p:nvPicPr>
          <p:cNvPr id="1026" name="Picture 2">
            <a:extLst>
              <a:ext uri="{FF2B5EF4-FFF2-40B4-BE49-F238E27FC236}">
                <a16:creationId xmlns:a16="http://schemas.microsoft.com/office/drawing/2014/main" id="{4DC36226-1DD3-497B-9088-A7323F47E6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5560" y="3068960"/>
            <a:ext cx="4824536" cy="361840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600388E-06EE-4EC1-B65A-DE1512D3198E}"/>
              </a:ext>
            </a:extLst>
          </p:cNvPr>
          <p:cNvSpPr txBox="1"/>
          <p:nvPr/>
        </p:nvSpPr>
        <p:spPr>
          <a:xfrm>
            <a:off x="7392144" y="3429000"/>
            <a:ext cx="4320480" cy="1323439"/>
          </a:xfrm>
          <a:prstGeom prst="rect">
            <a:avLst/>
          </a:prstGeom>
          <a:noFill/>
        </p:spPr>
        <p:txBody>
          <a:bodyPr wrap="square">
            <a:spAutoFit/>
          </a:bodyPr>
          <a:lstStyle/>
          <a:p>
            <a:r>
              <a:rPr lang="en-US" sz="1600" dirty="0">
                <a:latin typeface="Comic Sans MS" panose="030F0702030302020204" pitchFamily="66" charset="0"/>
              </a:rPr>
              <a:t>- Parents to still hear children read at home and sign/comment please.</a:t>
            </a:r>
            <a:br>
              <a:rPr lang="en-US" sz="1600" dirty="0">
                <a:latin typeface="Comic Sans MS" panose="030F0702030302020204" pitchFamily="66" charset="0"/>
              </a:rPr>
            </a:br>
            <a:br>
              <a:rPr lang="en-US" sz="1600" dirty="0">
                <a:latin typeface="Comic Sans MS" panose="030F0702030302020204" pitchFamily="66" charset="0"/>
              </a:rPr>
            </a:br>
            <a:r>
              <a:rPr lang="en-US" sz="1600" dirty="0">
                <a:latin typeface="Comic Sans MS" panose="030F0702030302020204" pitchFamily="66" charset="0"/>
              </a:rPr>
              <a:t>- Group reading and whole class reading of class novel (linked to our topic) in school.</a:t>
            </a:r>
            <a:endParaRPr lang="en-GB" sz="1600" dirty="0"/>
          </a:p>
        </p:txBody>
      </p:sp>
      <p:sp>
        <p:nvSpPr>
          <p:cNvPr id="7" name="TextBox 6">
            <a:extLst>
              <a:ext uri="{FF2B5EF4-FFF2-40B4-BE49-F238E27FC236}">
                <a16:creationId xmlns:a16="http://schemas.microsoft.com/office/drawing/2014/main" id="{B1554E20-BADA-4350-9623-F59DEFB4264D}"/>
              </a:ext>
            </a:extLst>
          </p:cNvPr>
          <p:cNvSpPr txBox="1"/>
          <p:nvPr/>
        </p:nvSpPr>
        <p:spPr>
          <a:xfrm>
            <a:off x="7464152" y="193926"/>
            <a:ext cx="4464496" cy="646331"/>
          </a:xfrm>
          <a:prstGeom prst="rect">
            <a:avLst/>
          </a:prstGeom>
          <a:noFill/>
        </p:spPr>
        <p:txBody>
          <a:bodyPr wrap="square">
            <a:spAutoFit/>
          </a:bodyPr>
          <a:lstStyle/>
          <a:p>
            <a:pPr algn="ctr"/>
            <a:r>
              <a:rPr lang="en-US" sz="1800" dirty="0">
                <a:solidFill>
                  <a:srgbClr val="FF0000"/>
                </a:solidFill>
                <a:latin typeface="Comic Sans MS" panose="030F0702030302020204" pitchFamily="66" charset="0"/>
              </a:rPr>
              <a:t>Diary and reading book in school EVERYDAY please </a:t>
            </a:r>
            <a:r>
              <a:rPr lang="en-US" sz="1800" dirty="0">
                <a:solidFill>
                  <a:srgbClr val="FF0000"/>
                </a:solidFill>
                <a:latin typeface="Comic Sans MS" panose="030F0702030302020204" pitchFamily="66" charset="0"/>
                <a:sym typeface="Wingdings" panose="05000000000000000000" pitchFamily="2" charset="2"/>
              </a:rPr>
              <a:t></a:t>
            </a:r>
            <a:endParaRPr lang="en-GB" dirty="0">
              <a:solidFill>
                <a:srgbClr val="FF0000"/>
              </a:solidFill>
            </a:endParaRPr>
          </a:p>
        </p:txBody>
      </p:sp>
    </p:spTree>
    <p:extLst>
      <p:ext uri="{BB962C8B-B14F-4D97-AF65-F5344CB8AC3E}">
        <p14:creationId xmlns:p14="http://schemas.microsoft.com/office/powerpoint/2010/main" val="3093572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838200" y="365126"/>
            <a:ext cx="9829800" cy="6160218"/>
          </a:xfrm>
          <a:prstGeom prst="rect">
            <a:avLst/>
          </a:prstGeom>
        </p:spPr>
        <p:txBody>
          <a:bodyPr anchor="t">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sz="4400" dirty="0">
                <a:latin typeface="Comic Sans MS" panose="030F0702030302020204" pitchFamily="66" charset="0"/>
              </a:rPr>
              <a:t>Classroom </a:t>
            </a:r>
            <a:br>
              <a:rPr lang="en-US" sz="4400" dirty="0">
                <a:latin typeface="Comic Sans MS" panose="030F0702030302020204" pitchFamily="66" charset="0"/>
              </a:rPr>
            </a:br>
            <a:endParaRPr lang="en-US" sz="4400" dirty="0">
              <a:latin typeface="Comic Sans MS" panose="030F0702030302020204" pitchFamily="66" charset="0"/>
            </a:endParaRPr>
          </a:p>
          <a:p>
            <a:pPr marL="285750" indent="-285750">
              <a:buFontTx/>
              <a:buChar char="-"/>
            </a:pPr>
            <a:r>
              <a:rPr lang="en-US" sz="1800" dirty="0">
                <a:latin typeface="Comic Sans MS" panose="030F0702030302020204" pitchFamily="66" charset="0"/>
              </a:rPr>
              <a:t>Children are seated in groups.</a:t>
            </a:r>
          </a:p>
          <a:p>
            <a:endParaRPr lang="en-US" sz="1800" dirty="0">
              <a:latin typeface="Comic Sans MS" panose="030F0702030302020204" pitchFamily="66" charset="0"/>
            </a:endParaRPr>
          </a:p>
          <a:p>
            <a:pPr marL="285750" indent="-285750">
              <a:buFontTx/>
              <a:buChar char="-"/>
            </a:pPr>
            <a:r>
              <a:rPr lang="en-US" sz="1800" dirty="0">
                <a:latin typeface="Comic Sans MS" panose="030F0702030302020204" pitchFamily="66" charset="0"/>
              </a:rPr>
              <a:t>Frequently used resources are kept on tables/grey boxes – an emphasis on responsibility in Y5.</a:t>
            </a:r>
          </a:p>
          <a:p>
            <a:pPr marL="285750" indent="-285750">
              <a:buFontTx/>
              <a:buChar char="-"/>
            </a:pPr>
            <a:endParaRPr lang="en-US" sz="1800" dirty="0">
              <a:latin typeface="Comic Sans MS" panose="030F0702030302020204" pitchFamily="66" charset="0"/>
            </a:endParaRPr>
          </a:p>
          <a:p>
            <a:pPr marL="285750" indent="-285750">
              <a:buFontTx/>
              <a:buChar char="-"/>
            </a:pPr>
            <a:r>
              <a:rPr lang="en-US" sz="1800" dirty="0">
                <a:latin typeface="Comic Sans MS" panose="030F0702030302020204" pitchFamily="66" charset="0"/>
              </a:rPr>
              <a:t>Book bags stored in trays/backpacks on pegs.</a:t>
            </a:r>
          </a:p>
          <a:p>
            <a:endParaRPr lang="en-US" sz="1800" dirty="0">
              <a:latin typeface="Comic Sans MS" panose="030F0702030302020204" pitchFamily="66" charset="0"/>
            </a:endParaRPr>
          </a:p>
          <a:p>
            <a:pPr marL="285750" indent="-285750">
              <a:buFontTx/>
              <a:buChar char="-"/>
            </a:pPr>
            <a:r>
              <a:rPr lang="en-US" sz="1800" b="1" dirty="0">
                <a:latin typeface="Comic Sans MS" panose="030F0702030302020204" pitchFamily="66" charset="0"/>
              </a:rPr>
              <a:t>Named </a:t>
            </a:r>
            <a:r>
              <a:rPr lang="en-US" sz="1800" dirty="0">
                <a:latin typeface="Comic Sans MS" panose="030F0702030302020204" pitchFamily="66" charset="0"/>
              </a:rPr>
              <a:t>uniform and PE kit.</a:t>
            </a:r>
            <a:br>
              <a:rPr lang="en-US" sz="1800" dirty="0">
                <a:latin typeface="Comic Sans MS" panose="030F0702030302020204" pitchFamily="66" charset="0"/>
              </a:rPr>
            </a:br>
            <a:endParaRPr lang="en-US" sz="1800" dirty="0">
              <a:latin typeface="Comic Sans MS" panose="030F0702030302020204" pitchFamily="66" charset="0"/>
            </a:endParaRPr>
          </a:p>
          <a:p>
            <a:r>
              <a:rPr lang="en-US" sz="1800" dirty="0">
                <a:latin typeface="Comic Sans MS" panose="030F0702030302020204" pitchFamily="66" charset="0"/>
              </a:rPr>
              <a:t>**Indoor PE: children must be barefoot. If for any reason they cannot be, they must have trampoline socks/socks with grips on the bottom.</a:t>
            </a:r>
            <a:endParaRPr lang="en-US" b="1" dirty="0">
              <a:latin typeface="Comic Sans MS" panose="030F0702030302020204" pitchFamily="66" charset="0"/>
            </a:endParaRPr>
          </a:p>
          <a:p>
            <a:pPr marL="285750" indent="-285750">
              <a:buFontTx/>
              <a:buChar char="-"/>
            </a:pPr>
            <a:endParaRPr lang="en-US" sz="1800" dirty="0">
              <a:latin typeface="Comic Sans MS" panose="030F0702030302020204" pitchFamily="66" charset="0"/>
            </a:endParaRPr>
          </a:p>
          <a:p>
            <a:pPr marL="285750" indent="-285750">
              <a:buFontTx/>
              <a:buChar char="-"/>
            </a:pPr>
            <a:r>
              <a:rPr lang="en-US" sz="1800" dirty="0">
                <a:latin typeface="Comic Sans MS" panose="030F0702030302020204" pitchFamily="66" charset="0"/>
              </a:rPr>
              <a:t>Tuck shop/ healthy snacks from home – absolutely </a:t>
            </a:r>
            <a:r>
              <a:rPr lang="en-US" sz="1800" b="1" dirty="0">
                <a:latin typeface="Comic Sans MS" panose="030F0702030302020204" pitchFamily="66" charset="0"/>
              </a:rPr>
              <a:t>no nuts </a:t>
            </a:r>
            <a:r>
              <a:rPr lang="en-US" sz="1800" dirty="0">
                <a:latin typeface="Comic Sans MS" panose="030F0702030302020204" pitchFamily="66" charset="0"/>
              </a:rPr>
              <a:t>please.</a:t>
            </a:r>
          </a:p>
          <a:p>
            <a:pPr marL="285750" indent="-285750">
              <a:buFontTx/>
              <a:buChar char="-"/>
            </a:pPr>
            <a:endParaRPr lang="en-US" sz="1800" dirty="0">
              <a:latin typeface="Comic Sans MS" panose="030F0702030302020204" pitchFamily="66" charset="0"/>
            </a:endParaRPr>
          </a:p>
        </p:txBody>
      </p:sp>
    </p:spTree>
    <p:extLst>
      <p:ext uri="{BB962C8B-B14F-4D97-AF65-F5344CB8AC3E}">
        <p14:creationId xmlns:p14="http://schemas.microsoft.com/office/powerpoint/2010/main" val="1875010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2164341-4858-4C40-8CA7-AB3D25FF5408}"/>
              </a:ext>
            </a:extLst>
          </p:cNvPr>
          <p:cNvSpPr txBox="1"/>
          <p:nvPr/>
        </p:nvSpPr>
        <p:spPr>
          <a:xfrm>
            <a:off x="2999656" y="1268760"/>
            <a:ext cx="6649099" cy="5170646"/>
          </a:xfrm>
          <a:prstGeom prst="rect">
            <a:avLst/>
          </a:prstGeom>
          <a:noFill/>
        </p:spPr>
        <p:txBody>
          <a:bodyPr wrap="square">
            <a:spAutoFit/>
          </a:bodyPr>
          <a:lstStyle/>
          <a:p>
            <a:pPr algn="ctr" rtl="0">
              <a:spcBef>
                <a:spcPts val="0"/>
              </a:spcBef>
              <a:spcAft>
                <a:spcPts val="0"/>
              </a:spcAft>
            </a:pPr>
            <a:r>
              <a:rPr lang="en-GB" sz="2000" b="0" i="0" u="none" strike="noStrike" dirty="0">
                <a:solidFill>
                  <a:schemeClr val="tx2"/>
                </a:solidFill>
                <a:effectLst/>
                <a:latin typeface="Comic Sans MS" panose="030F0702030302020204" pitchFamily="66" charset="0"/>
              </a:rPr>
              <a:t> Please </a:t>
            </a:r>
            <a:r>
              <a:rPr lang="en-GB" sz="2000" b="1" i="0" u="none" strike="noStrike" dirty="0">
                <a:solidFill>
                  <a:schemeClr val="tx2"/>
                </a:solidFill>
                <a:effectLst/>
                <a:latin typeface="Comic Sans MS" panose="030F0702030302020204" pitchFamily="66" charset="0"/>
              </a:rPr>
              <a:t>label all uniform </a:t>
            </a:r>
            <a:r>
              <a:rPr lang="en-GB" sz="2000" b="0" i="0" u="none" strike="noStrike" dirty="0">
                <a:solidFill>
                  <a:schemeClr val="tx2"/>
                </a:solidFill>
                <a:effectLst/>
                <a:latin typeface="Comic Sans MS" panose="030F0702030302020204" pitchFamily="66" charset="0"/>
              </a:rPr>
              <a:t>(shoes/coat)</a:t>
            </a:r>
            <a:endParaRPr lang="en-GB" sz="2000" b="0" dirty="0">
              <a:solidFill>
                <a:schemeClr val="tx2"/>
              </a:solidFill>
              <a:effectLst/>
              <a:latin typeface="Comic Sans MS" panose="030F0702030302020204" pitchFamily="66" charset="0"/>
            </a:endParaRPr>
          </a:p>
          <a:p>
            <a:pPr algn="ctr" rtl="0">
              <a:spcBef>
                <a:spcPts val="1015"/>
              </a:spcBef>
              <a:spcAft>
                <a:spcPts val="0"/>
              </a:spcAft>
            </a:pPr>
            <a:r>
              <a:rPr lang="en-GB" sz="2000" b="0" i="0" u="none" strike="noStrike" dirty="0">
                <a:solidFill>
                  <a:schemeClr val="tx2"/>
                </a:solidFill>
                <a:effectLst/>
                <a:latin typeface="Comic Sans MS" panose="030F0702030302020204" pitchFamily="66" charset="0"/>
              </a:rPr>
              <a:t>Pump bags – drawstring</a:t>
            </a:r>
          </a:p>
          <a:p>
            <a:pPr algn="ctr" rtl="0">
              <a:spcBef>
                <a:spcPts val="1015"/>
              </a:spcBef>
              <a:spcAft>
                <a:spcPts val="0"/>
              </a:spcAft>
            </a:pPr>
            <a:r>
              <a:rPr lang="en-GB" sz="2000" b="0" i="0" u="none" strike="noStrike" dirty="0">
                <a:solidFill>
                  <a:schemeClr val="tx2"/>
                </a:solidFill>
                <a:effectLst/>
                <a:latin typeface="Comic Sans MS" panose="030F0702030302020204" pitchFamily="66" charset="0"/>
              </a:rPr>
              <a:t> </a:t>
            </a:r>
            <a:r>
              <a:rPr lang="en-GB" sz="2000" dirty="0">
                <a:solidFill>
                  <a:schemeClr val="tx2"/>
                </a:solidFill>
                <a:latin typeface="Comic Sans MS" panose="030F0702030302020204" pitchFamily="66" charset="0"/>
              </a:rPr>
              <a:t>A</a:t>
            </a:r>
            <a:r>
              <a:rPr lang="en-GB" sz="2000" b="0" i="0" u="none" strike="noStrike" dirty="0">
                <a:solidFill>
                  <a:schemeClr val="tx2"/>
                </a:solidFill>
                <a:effectLst/>
                <a:latin typeface="Comic Sans MS" panose="030F0702030302020204" pitchFamily="66" charset="0"/>
              </a:rPr>
              <a:t> plain white t-shirt and black shorts</a:t>
            </a:r>
            <a:endParaRPr lang="en-GB" sz="2000" b="0" dirty="0">
              <a:solidFill>
                <a:schemeClr val="tx2"/>
              </a:solidFill>
              <a:effectLst/>
              <a:latin typeface="Comic Sans MS" panose="030F0702030302020204" pitchFamily="66" charset="0"/>
            </a:endParaRPr>
          </a:p>
          <a:p>
            <a:pPr algn="ctr" rtl="0">
              <a:spcBef>
                <a:spcPts val="1015"/>
              </a:spcBef>
              <a:spcAft>
                <a:spcPts val="0"/>
              </a:spcAft>
            </a:pPr>
            <a:r>
              <a:rPr lang="en-GB" sz="2000" b="0" i="0" u="none" strike="noStrike" dirty="0">
                <a:solidFill>
                  <a:schemeClr val="tx2"/>
                </a:solidFill>
                <a:effectLst/>
                <a:latin typeface="Comic Sans MS" panose="030F0702030302020204" pitchFamily="66" charset="0"/>
              </a:rPr>
              <a:t>No huge bags please; we have no space!</a:t>
            </a:r>
            <a:endParaRPr lang="en-GB" sz="2000" b="0" dirty="0">
              <a:solidFill>
                <a:schemeClr val="tx2"/>
              </a:solidFill>
              <a:effectLst/>
              <a:latin typeface="Comic Sans MS" panose="030F0702030302020204" pitchFamily="66" charset="0"/>
            </a:endParaRPr>
          </a:p>
          <a:p>
            <a:pPr algn="ctr" rtl="0">
              <a:spcBef>
                <a:spcPts val="1015"/>
              </a:spcBef>
              <a:spcAft>
                <a:spcPts val="0"/>
              </a:spcAft>
            </a:pPr>
            <a:r>
              <a:rPr lang="en-GB" sz="2000" b="0" i="0" u="none" strike="noStrike" dirty="0">
                <a:solidFill>
                  <a:schemeClr val="tx2"/>
                </a:solidFill>
                <a:effectLst/>
                <a:latin typeface="Comic Sans MS" panose="030F0702030302020204" pitchFamily="66" charset="0"/>
              </a:rPr>
              <a:t>No jewellery – earrings must be plain, small studs (children to bring own tape to cover for PE) </a:t>
            </a:r>
            <a:br>
              <a:rPr lang="en-GB" sz="2000" b="0" i="0" u="none" strike="noStrike" dirty="0">
                <a:solidFill>
                  <a:schemeClr val="tx2"/>
                </a:solidFill>
                <a:effectLst/>
                <a:latin typeface="Comic Sans MS" panose="030F0702030302020204" pitchFamily="66" charset="0"/>
              </a:rPr>
            </a:br>
            <a:br>
              <a:rPr lang="en-GB" sz="2000" b="0" i="0" u="none" strike="noStrike" dirty="0">
                <a:solidFill>
                  <a:schemeClr val="tx2"/>
                </a:solidFill>
                <a:effectLst/>
                <a:latin typeface="Comic Sans MS" panose="030F0702030302020204" pitchFamily="66" charset="0"/>
              </a:rPr>
            </a:br>
            <a:r>
              <a:rPr lang="en-GB" sz="2000" b="1" i="0" u="none" strike="noStrike" dirty="0">
                <a:solidFill>
                  <a:schemeClr val="tx2"/>
                </a:solidFill>
                <a:effectLst/>
                <a:latin typeface="Comic Sans MS" panose="030F0702030302020204" pitchFamily="66" charset="0"/>
              </a:rPr>
              <a:t>Swimming begins in Spring so no new ear piercings please.</a:t>
            </a:r>
            <a:endParaRPr lang="en-GB" sz="2000" b="0" dirty="0">
              <a:solidFill>
                <a:schemeClr val="tx2"/>
              </a:solidFill>
              <a:effectLst/>
              <a:latin typeface="Comic Sans MS" panose="030F0702030302020204" pitchFamily="66" charset="0"/>
            </a:endParaRPr>
          </a:p>
          <a:p>
            <a:pPr algn="ctr" rtl="0">
              <a:spcBef>
                <a:spcPts val="1015"/>
              </a:spcBef>
              <a:spcAft>
                <a:spcPts val="0"/>
              </a:spcAft>
            </a:pPr>
            <a:br>
              <a:rPr lang="en-GB" sz="2000" b="0" i="0" u="none" strike="noStrike" dirty="0">
                <a:solidFill>
                  <a:schemeClr val="tx2"/>
                </a:solidFill>
                <a:effectLst/>
                <a:latin typeface="Comic Sans MS" panose="030F0702030302020204" pitchFamily="66" charset="0"/>
              </a:rPr>
            </a:br>
            <a:r>
              <a:rPr lang="en-GB" sz="2000" b="0" i="0" u="none" strike="noStrike" dirty="0">
                <a:solidFill>
                  <a:schemeClr val="tx2"/>
                </a:solidFill>
                <a:effectLst/>
                <a:latin typeface="Comic Sans MS" panose="030F0702030302020204" pitchFamily="66" charset="0"/>
              </a:rPr>
              <a:t>No nail varnish / make-up</a:t>
            </a:r>
            <a:endParaRPr lang="en-GB" sz="2000" b="0" dirty="0">
              <a:solidFill>
                <a:schemeClr val="tx2"/>
              </a:solidFill>
              <a:effectLst/>
              <a:latin typeface="Comic Sans MS" panose="030F0702030302020204" pitchFamily="66" charset="0"/>
            </a:endParaRPr>
          </a:p>
          <a:p>
            <a:pPr algn="ctr" rtl="0">
              <a:spcBef>
                <a:spcPts val="1015"/>
              </a:spcBef>
              <a:spcAft>
                <a:spcPts val="0"/>
              </a:spcAft>
            </a:pPr>
            <a:r>
              <a:rPr lang="en-GB" sz="2000" b="0" i="0" u="none" strike="noStrike" dirty="0">
                <a:solidFill>
                  <a:schemeClr val="tx2"/>
                </a:solidFill>
                <a:effectLst/>
                <a:latin typeface="Comic Sans MS" panose="030F0702030302020204" pitchFamily="66" charset="0"/>
              </a:rPr>
              <a:t>All long hair tied back – its own colour please.</a:t>
            </a:r>
            <a:endParaRPr lang="en-GB" sz="2000" b="0" dirty="0">
              <a:solidFill>
                <a:schemeClr val="tx2"/>
              </a:solidFill>
              <a:effectLst/>
              <a:latin typeface="Comic Sans MS" panose="030F0702030302020204" pitchFamily="66" charset="0"/>
            </a:endParaRPr>
          </a:p>
          <a:p>
            <a:br>
              <a:rPr lang="en-GB" sz="2000" dirty="0">
                <a:solidFill>
                  <a:schemeClr val="tx2"/>
                </a:solidFill>
              </a:rPr>
            </a:br>
            <a:endParaRPr lang="en-GB" sz="2000" dirty="0">
              <a:solidFill>
                <a:schemeClr val="tx2"/>
              </a:solidFill>
            </a:endParaRPr>
          </a:p>
        </p:txBody>
      </p:sp>
      <p:sp>
        <p:nvSpPr>
          <p:cNvPr id="5" name="TextBox 4">
            <a:extLst>
              <a:ext uri="{FF2B5EF4-FFF2-40B4-BE49-F238E27FC236}">
                <a16:creationId xmlns:a16="http://schemas.microsoft.com/office/drawing/2014/main" id="{905CC88F-F9AA-49CC-9EBC-D665965BDB87}"/>
              </a:ext>
            </a:extLst>
          </p:cNvPr>
          <p:cNvSpPr txBox="1"/>
          <p:nvPr/>
        </p:nvSpPr>
        <p:spPr>
          <a:xfrm>
            <a:off x="229603" y="476672"/>
            <a:ext cx="6094602" cy="584775"/>
          </a:xfrm>
          <a:prstGeom prst="rect">
            <a:avLst/>
          </a:prstGeom>
          <a:noFill/>
        </p:spPr>
        <p:txBody>
          <a:bodyPr wrap="square">
            <a:spAutoFit/>
          </a:bodyPr>
          <a:lstStyle/>
          <a:p>
            <a:r>
              <a:rPr lang="en-US" sz="3200" dirty="0">
                <a:latin typeface="Comic Sans MS" panose="030F0702030302020204" pitchFamily="66" charset="0"/>
              </a:rPr>
              <a:t>Uniform reminders- summary </a:t>
            </a:r>
            <a:endParaRPr lang="en-GB" sz="3200" dirty="0"/>
          </a:p>
        </p:txBody>
      </p:sp>
    </p:spTree>
    <p:extLst>
      <p:ext uri="{BB962C8B-B14F-4D97-AF65-F5344CB8AC3E}">
        <p14:creationId xmlns:p14="http://schemas.microsoft.com/office/powerpoint/2010/main" val="4150013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838200" y="365126"/>
            <a:ext cx="9829800" cy="5656162"/>
          </a:xfrm>
          <a:prstGeom prst="rect">
            <a:avLst/>
          </a:prstGeom>
        </p:spPr>
        <p:txBody>
          <a:bodyPr anchor="t">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sz="4400" dirty="0">
                <a:latin typeface="Comic Sans MS" panose="030F0702030302020204" pitchFamily="66" charset="0"/>
              </a:rPr>
              <a:t>Outside</a:t>
            </a:r>
            <a:br>
              <a:rPr lang="en-US" sz="4400" dirty="0">
                <a:latin typeface="Comic Sans MS" panose="030F0702030302020204" pitchFamily="66" charset="0"/>
              </a:rPr>
            </a:br>
            <a:endParaRPr lang="en-US" sz="1800" dirty="0">
              <a:latin typeface="Comic Sans MS" panose="030F0702030302020204" pitchFamily="66" charset="0"/>
            </a:endParaRPr>
          </a:p>
          <a:p>
            <a:endParaRPr lang="en-US" sz="1800" dirty="0">
              <a:latin typeface="Comic Sans MS" panose="030F0702030302020204" pitchFamily="66" charset="0"/>
            </a:endParaRPr>
          </a:p>
          <a:p>
            <a:pPr marL="285750" indent="-285750">
              <a:buFontTx/>
              <a:buChar char="-"/>
            </a:pPr>
            <a:r>
              <a:rPr lang="en-US" sz="1800" dirty="0">
                <a:latin typeface="Comic Sans MS" panose="030F0702030302020204" pitchFamily="66" charset="0"/>
              </a:rPr>
              <a:t>Please bring coats every day – we will try to go out to play in all weathers!</a:t>
            </a:r>
          </a:p>
          <a:p>
            <a:pPr marL="457200" indent="-457200">
              <a:buFontTx/>
              <a:buChar char="-"/>
            </a:pPr>
            <a:endParaRPr lang="en-US" sz="1800" dirty="0">
              <a:latin typeface="Comic Sans MS" panose="030F0702030302020204" pitchFamily="66" charset="0"/>
            </a:endParaRPr>
          </a:p>
          <a:p>
            <a:pPr marL="285750" indent="-285750">
              <a:buFontTx/>
              <a:buChar char="-"/>
            </a:pPr>
            <a:r>
              <a:rPr lang="en-US" sz="1800" dirty="0">
                <a:latin typeface="Comic Sans MS" panose="030F0702030302020204" pitchFamily="66" charset="0"/>
              </a:rPr>
              <a:t>Wellies must be in school.</a:t>
            </a:r>
          </a:p>
          <a:p>
            <a:pPr marL="285750" indent="-285750">
              <a:buFontTx/>
              <a:buChar char="-"/>
            </a:pPr>
            <a:endParaRPr lang="en-US" sz="1800" dirty="0">
              <a:latin typeface="Comic Sans MS" panose="030F0702030302020204" pitchFamily="66" charset="0"/>
            </a:endParaRPr>
          </a:p>
          <a:p>
            <a:pPr marL="285750" indent="-285750">
              <a:buFontTx/>
              <a:buChar char="-"/>
            </a:pPr>
            <a:r>
              <a:rPr lang="en-US" sz="1800" dirty="0">
                <a:latin typeface="Comic Sans MS" panose="030F0702030302020204" pitchFamily="66" charset="0"/>
              </a:rPr>
              <a:t>Children MUST have their trainers for PE during the week and orienteering every Friday.</a:t>
            </a:r>
          </a:p>
          <a:p>
            <a:endParaRPr lang="en-US" sz="2800" dirty="0">
              <a:latin typeface="Comic Sans MS" panose="030F0702030302020204" pitchFamily="66" charset="0"/>
            </a:endParaRPr>
          </a:p>
        </p:txBody>
      </p:sp>
    </p:spTree>
    <p:extLst>
      <p:ext uri="{BB962C8B-B14F-4D97-AF65-F5344CB8AC3E}">
        <p14:creationId xmlns:p14="http://schemas.microsoft.com/office/powerpoint/2010/main" val="1771819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838200" y="365126"/>
            <a:ext cx="9829800" cy="5656162"/>
          </a:xfrm>
          <a:prstGeom prst="rect">
            <a:avLst/>
          </a:prstGeom>
        </p:spPr>
        <p:txBody>
          <a:bodyPr anchor="t">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sz="4400" dirty="0">
                <a:latin typeface="Comic Sans MS" panose="030F0702030302020204" pitchFamily="66" charset="0"/>
              </a:rPr>
              <a:t>Times tables</a:t>
            </a:r>
            <a:br>
              <a:rPr lang="en-US" sz="4400" dirty="0">
                <a:latin typeface="Comic Sans MS" panose="030F0702030302020204" pitchFamily="66" charset="0"/>
              </a:rPr>
            </a:br>
            <a:br>
              <a:rPr lang="en-US" sz="4400" dirty="0">
                <a:latin typeface="Comic Sans MS" panose="030F0702030302020204" pitchFamily="66" charset="0"/>
              </a:rPr>
            </a:br>
            <a:r>
              <a:rPr lang="en-US" sz="1800" dirty="0">
                <a:latin typeface="Comic Sans MS" panose="030F0702030302020204" pitchFamily="66" charset="0"/>
              </a:rPr>
              <a:t>-  We will continue to test times tables most days.</a:t>
            </a:r>
          </a:p>
          <a:p>
            <a:endParaRPr lang="en-US" sz="1800" dirty="0">
              <a:latin typeface="Comic Sans MS" panose="030F0702030302020204" pitchFamily="66" charset="0"/>
            </a:endParaRPr>
          </a:p>
          <a:p>
            <a:pPr marL="285750" indent="-285750">
              <a:buFontTx/>
              <a:buChar char="-"/>
            </a:pPr>
            <a:r>
              <a:rPr lang="en-US" sz="1800" dirty="0">
                <a:latin typeface="Comic Sans MS" panose="030F0702030302020204" pitchFamily="66" charset="0"/>
              </a:rPr>
              <a:t>Children will keep track of where they are up to in school.</a:t>
            </a:r>
          </a:p>
          <a:p>
            <a:pPr marL="285750" indent="-285750">
              <a:buFontTx/>
              <a:buChar char="-"/>
            </a:pPr>
            <a:endParaRPr lang="en-US" sz="1800" dirty="0">
              <a:latin typeface="Comic Sans MS" panose="030F0702030302020204" pitchFamily="66" charset="0"/>
            </a:endParaRPr>
          </a:p>
          <a:p>
            <a:pPr marL="285750" indent="-285750">
              <a:buFontTx/>
              <a:buChar char="-"/>
            </a:pPr>
            <a:r>
              <a:rPr lang="en-US" sz="1800" dirty="0">
                <a:latin typeface="Comic Sans MS" panose="030F0702030302020204" pitchFamily="66" charset="0"/>
              </a:rPr>
              <a:t>All times facts for each times table first, then go back and do division facts for each table, then go back and do mixed multiplication and division facts for each table.</a:t>
            </a:r>
          </a:p>
          <a:p>
            <a:pPr marL="285750" indent="-285750">
              <a:buFontTx/>
              <a:buChar char="-"/>
            </a:pPr>
            <a:endParaRPr lang="en-US" sz="1800" dirty="0">
              <a:latin typeface="Comic Sans MS" panose="030F0702030302020204" pitchFamily="66" charset="0"/>
            </a:endParaRPr>
          </a:p>
          <a:p>
            <a:pPr marL="285750" indent="-285750">
              <a:buFontTx/>
              <a:buChar char="-"/>
            </a:pPr>
            <a:r>
              <a:rPr lang="en-US" sz="1800" dirty="0">
                <a:latin typeface="Comic Sans MS" panose="030F0702030302020204" pitchFamily="66" charset="0"/>
              </a:rPr>
              <a:t>Please learn tables as much as possible at home using:</a:t>
            </a:r>
          </a:p>
          <a:p>
            <a:r>
              <a:rPr lang="en-US" sz="1800" dirty="0">
                <a:latin typeface="Comic Sans MS" panose="030F0702030302020204" pitchFamily="66" charset="0"/>
              </a:rPr>
              <a:t>*Times Tables Rockstars </a:t>
            </a:r>
          </a:p>
          <a:p>
            <a:r>
              <a:rPr lang="en-US" sz="1800" dirty="0">
                <a:latin typeface="Comic Sans MS" panose="030F0702030302020204" pitchFamily="66" charset="0"/>
              </a:rPr>
              <a:t>*Hit the Button </a:t>
            </a:r>
          </a:p>
          <a:p>
            <a:r>
              <a:rPr lang="en-US" sz="1800" dirty="0">
                <a:latin typeface="Comic Sans MS" panose="030F0702030302020204" pitchFamily="66" charset="0"/>
              </a:rPr>
              <a:t>*Mathletics</a:t>
            </a:r>
          </a:p>
          <a:p>
            <a:r>
              <a:rPr lang="en-US" sz="1800" dirty="0">
                <a:latin typeface="Comic Sans MS" panose="030F0702030302020204" pitchFamily="66" charset="0"/>
              </a:rPr>
              <a:t>*Multiplication.com etc.</a:t>
            </a:r>
          </a:p>
          <a:p>
            <a:br>
              <a:rPr lang="en-US" sz="2800" dirty="0">
                <a:latin typeface="Comic Sans MS" panose="030F0702030302020204" pitchFamily="66" charset="0"/>
              </a:rPr>
            </a:br>
            <a:endParaRPr lang="en-US" sz="4400" dirty="0">
              <a:latin typeface="Comic Sans MS" panose="030F0702030302020204" pitchFamily="66" charset="0"/>
            </a:endParaRPr>
          </a:p>
        </p:txBody>
      </p:sp>
    </p:spTree>
    <p:extLst>
      <p:ext uri="{BB962C8B-B14F-4D97-AF65-F5344CB8AC3E}">
        <p14:creationId xmlns:p14="http://schemas.microsoft.com/office/powerpoint/2010/main" val="1786403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838200" y="365126"/>
            <a:ext cx="9829800" cy="5656162"/>
          </a:xfrm>
          <a:prstGeom prst="rect">
            <a:avLst/>
          </a:prstGeom>
        </p:spPr>
        <p:txBody>
          <a:bodyPr anchor="t">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sz="4400" dirty="0">
                <a:latin typeface="Comic Sans MS" panose="030F0702030302020204" pitchFamily="66" charset="0"/>
              </a:rPr>
              <a:t>Rewards</a:t>
            </a:r>
            <a:br>
              <a:rPr lang="en-US" sz="4400" dirty="0">
                <a:latin typeface="Comic Sans MS" panose="030F0702030302020204" pitchFamily="66" charset="0"/>
              </a:rPr>
            </a:br>
            <a:r>
              <a:rPr lang="en-US" sz="1800" dirty="0">
                <a:latin typeface="Comic Sans MS" panose="030F0702030302020204" pitchFamily="66" charset="0"/>
              </a:rPr>
              <a:t>- This year, I will be running class dojo!</a:t>
            </a:r>
          </a:p>
          <a:p>
            <a:pPr marL="285750" indent="-285750">
              <a:buFontTx/>
              <a:buChar char="-"/>
            </a:pPr>
            <a:endParaRPr lang="en-US" sz="1800" dirty="0">
              <a:latin typeface="Comic Sans MS" panose="030F0702030302020204" pitchFamily="66" charset="0"/>
            </a:endParaRPr>
          </a:p>
          <a:p>
            <a:pPr marL="285750" indent="-285750">
              <a:buFontTx/>
              <a:buChar char="-"/>
            </a:pPr>
            <a:r>
              <a:rPr lang="en-US" sz="1800" dirty="0">
                <a:latin typeface="Comic Sans MS" panose="030F0702030302020204" pitchFamily="66" charset="0"/>
              </a:rPr>
              <a:t>At the end of a half-term, I crown Dojo King and Queen (the boy and girl with the most dojo points) and they receive a special prize.</a:t>
            </a:r>
          </a:p>
          <a:p>
            <a:pPr marL="285750" indent="-285750">
              <a:buFontTx/>
              <a:buChar char="-"/>
            </a:pPr>
            <a:endParaRPr lang="en-US" sz="1800" dirty="0">
              <a:latin typeface="Comic Sans MS" panose="030F0702030302020204" pitchFamily="66" charset="0"/>
            </a:endParaRPr>
          </a:p>
          <a:p>
            <a:pPr marL="285750" indent="-285750">
              <a:buFontTx/>
              <a:buChar char="-"/>
            </a:pPr>
            <a:r>
              <a:rPr lang="en-US" sz="1800" dirty="0">
                <a:latin typeface="Comic Sans MS" panose="030F0702030302020204" pitchFamily="66" charset="0"/>
              </a:rPr>
              <a:t>The bubbles are then reset to zero so it is an even playing field for the next half-term!</a:t>
            </a:r>
          </a:p>
          <a:p>
            <a:pPr marL="285750" indent="-285750">
              <a:buFontTx/>
              <a:buChar char="-"/>
            </a:pPr>
            <a:endParaRPr lang="en-US" sz="1800" dirty="0">
              <a:latin typeface="Comic Sans MS" panose="030F0702030302020204" pitchFamily="66" charset="0"/>
            </a:endParaRPr>
          </a:p>
          <a:p>
            <a:pPr marL="285750" indent="-285750">
              <a:buFontTx/>
              <a:buChar char="-"/>
            </a:pPr>
            <a:endParaRPr lang="en-US" sz="1800" dirty="0">
              <a:latin typeface="Comic Sans MS" panose="030F0702030302020204" pitchFamily="66" charset="0"/>
            </a:endParaRPr>
          </a:p>
        </p:txBody>
      </p:sp>
      <p:sp>
        <p:nvSpPr>
          <p:cNvPr id="4" name="TextBox 3">
            <a:extLst>
              <a:ext uri="{FF2B5EF4-FFF2-40B4-BE49-F238E27FC236}">
                <a16:creationId xmlns:a16="http://schemas.microsoft.com/office/drawing/2014/main" id="{16272695-81BD-4CB5-9406-F4022DBC66A5}"/>
              </a:ext>
            </a:extLst>
          </p:cNvPr>
          <p:cNvSpPr txBox="1"/>
          <p:nvPr/>
        </p:nvSpPr>
        <p:spPr>
          <a:xfrm>
            <a:off x="6672064" y="4077072"/>
            <a:ext cx="4320480" cy="830997"/>
          </a:xfrm>
          <a:prstGeom prst="rect">
            <a:avLst/>
          </a:prstGeom>
          <a:noFill/>
        </p:spPr>
        <p:txBody>
          <a:bodyPr wrap="square">
            <a:spAutoFit/>
          </a:bodyPr>
          <a:lstStyle/>
          <a:p>
            <a:r>
              <a:rPr lang="en-US" sz="1600" dirty="0">
                <a:latin typeface="Comic Sans MS" panose="030F0702030302020204" pitchFamily="66" charset="0"/>
              </a:rPr>
              <a:t>Dojo produces a report of points given to each child, which I will share with you the end of a half-term.</a:t>
            </a:r>
            <a:endParaRPr lang="en-GB" sz="1600" dirty="0"/>
          </a:p>
        </p:txBody>
      </p:sp>
      <p:pic>
        <p:nvPicPr>
          <p:cNvPr id="8" name="Picture 7">
            <a:extLst>
              <a:ext uri="{FF2B5EF4-FFF2-40B4-BE49-F238E27FC236}">
                <a16:creationId xmlns:a16="http://schemas.microsoft.com/office/drawing/2014/main" id="{EE666EF7-C27F-41C5-BBB3-A9FD500819B2}"/>
              </a:ext>
            </a:extLst>
          </p:cNvPr>
          <p:cNvPicPr>
            <a:picLocks noChangeAspect="1"/>
          </p:cNvPicPr>
          <p:nvPr/>
        </p:nvPicPr>
        <p:blipFill>
          <a:blip r:embed="rId2"/>
          <a:stretch>
            <a:fillRect/>
          </a:stretch>
        </p:blipFill>
        <p:spPr>
          <a:xfrm>
            <a:off x="551384" y="2780928"/>
            <a:ext cx="5976664" cy="2784984"/>
          </a:xfrm>
          <a:prstGeom prst="rect">
            <a:avLst/>
          </a:prstGeom>
        </p:spPr>
      </p:pic>
      <p:sp>
        <p:nvSpPr>
          <p:cNvPr id="7" name="Rectangle: Rounded Corners 6">
            <a:extLst>
              <a:ext uri="{FF2B5EF4-FFF2-40B4-BE49-F238E27FC236}">
                <a16:creationId xmlns:a16="http://schemas.microsoft.com/office/drawing/2014/main" id="{78447199-DABD-4A5C-88C0-08DDA0C5EDD0}"/>
              </a:ext>
            </a:extLst>
          </p:cNvPr>
          <p:cNvSpPr/>
          <p:nvPr/>
        </p:nvSpPr>
        <p:spPr>
          <a:xfrm>
            <a:off x="4079776" y="4173420"/>
            <a:ext cx="1224136" cy="1231110"/>
          </a:xfrm>
          <a:prstGeom prst="round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840499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838200" y="365126"/>
            <a:ext cx="9829800" cy="5656162"/>
          </a:xfrm>
          <a:prstGeom prst="rect">
            <a:avLst/>
          </a:prstGeom>
        </p:spPr>
        <p:txBody>
          <a:bodyPr anchor="t">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sz="4400" dirty="0">
                <a:latin typeface="Comic Sans MS" panose="030F0702030302020204" pitchFamily="66" charset="0"/>
              </a:rPr>
              <a:t>Homework: Monday to Monday</a:t>
            </a:r>
            <a:br>
              <a:rPr lang="en-US" sz="4400" dirty="0">
                <a:latin typeface="Comic Sans MS" panose="030F0702030302020204" pitchFamily="66" charset="0"/>
              </a:rPr>
            </a:br>
            <a:br>
              <a:rPr lang="en-US" sz="4400" dirty="0">
                <a:latin typeface="Comic Sans MS" panose="030F0702030302020204" pitchFamily="66" charset="0"/>
              </a:rPr>
            </a:br>
            <a:r>
              <a:rPr lang="en-US" sz="1800" dirty="0">
                <a:latin typeface="Comic Sans MS" panose="030F0702030302020204" pitchFamily="66" charset="0"/>
              </a:rPr>
              <a:t>-  Homework will be a mixture of paper copies and set on Mathletics.</a:t>
            </a:r>
          </a:p>
          <a:p>
            <a:endParaRPr lang="en-US" sz="1800" dirty="0">
              <a:latin typeface="Comic Sans MS" panose="030F0702030302020204" pitchFamily="66" charset="0"/>
            </a:endParaRPr>
          </a:p>
          <a:p>
            <a:pPr marL="285750" indent="-285750">
              <a:buFontTx/>
              <a:buChar char="-"/>
            </a:pPr>
            <a:r>
              <a:rPr lang="en-US" sz="1800" dirty="0">
                <a:latin typeface="Comic Sans MS" panose="030F0702030302020204" pitchFamily="66" charset="0"/>
              </a:rPr>
              <a:t>I will be setting up a new Google Classroom for Year 5.</a:t>
            </a:r>
          </a:p>
          <a:p>
            <a:endParaRPr lang="en-US" sz="1800" dirty="0">
              <a:latin typeface="Comic Sans MS" panose="030F0702030302020204" pitchFamily="66" charset="0"/>
            </a:endParaRPr>
          </a:p>
          <a:p>
            <a:pPr marL="285750" indent="-285750">
              <a:buFontTx/>
              <a:buChar char="-"/>
            </a:pPr>
            <a:r>
              <a:rPr lang="en-US" sz="1800" dirty="0">
                <a:latin typeface="Comic Sans MS" panose="030F0702030302020204" pitchFamily="66" charset="0"/>
              </a:rPr>
              <a:t>Spellings will be sent home along with spelling books: ‘Look, Say, Cover, Write, Check’</a:t>
            </a:r>
          </a:p>
          <a:p>
            <a:pPr marL="285750" indent="-285750">
              <a:buFontTx/>
              <a:buChar char="-"/>
            </a:pPr>
            <a:endParaRPr lang="en-US" sz="1800" dirty="0">
              <a:latin typeface="Comic Sans MS" panose="030F0702030302020204" pitchFamily="66" charset="0"/>
            </a:endParaRPr>
          </a:p>
          <a:p>
            <a:r>
              <a:rPr lang="en-US" sz="1800" u="sng" dirty="0">
                <a:latin typeface="Comic Sans MS" panose="030F0702030302020204" pitchFamily="66" charset="0"/>
              </a:rPr>
              <a:t>Weekly jobs for home:</a:t>
            </a:r>
            <a:br>
              <a:rPr lang="en-US" sz="1800" dirty="0">
                <a:latin typeface="Comic Sans MS" panose="030F0702030302020204" pitchFamily="66" charset="0"/>
              </a:rPr>
            </a:br>
            <a:endParaRPr lang="en-US" sz="1800" dirty="0">
              <a:latin typeface="Comic Sans MS" panose="030F0702030302020204" pitchFamily="66" charset="0"/>
            </a:endParaRPr>
          </a:p>
          <a:p>
            <a:r>
              <a:rPr lang="en-US" sz="1800" dirty="0">
                <a:latin typeface="Comic Sans MS" panose="030F0702030302020204" pitchFamily="66" charset="0"/>
              </a:rPr>
              <a:t>     *Spellings practice and the accompanying task sheet.</a:t>
            </a:r>
          </a:p>
          <a:p>
            <a:r>
              <a:rPr lang="en-US" sz="1800" dirty="0">
                <a:latin typeface="Comic Sans MS" panose="030F0702030302020204" pitchFamily="66" charset="0"/>
              </a:rPr>
              <a:t>     *Times tables practice (TTRS)</a:t>
            </a:r>
          </a:p>
          <a:p>
            <a:r>
              <a:rPr lang="en-US" sz="1800" dirty="0">
                <a:latin typeface="Comic Sans MS" panose="030F0702030302020204" pitchFamily="66" charset="0"/>
              </a:rPr>
              <a:t>     *</a:t>
            </a:r>
            <a:r>
              <a:rPr lang="en-US" sz="1800" b="1" dirty="0">
                <a:latin typeface="Comic Sans MS" panose="030F0702030302020204" pitchFamily="66" charset="0"/>
              </a:rPr>
              <a:t>Reading a minimum of 3 times per week</a:t>
            </a:r>
            <a:r>
              <a:rPr lang="en-US" sz="1800" dirty="0">
                <a:latin typeface="Comic Sans MS" panose="030F0702030302020204" pitchFamily="66" charset="0"/>
              </a:rPr>
              <a:t>.</a:t>
            </a:r>
          </a:p>
          <a:p>
            <a:r>
              <a:rPr lang="en-US" sz="1800" dirty="0">
                <a:latin typeface="Comic Sans MS" panose="030F0702030302020204" pitchFamily="66" charset="0"/>
              </a:rPr>
              <a:t>     *Mathletics or paper </a:t>
            </a:r>
            <a:r>
              <a:rPr lang="en-US" sz="1800" dirty="0" err="1">
                <a:latin typeface="Comic Sans MS" panose="030F0702030302020204" pitchFamily="66" charset="0"/>
              </a:rPr>
              <a:t>maths</a:t>
            </a:r>
            <a:r>
              <a:rPr lang="en-US" sz="1800" dirty="0">
                <a:latin typeface="Comic Sans MS" panose="030F0702030302020204" pitchFamily="66" charset="0"/>
              </a:rPr>
              <a:t> homework</a:t>
            </a:r>
          </a:p>
          <a:p>
            <a:endParaRPr lang="en-US" sz="1800" dirty="0">
              <a:latin typeface="Comic Sans MS" panose="030F0702030302020204" pitchFamily="66" charset="0"/>
            </a:endParaRPr>
          </a:p>
          <a:p>
            <a:br>
              <a:rPr lang="en-US" sz="2800" dirty="0">
                <a:latin typeface="Comic Sans MS" panose="030F0702030302020204" pitchFamily="66" charset="0"/>
              </a:rPr>
            </a:br>
            <a:endParaRPr lang="en-US" sz="4400" dirty="0">
              <a:latin typeface="Comic Sans MS" panose="030F0702030302020204" pitchFamily="66" charset="0"/>
            </a:endParaRPr>
          </a:p>
        </p:txBody>
      </p:sp>
    </p:spTree>
    <p:extLst>
      <p:ext uri="{BB962C8B-B14F-4D97-AF65-F5344CB8AC3E}">
        <p14:creationId xmlns:p14="http://schemas.microsoft.com/office/powerpoint/2010/main" val="3199800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838200" y="365125"/>
            <a:ext cx="9829800" cy="5584825"/>
          </a:xfrm>
        </p:spPr>
        <p:txBody>
          <a:bodyPr anchor="t">
            <a:normAutofit/>
          </a:bodyPr>
          <a:lstStyle/>
          <a:p>
            <a:r>
              <a:rPr lang="en-US" sz="4400" dirty="0">
                <a:latin typeface="Comic Sans MS" panose="030F0702030302020204" pitchFamily="66" charset="0"/>
              </a:rPr>
              <a:t>Year 5 Topics</a:t>
            </a:r>
            <a:br>
              <a:rPr lang="en-US" sz="4400" dirty="0">
                <a:latin typeface="Comic Sans MS" panose="030F0702030302020204" pitchFamily="66" charset="0"/>
              </a:rPr>
            </a:br>
            <a:br>
              <a:rPr lang="en-US" sz="4400" dirty="0">
                <a:latin typeface="Comic Sans MS" panose="030F0702030302020204" pitchFamily="66" charset="0"/>
              </a:rPr>
            </a:br>
            <a:r>
              <a:rPr lang="en-US" sz="2800" dirty="0">
                <a:latin typeface="Comic Sans MS" panose="030F0702030302020204" pitchFamily="66" charset="0"/>
              </a:rPr>
              <a:t>Autumn – World War II</a:t>
            </a:r>
            <a:br>
              <a:rPr lang="en-US" sz="2800" dirty="0">
                <a:latin typeface="Comic Sans MS" panose="030F0702030302020204" pitchFamily="66" charset="0"/>
              </a:rPr>
            </a:br>
            <a:br>
              <a:rPr lang="en-US" sz="2800" dirty="0">
                <a:latin typeface="Comic Sans MS" panose="030F0702030302020204" pitchFamily="66" charset="0"/>
              </a:rPr>
            </a:br>
            <a:br>
              <a:rPr lang="en-US" sz="2800" dirty="0">
                <a:latin typeface="Comic Sans MS" panose="030F0702030302020204" pitchFamily="66" charset="0"/>
              </a:rPr>
            </a:br>
            <a:br>
              <a:rPr lang="en-US" sz="2800" dirty="0">
                <a:latin typeface="Comic Sans MS" panose="030F0702030302020204" pitchFamily="66" charset="0"/>
              </a:rPr>
            </a:br>
            <a:r>
              <a:rPr lang="en-US" sz="2800" dirty="0">
                <a:latin typeface="Comic Sans MS" panose="030F0702030302020204" pitchFamily="66" charset="0"/>
              </a:rPr>
              <a:t>Later in the year:</a:t>
            </a:r>
            <a:br>
              <a:rPr lang="en-US" sz="2800" dirty="0">
                <a:latin typeface="Comic Sans MS" panose="030F0702030302020204" pitchFamily="66" charset="0"/>
              </a:rPr>
            </a:br>
            <a:br>
              <a:rPr lang="en-US" sz="2800" dirty="0">
                <a:latin typeface="Comic Sans MS" panose="030F0702030302020204" pitchFamily="66" charset="0"/>
              </a:rPr>
            </a:br>
            <a:r>
              <a:rPr lang="en-US" sz="2800" dirty="0">
                <a:latin typeface="Comic Sans MS" panose="030F0702030302020204" pitchFamily="66" charset="0"/>
              </a:rPr>
              <a:t>Vikings &amp; Forces, Space &amp; North America</a:t>
            </a:r>
            <a:br>
              <a:rPr lang="en-US" sz="2800" dirty="0">
                <a:latin typeface="Comic Sans MS" panose="030F0702030302020204" pitchFamily="66" charset="0"/>
              </a:rPr>
            </a:br>
            <a:br>
              <a:rPr lang="en-US" sz="2800" dirty="0">
                <a:latin typeface="Comic Sans MS" panose="030F0702030302020204" pitchFamily="66" charset="0"/>
              </a:rPr>
            </a:br>
            <a:br>
              <a:rPr lang="en-US" sz="2800" dirty="0">
                <a:latin typeface="Comic Sans MS" panose="030F0702030302020204" pitchFamily="66" charset="0"/>
              </a:rPr>
            </a:br>
            <a:endParaRPr lang="en-US" sz="2800" dirty="0">
              <a:latin typeface="Comic Sans MS" panose="030F0702030302020204" pitchFamily="66" charset="0"/>
            </a:endParaRPr>
          </a:p>
        </p:txBody>
      </p:sp>
    </p:spTree>
    <p:extLst>
      <p:ext uri="{BB962C8B-B14F-4D97-AF65-F5344CB8AC3E}">
        <p14:creationId xmlns:p14="http://schemas.microsoft.com/office/powerpoint/2010/main" val="3238313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C78AA16-BB43-407B-A6A1-CE94C7A69026}"/>
              </a:ext>
            </a:extLst>
          </p:cNvPr>
          <p:cNvSpPr txBox="1"/>
          <p:nvPr/>
        </p:nvSpPr>
        <p:spPr>
          <a:xfrm>
            <a:off x="191344" y="260648"/>
            <a:ext cx="6094602" cy="769441"/>
          </a:xfrm>
          <a:prstGeom prst="rect">
            <a:avLst/>
          </a:prstGeom>
          <a:noFill/>
        </p:spPr>
        <p:txBody>
          <a:bodyPr wrap="square">
            <a:spAutoFit/>
          </a:bodyPr>
          <a:lstStyle/>
          <a:p>
            <a:r>
              <a:rPr lang="en-US" sz="4400" dirty="0">
                <a:latin typeface="Comic Sans MS" panose="030F0702030302020204" pitchFamily="66" charset="0"/>
              </a:rPr>
              <a:t>Dates for your diary:</a:t>
            </a:r>
            <a:endParaRPr lang="en-GB" sz="4400" dirty="0"/>
          </a:p>
        </p:txBody>
      </p:sp>
      <p:sp>
        <p:nvSpPr>
          <p:cNvPr id="6" name="TextBox 5">
            <a:extLst>
              <a:ext uri="{FF2B5EF4-FFF2-40B4-BE49-F238E27FC236}">
                <a16:creationId xmlns:a16="http://schemas.microsoft.com/office/drawing/2014/main" id="{DFC079C4-752C-47DD-B175-A1ED5806B3BA}"/>
              </a:ext>
            </a:extLst>
          </p:cNvPr>
          <p:cNvSpPr txBox="1"/>
          <p:nvPr/>
        </p:nvSpPr>
        <p:spPr>
          <a:xfrm>
            <a:off x="407368" y="1844824"/>
            <a:ext cx="11665296" cy="1815882"/>
          </a:xfrm>
          <a:prstGeom prst="rect">
            <a:avLst/>
          </a:prstGeom>
          <a:noFill/>
        </p:spPr>
        <p:txBody>
          <a:bodyPr wrap="square">
            <a:spAutoFit/>
          </a:bodyPr>
          <a:lstStyle/>
          <a:p>
            <a:r>
              <a:rPr lang="en-US" sz="2800" dirty="0">
                <a:latin typeface="Comic Sans MS" panose="030F0702030302020204" pitchFamily="66" charset="0"/>
              </a:rPr>
              <a:t>Tuesday 4</a:t>
            </a:r>
            <a:r>
              <a:rPr lang="en-US" sz="2800" baseline="30000" dirty="0">
                <a:latin typeface="Comic Sans MS" panose="030F0702030302020204" pitchFamily="66" charset="0"/>
              </a:rPr>
              <a:t>th</a:t>
            </a:r>
            <a:r>
              <a:rPr lang="en-US" sz="2800" dirty="0">
                <a:latin typeface="Comic Sans MS" panose="030F0702030302020204" pitchFamily="66" charset="0"/>
              </a:rPr>
              <a:t> November: School trip to Stockport Air Raid shelters!</a:t>
            </a:r>
          </a:p>
          <a:p>
            <a:endParaRPr lang="en-US" sz="2800" dirty="0">
              <a:latin typeface="Comic Sans MS" panose="030F0702030302020204" pitchFamily="66" charset="0"/>
            </a:endParaRPr>
          </a:p>
          <a:p>
            <a:endParaRPr lang="en-US" sz="2800" dirty="0">
              <a:latin typeface="Comic Sans MS" panose="030F0702030302020204" pitchFamily="66" charset="0"/>
            </a:endParaRPr>
          </a:p>
          <a:p>
            <a:r>
              <a:rPr lang="en-US" sz="2800" dirty="0">
                <a:latin typeface="Comic Sans MS" panose="030F0702030302020204" pitchFamily="66" charset="0"/>
              </a:rPr>
              <a:t>Thursday 12</a:t>
            </a:r>
            <a:r>
              <a:rPr lang="en-US" sz="2800" baseline="30000" dirty="0">
                <a:latin typeface="Comic Sans MS" panose="030F0702030302020204" pitchFamily="66" charset="0"/>
              </a:rPr>
              <a:t>th</a:t>
            </a:r>
            <a:r>
              <a:rPr lang="en-US" sz="2800" dirty="0">
                <a:latin typeface="Comic Sans MS" panose="030F0702030302020204" pitchFamily="66" charset="0"/>
              </a:rPr>
              <a:t> March: Class Assembly</a:t>
            </a:r>
            <a:endParaRPr lang="en-GB" sz="2800" dirty="0"/>
          </a:p>
        </p:txBody>
      </p:sp>
    </p:spTree>
    <p:extLst>
      <p:ext uri="{BB962C8B-B14F-4D97-AF65-F5344CB8AC3E}">
        <p14:creationId xmlns:p14="http://schemas.microsoft.com/office/powerpoint/2010/main" val="3778490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43672" y="908720"/>
            <a:ext cx="7315200" cy="1828800"/>
          </a:xfrm>
        </p:spPr>
        <p:txBody>
          <a:bodyPr>
            <a:normAutofit fontScale="90000"/>
          </a:bodyPr>
          <a:lstStyle/>
          <a:p>
            <a:pPr algn="ctr"/>
            <a:r>
              <a:rPr lang="en-US" sz="2000" dirty="0">
                <a:latin typeface="Comic Sans MS" panose="030F0702030302020204" pitchFamily="66" charset="0"/>
              </a:rPr>
              <a:t>I hope that this information has been useful.</a:t>
            </a:r>
            <a:br>
              <a:rPr lang="en-US" sz="2000" dirty="0">
                <a:latin typeface="Comic Sans MS" panose="030F0702030302020204" pitchFamily="66" charset="0"/>
              </a:rPr>
            </a:br>
            <a:br>
              <a:rPr lang="en-US" sz="2000" dirty="0">
                <a:latin typeface="Comic Sans MS" panose="030F0702030302020204" pitchFamily="66" charset="0"/>
              </a:rPr>
            </a:br>
            <a:r>
              <a:rPr lang="en-US" sz="2000" dirty="0">
                <a:latin typeface="Comic Sans MS" panose="030F0702030302020204" pitchFamily="66" charset="0"/>
              </a:rPr>
              <a:t>Please speak to me at the gate or jot a message in the diary.</a:t>
            </a:r>
            <a:br>
              <a:rPr lang="en-US" sz="2000" dirty="0">
                <a:latin typeface="Comic Sans MS" panose="030F0702030302020204" pitchFamily="66" charset="0"/>
              </a:rPr>
            </a:br>
            <a:br>
              <a:rPr lang="en-US" sz="2000" dirty="0">
                <a:latin typeface="Comic Sans MS" panose="030F0702030302020204" pitchFamily="66" charset="0"/>
              </a:rPr>
            </a:br>
            <a:br>
              <a:rPr lang="en-US" sz="2000" dirty="0">
                <a:latin typeface="Comic Sans MS" panose="030F0702030302020204" pitchFamily="66" charset="0"/>
              </a:rPr>
            </a:br>
            <a:br>
              <a:rPr lang="en-US" sz="2000" dirty="0">
                <a:latin typeface="Comic Sans MS" panose="030F0702030302020204" pitchFamily="66" charset="0"/>
              </a:rPr>
            </a:br>
            <a:r>
              <a:rPr lang="en-US" sz="2000" dirty="0">
                <a:latin typeface="Comic Sans MS" panose="030F0702030302020204" pitchFamily="66" charset="0"/>
              </a:rPr>
              <a:t>Please take any handouts you might have missed as you leave and make sure you signed in – thank you </a:t>
            </a:r>
            <a:r>
              <a:rPr lang="en-US" sz="2000" dirty="0">
                <a:latin typeface="Comic Sans MS" panose="030F0702030302020204" pitchFamily="66" charset="0"/>
                <a:sym typeface="Wingdings" panose="05000000000000000000" pitchFamily="2" charset="2"/>
              </a:rPr>
              <a:t></a:t>
            </a:r>
            <a:endParaRPr lang="en-US" sz="2000" dirty="0"/>
          </a:p>
        </p:txBody>
      </p:sp>
    </p:spTree>
    <p:extLst>
      <p:ext uri="{BB962C8B-B14F-4D97-AF65-F5344CB8AC3E}">
        <p14:creationId xmlns:p14="http://schemas.microsoft.com/office/powerpoint/2010/main" val="684342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hoolyard kids education presentation, album (widescreen).potx" id="{B61009BD-7448-452D-9EB3-A92629EDAAF7}" vid="{D5A61431-CA5A-45CA-9A81-30AAFC8F1B2C}"/>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EDF6667-B669-49A4-BBE6-2132BA71C0C7}">
  <ds:schemaRefs>
    <ds:schemaRef ds:uri="http://schemas.microsoft.com/sharepoint/v3/contenttype/forms"/>
  </ds:schemaRefs>
</ds:datastoreItem>
</file>

<file path=customXml/itemProps2.xml><?xml version="1.0" encoding="utf-8"?>
<ds:datastoreItem xmlns:ds="http://schemas.openxmlformats.org/officeDocument/2006/customXml" ds:itemID="{1DA15C6C-6BB6-4DB6-B7D6-7F14EAB2CC5C}">
  <ds:schemaRefs>
    <ds:schemaRef ds:uri="http://schemas.openxmlformats.org/package/2006/metadata/core-properties"/>
    <ds:schemaRef ds:uri="http://purl.org/dc/terms/"/>
    <ds:schemaRef ds:uri="http://www.w3.org/XML/1998/namespace"/>
    <ds:schemaRef ds:uri="http://schemas.microsoft.com/office/infopath/2007/PartnerControls"/>
    <ds:schemaRef ds:uri="http://schemas.microsoft.com/office/2006/documentManagement/types"/>
    <ds:schemaRef ds:uri="http://schemas.microsoft.com/office/2006/metadata/properties"/>
    <ds:schemaRef ds:uri="http://purl.org/dc/elements/1.1/"/>
    <ds:schemaRef ds:uri="40262f94-9f35-4ac3-9a90-690165a166b7"/>
    <ds:schemaRef ds:uri="a4f35948-e619-41b3-aa29-22878b09cfd2"/>
    <ds:schemaRef ds:uri="http://purl.org/dc/dcmitype/"/>
  </ds:schemaRefs>
</ds:datastoreItem>
</file>

<file path=customXml/itemProps3.xml><?xml version="1.0" encoding="utf-8"?>
<ds:datastoreItem xmlns:ds="http://schemas.openxmlformats.org/officeDocument/2006/customXml" ds:itemID="{4A369AEE-D726-45B1-ACA9-0D6048C368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Schoolyard kids education presentation, album (widescreen)</Template>
  <TotalTime>1610</TotalTime>
  <Words>862</Words>
  <Application>Microsoft Office PowerPoint</Application>
  <PresentationFormat>Widescreen</PresentationFormat>
  <Paragraphs>89</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Comic Sans MS</vt:lpstr>
      <vt:lpstr>Times New Roman</vt:lpstr>
      <vt:lpstr>Children Friends 16x9</vt:lpstr>
      <vt:lpstr>Welcome to Year 5</vt:lpstr>
      <vt:lpstr>Timetable</vt:lpstr>
      <vt:lpstr>Home/School Diary</vt:lpstr>
      <vt:lpstr>Recording Reading  - Reading books can be changed any day through access to the class library.  - Children can read a book from school or from home as their reading book as long as it is an appropriate level.  - Record reading in their new reading diaries in the diary part.  Use the dated section for that day, write the name of the home book and the pages read.    </vt:lpstr>
      <vt:lpstr>PowerPoint Presentation</vt:lpstr>
      <vt:lpstr>PowerPoint Presentation</vt:lpstr>
      <vt:lpstr>PowerPoint Presentation</vt:lpstr>
      <vt:lpstr>PowerPoint Presentation</vt:lpstr>
      <vt:lpstr>PowerPoint Presentation</vt:lpstr>
      <vt:lpstr>PowerPoint Presentation</vt:lpstr>
      <vt:lpstr>Year 5 Topics  Autumn – World War II    Later in the year:  Vikings &amp; Forces, Space &amp; North America   </vt:lpstr>
      <vt:lpstr>PowerPoint Presentation</vt:lpstr>
      <vt:lpstr>I hope that this information has been useful.  Please speak to me at the gate or jot a message in the diary.    Please take any handouts you might have missed as you leave and make sure you signed in – 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5</dc:title>
  <dc:creator>Windows User</dc:creator>
  <cp:keywords/>
  <cp:lastModifiedBy>Amy Hobbs</cp:lastModifiedBy>
  <cp:revision>43</cp:revision>
  <cp:lastPrinted>2020-09-09T16:22:04Z</cp:lastPrinted>
  <dcterms:created xsi:type="dcterms:W3CDTF">2020-09-07T10:34:27Z</dcterms:created>
  <dcterms:modified xsi:type="dcterms:W3CDTF">2025-09-03T17:19:06Z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y fmtid="{D5CDD505-2E9C-101B-9397-08002B2CF9AE}" pid="3" name="ContentTypeId">
    <vt:lpwstr>0x010100AA3F7D94069FF64A86F7DFF56D60E3BE</vt:lpwstr>
  </property>
</Properties>
</file>