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7" r:id="rId2"/>
    <p:sldId id="306" r:id="rId3"/>
    <p:sldId id="310" r:id="rId4"/>
    <p:sldId id="307" r:id="rId5"/>
    <p:sldId id="311" r:id="rId6"/>
    <p:sldId id="313" r:id="rId7"/>
    <p:sldId id="295" r:id="rId8"/>
    <p:sldId id="296" r:id="rId9"/>
    <p:sldId id="299" r:id="rId10"/>
    <p:sldId id="297" r:id="rId11"/>
    <p:sldId id="309" r:id="rId12"/>
    <p:sldId id="308" r:id="rId13"/>
    <p:sldId id="298" r:id="rId14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8AF2"/>
    <a:srgbClr val="DEB9F5"/>
    <a:srgbClr val="943EEA"/>
    <a:srgbClr val="933EE9"/>
    <a:srgbClr val="B96CE9"/>
    <a:srgbClr val="BA6CEA"/>
    <a:srgbClr val="0051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9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4B5B59-62E0-43CE-909D-495F5AA9AAF7}" type="doc">
      <dgm:prSet loTypeId="urn:microsoft.com/office/officeart/2005/8/layout/hierarchy2" loCatId="hierarchy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A0A529E6-8382-4825-9B7E-16BA31A83AE2}">
      <dgm:prSet/>
      <dgm:spPr>
        <a:solidFill>
          <a:srgbClr val="DEB9F5"/>
        </a:solidFill>
      </dgm:spPr>
      <dgm:t>
        <a:bodyPr/>
        <a:lstStyle/>
        <a:p>
          <a:r>
            <a:rPr lang="en-GB" b="1" dirty="0">
              <a:solidFill>
                <a:schemeClr val="tx1"/>
              </a:solidFill>
            </a:rPr>
            <a:t>Local visits permission slip – if new to school</a:t>
          </a:r>
          <a:endParaRPr lang="en-GB" b="1" i="0" u="none" strike="noStrike" dirty="0">
            <a:solidFill>
              <a:schemeClr val="tx1"/>
            </a:solidFill>
            <a:effectLst/>
            <a:latin typeface="+mn-lt"/>
          </a:endParaRPr>
        </a:p>
      </dgm:t>
    </dgm:pt>
    <dgm:pt modelId="{9D95A021-D1C2-46E0-9D50-7586BA7F2A08}" type="parTrans" cxnId="{C7F58F6E-CDAC-4489-8027-96C916D8E04C}">
      <dgm:prSet/>
      <dgm:spPr/>
      <dgm:t>
        <a:bodyPr/>
        <a:lstStyle/>
        <a:p>
          <a:endParaRPr lang="en-GB"/>
        </a:p>
      </dgm:t>
    </dgm:pt>
    <dgm:pt modelId="{D13A98D3-22C5-47BB-A0A0-A90A51F133D2}" type="sibTrans" cxnId="{C7F58F6E-CDAC-4489-8027-96C916D8E04C}">
      <dgm:prSet/>
      <dgm:spPr/>
      <dgm:t>
        <a:bodyPr/>
        <a:lstStyle/>
        <a:p>
          <a:endParaRPr lang="en-GB"/>
        </a:p>
      </dgm:t>
    </dgm:pt>
    <dgm:pt modelId="{8535C013-1436-40AA-85BE-32C986028371}">
      <dgm:prSet/>
      <dgm:spPr>
        <a:solidFill>
          <a:srgbClr val="DEB9F5"/>
        </a:solidFill>
      </dgm:spPr>
      <dgm:t>
        <a:bodyPr/>
        <a:lstStyle/>
        <a:p>
          <a:r>
            <a:rPr lang="en-GB" b="1" i="0" u="none" strike="noStrike" dirty="0">
              <a:solidFill>
                <a:schemeClr val="tx1"/>
              </a:solidFill>
              <a:effectLst/>
              <a:latin typeface="+mn-lt"/>
            </a:rPr>
            <a:t>Medical Conditions form – Mrs Bristow if any changes </a:t>
          </a:r>
        </a:p>
      </dgm:t>
    </dgm:pt>
    <dgm:pt modelId="{E7D227D4-26F3-417A-8913-8413BCFAF6A5}" type="parTrans" cxnId="{B2212889-3131-4572-BA08-C1102203135B}">
      <dgm:prSet/>
      <dgm:spPr/>
      <dgm:t>
        <a:bodyPr/>
        <a:lstStyle/>
        <a:p>
          <a:endParaRPr lang="en-GB"/>
        </a:p>
      </dgm:t>
    </dgm:pt>
    <dgm:pt modelId="{39EAAC58-92F3-4F48-A6A5-D140B3368C8D}" type="sibTrans" cxnId="{B2212889-3131-4572-BA08-C1102203135B}">
      <dgm:prSet/>
      <dgm:spPr/>
      <dgm:t>
        <a:bodyPr/>
        <a:lstStyle/>
        <a:p>
          <a:endParaRPr lang="en-GB"/>
        </a:p>
      </dgm:t>
    </dgm:pt>
    <dgm:pt modelId="{E3970888-3492-4A96-BDF6-BD538E7140E9}">
      <dgm:prSet custT="1"/>
      <dgm:spPr>
        <a:solidFill>
          <a:srgbClr val="DEB9F5"/>
        </a:solidFill>
      </dgm:spPr>
      <dgm:t>
        <a:bodyPr/>
        <a:lstStyle/>
        <a:p>
          <a:r>
            <a:rPr lang="en-GB" sz="4400" b="1" i="0" u="none" strike="noStrike" dirty="0">
              <a:solidFill>
                <a:schemeClr val="tx1"/>
              </a:solidFill>
              <a:effectLst/>
              <a:latin typeface="+mn-lt"/>
            </a:rPr>
            <a:t>Change of address, telephone numbers etc – please inform office</a:t>
          </a:r>
        </a:p>
      </dgm:t>
    </dgm:pt>
    <dgm:pt modelId="{D6FFA64C-760C-4857-883A-9FD43CAAA832}" type="parTrans" cxnId="{2DDE13DD-C72F-4C74-ADC0-AE4C18498D13}">
      <dgm:prSet/>
      <dgm:spPr/>
      <dgm:t>
        <a:bodyPr/>
        <a:lstStyle/>
        <a:p>
          <a:endParaRPr lang="en-GB"/>
        </a:p>
      </dgm:t>
    </dgm:pt>
    <dgm:pt modelId="{DC2A4A64-EB1C-438B-A985-838AE0B862B2}" type="sibTrans" cxnId="{2DDE13DD-C72F-4C74-ADC0-AE4C18498D13}">
      <dgm:prSet/>
      <dgm:spPr/>
      <dgm:t>
        <a:bodyPr/>
        <a:lstStyle/>
        <a:p>
          <a:endParaRPr lang="en-GB"/>
        </a:p>
      </dgm:t>
    </dgm:pt>
    <dgm:pt modelId="{F4941123-10CB-487A-887E-71F6C4B0EA38}" type="pres">
      <dgm:prSet presAssocID="{0C4B5B59-62E0-43CE-909D-495F5AA9AAF7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44CE7F88-3387-4286-A9EF-591BE754C38A}" type="pres">
      <dgm:prSet presAssocID="{A0A529E6-8382-4825-9B7E-16BA31A83AE2}" presName="root1" presStyleCnt="0"/>
      <dgm:spPr/>
    </dgm:pt>
    <dgm:pt modelId="{9A09027F-F2F3-4219-9D12-61ADB2675869}" type="pres">
      <dgm:prSet presAssocID="{A0A529E6-8382-4825-9B7E-16BA31A83AE2}" presName="LevelOneTextNode" presStyleLbl="node0" presStyleIdx="0" presStyleCnt="3" custScaleX="382525">
        <dgm:presLayoutVars>
          <dgm:chPref val="3"/>
        </dgm:presLayoutVars>
      </dgm:prSet>
      <dgm:spPr/>
    </dgm:pt>
    <dgm:pt modelId="{DE6BBF6A-050F-4F7C-AC05-81B8EDBB020F}" type="pres">
      <dgm:prSet presAssocID="{A0A529E6-8382-4825-9B7E-16BA31A83AE2}" presName="level2hierChild" presStyleCnt="0"/>
      <dgm:spPr/>
    </dgm:pt>
    <dgm:pt modelId="{33257040-B144-4B35-BC72-492FB368E0A6}" type="pres">
      <dgm:prSet presAssocID="{8535C013-1436-40AA-85BE-32C986028371}" presName="root1" presStyleCnt="0"/>
      <dgm:spPr/>
    </dgm:pt>
    <dgm:pt modelId="{4B0B384D-D11F-47BD-9C9D-27DD715C3DB3}" type="pres">
      <dgm:prSet presAssocID="{8535C013-1436-40AA-85BE-32C986028371}" presName="LevelOneTextNode" presStyleLbl="node0" presStyleIdx="1" presStyleCnt="3" custScaleX="382525">
        <dgm:presLayoutVars>
          <dgm:chPref val="3"/>
        </dgm:presLayoutVars>
      </dgm:prSet>
      <dgm:spPr/>
    </dgm:pt>
    <dgm:pt modelId="{8CB98271-949A-4427-A965-36A0EA7E5B9B}" type="pres">
      <dgm:prSet presAssocID="{8535C013-1436-40AA-85BE-32C986028371}" presName="level2hierChild" presStyleCnt="0"/>
      <dgm:spPr/>
    </dgm:pt>
    <dgm:pt modelId="{260C0E2A-9A7D-49B7-93B2-8D4C5D5AE404}" type="pres">
      <dgm:prSet presAssocID="{E3970888-3492-4A96-BDF6-BD538E7140E9}" presName="root1" presStyleCnt="0"/>
      <dgm:spPr/>
    </dgm:pt>
    <dgm:pt modelId="{2C1B1581-0F87-4F27-8C75-CF3B6B97FCC8}" type="pres">
      <dgm:prSet presAssocID="{E3970888-3492-4A96-BDF6-BD538E7140E9}" presName="LevelOneTextNode" presStyleLbl="node0" presStyleIdx="2" presStyleCnt="3" custScaleX="382525">
        <dgm:presLayoutVars>
          <dgm:chPref val="3"/>
        </dgm:presLayoutVars>
      </dgm:prSet>
      <dgm:spPr/>
    </dgm:pt>
    <dgm:pt modelId="{8DD28BE0-BD11-4732-8EA6-BE0FDA946EE4}" type="pres">
      <dgm:prSet presAssocID="{E3970888-3492-4A96-BDF6-BD538E7140E9}" presName="level2hierChild" presStyleCnt="0"/>
      <dgm:spPr/>
    </dgm:pt>
  </dgm:ptLst>
  <dgm:cxnLst>
    <dgm:cxn modelId="{78045325-E4D0-4224-B38C-204083D4A3E6}" type="presOf" srcId="{E3970888-3492-4A96-BDF6-BD538E7140E9}" destId="{2C1B1581-0F87-4F27-8C75-CF3B6B97FCC8}" srcOrd="0" destOrd="0" presId="urn:microsoft.com/office/officeart/2005/8/layout/hierarchy2"/>
    <dgm:cxn modelId="{C7F58F6E-CDAC-4489-8027-96C916D8E04C}" srcId="{0C4B5B59-62E0-43CE-909D-495F5AA9AAF7}" destId="{A0A529E6-8382-4825-9B7E-16BA31A83AE2}" srcOrd="0" destOrd="0" parTransId="{9D95A021-D1C2-46E0-9D50-7586BA7F2A08}" sibTransId="{D13A98D3-22C5-47BB-A0A0-A90A51F133D2}"/>
    <dgm:cxn modelId="{DE04495A-AE48-45BA-B718-43BA83541DD8}" type="presOf" srcId="{8535C013-1436-40AA-85BE-32C986028371}" destId="{4B0B384D-D11F-47BD-9C9D-27DD715C3DB3}" srcOrd="0" destOrd="0" presId="urn:microsoft.com/office/officeart/2005/8/layout/hierarchy2"/>
    <dgm:cxn modelId="{B2212889-3131-4572-BA08-C1102203135B}" srcId="{0C4B5B59-62E0-43CE-909D-495F5AA9AAF7}" destId="{8535C013-1436-40AA-85BE-32C986028371}" srcOrd="1" destOrd="0" parTransId="{E7D227D4-26F3-417A-8913-8413BCFAF6A5}" sibTransId="{39EAAC58-92F3-4F48-A6A5-D140B3368C8D}"/>
    <dgm:cxn modelId="{BD95D3AA-4943-4C61-A0AC-2C7762E516D1}" type="presOf" srcId="{0C4B5B59-62E0-43CE-909D-495F5AA9AAF7}" destId="{F4941123-10CB-487A-887E-71F6C4B0EA38}" srcOrd="0" destOrd="0" presId="urn:microsoft.com/office/officeart/2005/8/layout/hierarchy2"/>
    <dgm:cxn modelId="{9D6CA1DC-2E1F-4306-AA15-46FABDEFC08B}" type="presOf" srcId="{A0A529E6-8382-4825-9B7E-16BA31A83AE2}" destId="{9A09027F-F2F3-4219-9D12-61ADB2675869}" srcOrd="0" destOrd="0" presId="urn:microsoft.com/office/officeart/2005/8/layout/hierarchy2"/>
    <dgm:cxn modelId="{2DDE13DD-C72F-4C74-ADC0-AE4C18498D13}" srcId="{0C4B5B59-62E0-43CE-909D-495F5AA9AAF7}" destId="{E3970888-3492-4A96-BDF6-BD538E7140E9}" srcOrd="2" destOrd="0" parTransId="{D6FFA64C-760C-4857-883A-9FD43CAAA832}" sibTransId="{DC2A4A64-EB1C-438B-A985-838AE0B862B2}"/>
    <dgm:cxn modelId="{C00B144D-D4B5-4C8A-9100-687297F771D1}" type="presParOf" srcId="{F4941123-10CB-487A-887E-71F6C4B0EA38}" destId="{44CE7F88-3387-4286-A9EF-591BE754C38A}" srcOrd="0" destOrd="0" presId="urn:microsoft.com/office/officeart/2005/8/layout/hierarchy2"/>
    <dgm:cxn modelId="{325AECDB-3F2C-4C47-8B03-52229CD43519}" type="presParOf" srcId="{44CE7F88-3387-4286-A9EF-591BE754C38A}" destId="{9A09027F-F2F3-4219-9D12-61ADB2675869}" srcOrd="0" destOrd="0" presId="urn:microsoft.com/office/officeart/2005/8/layout/hierarchy2"/>
    <dgm:cxn modelId="{495557FE-4E04-4922-BF18-F483F0541F89}" type="presParOf" srcId="{44CE7F88-3387-4286-A9EF-591BE754C38A}" destId="{DE6BBF6A-050F-4F7C-AC05-81B8EDBB020F}" srcOrd="1" destOrd="0" presId="urn:microsoft.com/office/officeart/2005/8/layout/hierarchy2"/>
    <dgm:cxn modelId="{B0AD5627-7036-4FA3-8282-D90A8FD1EDAE}" type="presParOf" srcId="{F4941123-10CB-487A-887E-71F6C4B0EA38}" destId="{33257040-B144-4B35-BC72-492FB368E0A6}" srcOrd="1" destOrd="0" presId="urn:microsoft.com/office/officeart/2005/8/layout/hierarchy2"/>
    <dgm:cxn modelId="{D1B3063E-AB0D-4477-8FA7-813247E4590B}" type="presParOf" srcId="{33257040-B144-4B35-BC72-492FB368E0A6}" destId="{4B0B384D-D11F-47BD-9C9D-27DD715C3DB3}" srcOrd="0" destOrd="0" presId="urn:microsoft.com/office/officeart/2005/8/layout/hierarchy2"/>
    <dgm:cxn modelId="{8483FFED-A6F5-4736-90D7-214924272880}" type="presParOf" srcId="{33257040-B144-4B35-BC72-492FB368E0A6}" destId="{8CB98271-949A-4427-A965-36A0EA7E5B9B}" srcOrd="1" destOrd="0" presId="urn:microsoft.com/office/officeart/2005/8/layout/hierarchy2"/>
    <dgm:cxn modelId="{5E5D80EE-F126-462E-8EBE-9CD0F9041318}" type="presParOf" srcId="{F4941123-10CB-487A-887E-71F6C4B0EA38}" destId="{260C0E2A-9A7D-49B7-93B2-8D4C5D5AE404}" srcOrd="2" destOrd="0" presId="urn:microsoft.com/office/officeart/2005/8/layout/hierarchy2"/>
    <dgm:cxn modelId="{60DDB1AE-F078-475F-AF07-78A07EDF8F04}" type="presParOf" srcId="{260C0E2A-9A7D-49B7-93B2-8D4C5D5AE404}" destId="{2C1B1581-0F87-4F27-8C75-CF3B6B97FCC8}" srcOrd="0" destOrd="0" presId="urn:microsoft.com/office/officeart/2005/8/layout/hierarchy2"/>
    <dgm:cxn modelId="{6BDF6BA3-265F-479E-A6A4-6C1E112BD65B}" type="presParOf" srcId="{260C0E2A-9A7D-49B7-93B2-8D4C5D5AE404}" destId="{8DD28BE0-BD11-4732-8EA6-BE0FDA946EE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C4B5B59-62E0-43CE-909D-495F5AA9AAF7}" type="doc">
      <dgm:prSet loTypeId="urn:microsoft.com/office/officeart/2005/8/layout/hierarchy2" loCatId="hierarchy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076DEC8-A3DC-4469-9AE4-F3A9287E479D}">
      <dgm:prSet custT="1"/>
      <dgm:spPr>
        <a:solidFill>
          <a:srgbClr val="DEB9F5"/>
        </a:solidFill>
      </dgm:spPr>
      <dgm:t>
        <a:bodyPr/>
        <a:lstStyle/>
        <a:p>
          <a:r>
            <a:rPr lang="en-GB" sz="2800" dirty="0"/>
            <a:t> </a:t>
          </a:r>
          <a:r>
            <a:rPr lang="en-GB" altLang="en-US" sz="3200" b="1" dirty="0">
              <a:solidFill>
                <a:schemeClr val="tx1"/>
              </a:solidFill>
            </a:rPr>
            <a:t>Please label all uniform (shoes/coat)</a:t>
          </a:r>
        </a:p>
        <a:p>
          <a:r>
            <a:rPr lang="en-GB" altLang="en-US" sz="3200" b="1" dirty="0">
              <a:solidFill>
                <a:schemeClr val="tx1"/>
              </a:solidFill>
            </a:rPr>
            <a:t>Coat needed EVERY DAY</a:t>
          </a:r>
        </a:p>
        <a:p>
          <a:r>
            <a:rPr lang="en-GB" altLang="en-US" sz="3200" b="1" dirty="0">
              <a:solidFill>
                <a:schemeClr val="tx1"/>
              </a:solidFill>
            </a:rPr>
            <a:t>Pump bags – draw string</a:t>
          </a:r>
        </a:p>
        <a:p>
          <a:r>
            <a:rPr lang="en-GB" altLang="en-US" sz="3200" b="1" dirty="0">
              <a:solidFill>
                <a:schemeClr val="tx1"/>
              </a:solidFill>
            </a:rPr>
            <a:t>No huge bags – no space!</a:t>
          </a:r>
        </a:p>
        <a:p>
          <a:r>
            <a:rPr lang="en-GB" altLang="en-US" sz="3200" b="1" dirty="0">
              <a:solidFill>
                <a:schemeClr val="tx1"/>
              </a:solidFill>
            </a:rPr>
            <a:t>No jewellery – earrings must be plain, small studs (children to bring own tape to cover for PE) </a:t>
          </a:r>
        </a:p>
        <a:p>
          <a:r>
            <a:rPr lang="en-GB" altLang="en-US" sz="3200" b="1" dirty="0">
              <a:solidFill>
                <a:schemeClr val="tx1"/>
              </a:solidFill>
            </a:rPr>
            <a:t>NB SWIMMING TERM AND NEW PIERCED EARS</a:t>
          </a:r>
        </a:p>
        <a:p>
          <a:r>
            <a:rPr lang="en-GB" altLang="en-US" sz="3200" b="1" dirty="0">
              <a:solidFill>
                <a:schemeClr val="tx1"/>
              </a:solidFill>
            </a:rPr>
            <a:t>No nail varnish / make-up</a:t>
          </a:r>
        </a:p>
        <a:p>
          <a:r>
            <a:rPr lang="en-GB" altLang="en-US" sz="3200" b="1" dirty="0">
              <a:solidFill>
                <a:schemeClr val="tx1"/>
              </a:solidFill>
            </a:rPr>
            <a:t>Long hair – tied back – its own colour please</a:t>
          </a:r>
          <a:endParaRPr lang="en-GB" sz="3200" b="1" i="0" u="none" strike="noStrike" dirty="0">
            <a:solidFill>
              <a:schemeClr val="tx1"/>
            </a:solidFill>
            <a:effectLst/>
            <a:latin typeface="+mn-lt"/>
          </a:endParaRPr>
        </a:p>
      </dgm:t>
    </dgm:pt>
    <dgm:pt modelId="{96B72CF1-E270-4CD4-B9FC-C1FACB23CBB3}" type="parTrans" cxnId="{84C13BF7-2E45-42F5-9A7B-267B253F4A91}">
      <dgm:prSet/>
      <dgm:spPr/>
      <dgm:t>
        <a:bodyPr/>
        <a:lstStyle/>
        <a:p>
          <a:endParaRPr lang="en-GB"/>
        </a:p>
      </dgm:t>
    </dgm:pt>
    <dgm:pt modelId="{5A50975D-30C0-4EBE-83EA-9752E42CF176}" type="sibTrans" cxnId="{84C13BF7-2E45-42F5-9A7B-267B253F4A91}">
      <dgm:prSet/>
      <dgm:spPr/>
      <dgm:t>
        <a:bodyPr/>
        <a:lstStyle/>
        <a:p>
          <a:endParaRPr lang="en-GB"/>
        </a:p>
      </dgm:t>
    </dgm:pt>
    <dgm:pt modelId="{F4941123-10CB-487A-887E-71F6C4B0EA38}" type="pres">
      <dgm:prSet presAssocID="{0C4B5B59-62E0-43CE-909D-495F5AA9AAF7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EE448CCA-1407-4361-8FEF-14EEAA49CD67}" type="pres">
      <dgm:prSet presAssocID="{2076DEC8-A3DC-4469-9AE4-F3A9287E479D}" presName="root1" presStyleCnt="0"/>
      <dgm:spPr/>
    </dgm:pt>
    <dgm:pt modelId="{745B9C8C-9C1C-4BB3-9383-9073E21813E6}" type="pres">
      <dgm:prSet presAssocID="{2076DEC8-A3DC-4469-9AE4-F3A9287E479D}" presName="LevelOneTextNode" presStyleLbl="node0" presStyleIdx="0" presStyleCnt="1">
        <dgm:presLayoutVars>
          <dgm:chPref val="3"/>
        </dgm:presLayoutVars>
      </dgm:prSet>
      <dgm:spPr/>
    </dgm:pt>
    <dgm:pt modelId="{C6AF2392-8321-4FCF-B5DD-331566C066BC}" type="pres">
      <dgm:prSet presAssocID="{2076DEC8-A3DC-4469-9AE4-F3A9287E479D}" presName="level2hierChild" presStyleCnt="0"/>
      <dgm:spPr/>
    </dgm:pt>
  </dgm:ptLst>
  <dgm:cxnLst>
    <dgm:cxn modelId="{16FE5E80-E7EE-4B37-B9E3-78100976C5D6}" type="presOf" srcId="{2076DEC8-A3DC-4469-9AE4-F3A9287E479D}" destId="{745B9C8C-9C1C-4BB3-9383-9073E21813E6}" srcOrd="0" destOrd="0" presId="urn:microsoft.com/office/officeart/2005/8/layout/hierarchy2"/>
    <dgm:cxn modelId="{BD95D3AA-4943-4C61-A0AC-2C7762E516D1}" type="presOf" srcId="{0C4B5B59-62E0-43CE-909D-495F5AA9AAF7}" destId="{F4941123-10CB-487A-887E-71F6C4B0EA38}" srcOrd="0" destOrd="0" presId="urn:microsoft.com/office/officeart/2005/8/layout/hierarchy2"/>
    <dgm:cxn modelId="{84C13BF7-2E45-42F5-9A7B-267B253F4A91}" srcId="{0C4B5B59-62E0-43CE-909D-495F5AA9AAF7}" destId="{2076DEC8-A3DC-4469-9AE4-F3A9287E479D}" srcOrd="0" destOrd="0" parTransId="{96B72CF1-E270-4CD4-B9FC-C1FACB23CBB3}" sibTransId="{5A50975D-30C0-4EBE-83EA-9752E42CF176}"/>
    <dgm:cxn modelId="{B5DA613B-7298-4338-BA4C-CF01DCA2FCCD}" type="presParOf" srcId="{F4941123-10CB-487A-887E-71F6C4B0EA38}" destId="{EE448CCA-1407-4361-8FEF-14EEAA49CD67}" srcOrd="0" destOrd="0" presId="urn:microsoft.com/office/officeart/2005/8/layout/hierarchy2"/>
    <dgm:cxn modelId="{36AA69E5-260D-43BE-9B46-944C06DDC0A2}" type="presParOf" srcId="{EE448CCA-1407-4361-8FEF-14EEAA49CD67}" destId="{745B9C8C-9C1C-4BB3-9383-9073E21813E6}" srcOrd="0" destOrd="0" presId="urn:microsoft.com/office/officeart/2005/8/layout/hierarchy2"/>
    <dgm:cxn modelId="{3EBE48B7-445D-478A-A500-1C624A59C1DF}" type="presParOf" srcId="{EE448CCA-1407-4361-8FEF-14EEAA49CD67}" destId="{C6AF2392-8321-4FCF-B5DD-331566C066BC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C4B5B59-62E0-43CE-909D-495F5AA9AAF7}" type="doc">
      <dgm:prSet loTypeId="urn:microsoft.com/office/officeart/2005/8/layout/hierarchy2" loCatId="hierarchy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076DEC8-A3DC-4469-9AE4-F3A9287E479D}">
      <dgm:prSet/>
      <dgm:spPr>
        <a:solidFill>
          <a:srgbClr val="BE8AF2"/>
        </a:solidFill>
      </dgm:spPr>
      <dgm:t>
        <a:bodyPr/>
        <a:lstStyle/>
        <a:p>
          <a:r>
            <a:rPr lang="en-GB" b="1" dirty="0">
              <a:solidFill>
                <a:schemeClr val="tx1"/>
              </a:solidFill>
            </a:rPr>
            <a:t>Make </a:t>
          </a:r>
          <a:r>
            <a:rPr lang="en-GB" b="1" i="1" dirty="0">
              <a:solidFill>
                <a:schemeClr val="tx1"/>
              </a:solidFill>
            </a:rPr>
            <a:t>Reading</a:t>
          </a:r>
          <a:r>
            <a:rPr lang="en-GB" b="1" dirty="0">
              <a:solidFill>
                <a:schemeClr val="tx1"/>
              </a:solidFill>
            </a:rPr>
            <a:t> a daily pleasure and routine</a:t>
          </a:r>
        </a:p>
        <a:p>
          <a:r>
            <a:rPr lang="en-GB" b="1" dirty="0">
              <a:solidFill>
                <a:schemeClr val="tx1"/>
              </a:solidFill>
            </a:rPr>
            <a:t>Ensure your child is getting enough sleep</a:t>
          </a:r>
          <a:endParaRPr lang="en-GB" b="1" dirty="0">
            <a:solidFill>
              <a:schemeClr val="tx1"/>
            </a:solidFill>
            <a:hlinkClick xmlns:r="http://schemas.openxmlformats.org/officeDocument/2006/relationships" r:id="rId1" action="ppaction://hlinksldjump">
              <a:extLst>
                <a:ext uri="{A12FA001-AC4F-418D-AE19-62706E023703}">
                  <ahyp:hlinkClr xmlns:ahyp="http://schemas.microsoft.com/office/drawing/2018/hyperlinkcolor" val="tx"/>
                </a:ext>
              </a:extLst>
            </a:hlinkClick>
          </a:endParaRPr>
        </a:p>
        <a:p>
          <a:r>
            <a:rPr lang="en-GB" b="1" dirty="0">
              <a:solidFill>
                <a:schemeClr val="tx1"/>
              </a:solidFill>
            </a:rPr>
            <a:t>Arrive / collect on time.</a:t>
          </a:r>
        </a:p>
        <a:p>
          <a:r>
            <a:rPr lang="en-GB" b="1" dirty="0">
              <a:solidFill>
                <a:schemeClr val="tx1"/>
              </a:solidFill>
            </a:rPr>
            <a:t>Absence for planned medical / dental reasons should take place out of school time if possible.  The office requires appointment card / medical letter to allow us to authorise the absence</a:t>
          </a:r>
        </a:p>
        <a:p>
          <a:r>
            <a:rPr lang="en-GB" b="1" i="0" u="none" strike="noStrike" dirty="0">
              <a:solidFill>
                <a:schemeClr val="tx1"/>
              </a:solidFill>
              <a:effectLst/>
              <a:latin typeface="+mn-lt"/>
            </a:rPr>
            <a:t>Please don’t book holidays in term time </a:t>
          </a:r>
        </a:p>
      </dgm:t>
    </dgm:pt>
    <dgm:pt modelId="{96B72CF1-E270-4CD4-B9FC-C1FACB23CBB3}" type="parTrans" cxnId="{84C13BF7-2E45-42F5-9A7B-267B253F4A91}">
      <dgm:prSet/>
      <dgm:spPr/>
      <dgm:t>
        <a:bodyPr/>
        <a:lstStyle/>
        <a:p>
          <a:endParaRPr lang="en-GB"/>
        </a:p>
      </dgm:t>
    </dgm:pt>
    <dgm:pt modelId="{5A50975D-30C0-4EBE-83EA-9752E42CF176}" type="sibTrans" cxnId="{84C13BF7-2E45-42F5-9A7B-267B253F4A91}">
      <dgm:prSet/>
      <dgm:spPr/>
      <dgm:t>
        <a:bodyPr/>
        <a:lstStyle/>
        <a:p>
          <a:endParaRPr lang="en-GB"/>
        </a:p>
      </dgm:t>
    </dgm:pt>
    <dgm:pt modelId="{F4941123-10CB-487A-887E-71F6C4B0EA38}" type="pres">
      <dgm:prSet presAssocID="{0C4B5B59-62E0-43CE-909D-495F5AA9AAF7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EE448CCA-1407-4361-8FEF-14EEAA49CD67}" type="pres">
      <dgm:prSet presAssocID="{2076DEC8-A3DC-4469-9AE4-F3A9287E479D}" presName="root1" presStyleCnt="0"/>
      <dgm:spPr/>
    </dgm:pt>
    <dgm:pt modelId="{745B9C8C-9C1C-4BB3-9383-9073E21813E6}" type="pres">
      <dgm:prSet presAssocID="{2076DEC8-A3DC-4469-9AE4-F3A9287E479D}" presName="LevelOneTextNode" presStyleLbl="node0" presStyleIdx="0" presStyleCnt="1" custScaleY="116020" custLinFactNeighborY="182">
        <dgm:presLayoutVars>
          <dgm:chPref val="3"/>
        </dgm:presLayoutVars>
      </dgm:prSet>
      <dgm:spPr/>
    </dgm:pt>
    <dgm:pt modelId="{C6AF2392-8321-4FCF-B5DD-331566C066BC}" type="pres">
      <dgm:prSet presAssocID="{2076DEC8-A3DC-4469-9AE4-F3A9287E479D}" presName="level2hierChild" presStyleCnt="0"/>
      <dgm:spPr/>
    </dgm:pt>
  </dgm:ptLst>
  <dgm:cxnLst>
    <dgm:cxn modelId="{16FE5E80-E7EE-4B37-B9E3-78100976C5D6}" type="presOf" srcId="{2076DEC8-A3DC-4469-9AE4-F3A9287E479D}" destId="{745B9C8C-9C1C-4BB3-9383-9073E21813E6}" srcOrd="0" destOrd="0" presId="urn:microsoft.com/office/officeart/2005/8/layout/hierarchy2"/>
    <dgm:cxn modelId="{BD95D3AA-4943-4C61-A0AC-2C7762E516D1}" type="presOf" srcId="{0C4B5B59-62E0-43CE-909D-495F5AA9AAF7}" destId="{F4941123-10CB-487A-887E-71F6C4B0EA38}" srcOrd="0" destOrd="0" presId="urn:microsoft.com/office/officeart/2005/8/layout/hierarchy2"/>
    <dgm:cxn modelId="{84C13BF7-2E45-42F5-9A7B-267B253F4A91}" srcId="{0C4B5B59-62E0-43CE-909D-495F5AA9AAF7}" destId="{2076DEC8-A3DC-4469-9AE4-F3A9287E479D}" srcOrd="0" destOrd="0" parTransId="{96B72CF1-E270-4CD4-B9FC-C1FACB23CBB3}" sibTransId="{5A50975D-30C0-4EBE-83EA-9752E42CF176}"/>
    <dgm:cxn modelId="{B5DA613B-7298-4338-BA4C-CF01DCA2FCCD}" type="presParOf" srcId="{F4941123-10CB-487A-887E-71F6C4B0EA38}" destId="{EE448CCA-1407-4361-8FEF-14EEAA49CD67}" srcOrd="0" destOrd="0" presId="urn:microsoft.com/office/officeart/2005/8/layout/hierarchy2"/>
    <dgm:cxn modelId="{36AA69E5-260D-43BE-9B46-944C06DDC0A2}" type="presParOf" srcId="{EE448CCA-1407-4361-8FEF-14EEAA49CD67}" destId="{745B9C8C-9C1C-4BB3-9383-9073E21813E6}" srcOrd="0" destOrd="0" presId="urn:microsoft.com/office/officeart/2005/8/layout/hierarchy2"/>
    <dgm:cxn modelId="{3EBE48B7-445D-478A-A500-1C624A59C1DF}" type="presParOf" srcId="{EE448CCA-1407-4361-8FEF-14EEAA49CD67}" destId="{C6AF2392-8321-4FCF-B5DD-331566C066BC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C4B5B59-62E0-43CE-909D-495F5AA9AAF7}" type="doc">
      <dgm:prSet loTypeId="urn:microsoft.com/office/officeart/2005/8/layout/hierarchy2" loCatId="hierarchy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DCE450B-A8E6-465A-A191-91556D1AFC26}">
      <dgm:prSet custT="1"/>
      <dgm:spPr>
        <a:solidFill>
          <a:srgbClr val="BE8AF2"/>
        </a:solidFill>
      </dgm:spPr>
      <dgm:t>
        <a:bodyPr/>
        <a:lstStyle/>
        <a:p>
          <a:r>
            <a:rPr lang="en-GB" sz="6500" b="1" dirty="0">
              <a:solidFill>
                <a:schemeClr val="tx1"/>
              </a:solidFill>
            </a:rPr>
            <a:t> </a:t>
          </a:r>
          <a:r>
            <a:rPr lang="en-GB" sz="4000" b="1" dirty="0">
              <a:solidFill>
                <a:schemeClr val="tx1"/>
              </a:solidFill>
            </a:rPr>
            <a:t>School lunches – order on time</a:t>
          </a:r>
          <a:endParaRPr lang="en-GB" sz="4000" b="1" i="0" u="none" strike="noStrike" dirty="0">
            <a:solidFill>
              <a:schemeClr val="tx1"/>
            </a:solidFill>
            <a:effectLst/>
            <a:latin typeface="+mn-lt"/>
          </a:endParaRPr>
        </a:p>
      </dgm:t>
    </dgm:pt>
    <dgm:pt modelId="{C80B165E-8048-499A-BDB5-552A518FB80B}" type="parTrans" cxnId="{C49989F5-B682-47B5-8795-DCB7C6A61F0C}">
      <dgm:prSet/>
      <dgm:spPr/>
      <dgm:t>
        <a:bodyPr/>
        <a:lstStyle/>
        <a:p>
          <a:endParaRPr lang="en-GB"/>
        </a:p>
      </dgm:t>
    </dgm:pt>
    <dgm:pt modelId="{24460950-A14D-48B3-811B-BA4416D87449}" type="sibTrans" cxnId="{C49989F5-B682-47B5-8795-DCB7C6A61F0C}">
      <dgm:prSet/>
      <dgm:spPr/>
      <dgm:t>
        <a:bodyPr/>
        <a:lstStyle/>
        <a:p>
          <a:endParaRPr lang="en-GB"/>
        </a:p>
      </dgm:t>
    </dgm:pt>
    <dgm:pt modelId="{61B05F3A-43B5-4471-96C9-AB6112F14466}">
      <dgm:prSet custT="1"/>
      <dgm:spPr>
        <a:solidFill>
          <a:srgbClr val="BE8AF2"/>
        </a:solidFill>
      </dgm:spPr>
      <dgm:t>
        <a:bodyPr/>
        <a:lstStyle/>
        <a:p>
          <a:r>
            <a:rPr lang="en-GB" sz="4000" b="1" dirty="0">
              <a:solidFill>
                <a:schemeClr val="tx1"/>
              </a:solidFill>
            </a:rPr>
            <a:t>Choose lunches with your child</a:t>
          </a:r>
          <a:endParaRPr lang="en-GB" sz="4000" b="1" i="0" u="none" strike="noStrike" dirty="0">
            <a:solidFill>
              <a:schemeClr val="tx1"/>
            </a:solidFill>
            <a:effectLst/>
            <a:latin typeface="+mn-lt"/>
          </a:endParaRPr>
        </a:p>
      </dgm:t>
    </dgm:pt>
    <dgm:pt modelId="{C573A517-83A1-49E1-89B5-E5B4F23EE7F5}" type="parTrans" cxnId="{C3EFBF24-1A7A-4CFA-814D-F30E8999164C}">
      <dgm:prSet/>
      <dgm:spPr/>
      <dgm:t>
        <a:bodyPr/>
        <a:lstStyle/>
        <a:p>
          <a:endParaRPr lang="en-GB"/>
        </a:p>
      </dgm:t>
    </dgm:pt>
    <dgm:pt modelId="{0320CFEA-FA58-4BB7-AE50-FD5CD2662769}" type="sibTrans" cxnId="{C3EFBF24-1A7A-4CFA-814D-F30E8999164C}">
      <dgm:prSet/>
      <dgm:spPr/>
      <dgm:t>
        <a:bodyPr/>
        <a:lstStyle/>
        <a:p>
          <a:endParaRPr lang="en-GB"/>
        </a:p>
      </dgm:t>
    </dgm:pt>
    <dgm:pt modelId="{31C2CC8E-E574-4A39-B012-E8703B3A1CFD}">
      <dgm:prSet custT="1"/>
      <dgm:spPr>
        <a:solidFill>
          <a:srgbClr val="BE8AF2"/>
        </a:solidFill>
      </dgm:spPr>
      <dgm:t>
        <a:bodyPr/>
        <a:lstStyle/>
        <a:p>
          <a:r>
            <a:rPr lang="en-GB" sz="3200" dirty="0"/>
            <a:t> </a:t>
          </a:r>
          <a:r>
            <a:rPr lang="en-GB" sz="4000" b="1" dirty="0">
              <a:solidFill>
                <a:schemeClr val="tx1"/>
              </a:solidFill>
            </a:rPr>
            <a:t>Please: (Years 3-6) keep your lunch account in credit – or lunch choices are lost</a:t>
          </a:r>
          <a:endParaRPr lang="en-GB" sz="4000" b="1" i="0" u="none" strike="noStrike" dirty="0">
            <a:solidFill>
              <a:schemeClr val="tx1"/>
            </a:solidFill>
            <a:effectLst/>
            <a:latin typeface="+mn-lt"/>
          </a:endParaRPr>
        </a:p>
      </dgm:t>
    </dgm:pt>
    <dgm:pt modelId="{ADC39ABA-341C-43FC-9A8F-5BF9D2C60614}" type="parTrans" cxnId="{B88A4906-5DDC-438E-A560-BFC55E38C9EC}">
      <dgm:prSet/>
      <dgm:spPr/>
      <dgm:t>
        <a:bodyPr/>
        <a:lstStyle/>
        <a:p>
          <a:endParaRPr lang="en-GB"/>
        </a:p>
      </dgm:t>
    </dgm:pt>
    <dgm:pt modelId="{72D3F369-36D7-4A92-9DB9-0AA3FD2E887C}" type="sibTrans" cxnId="{B88A4906-5DDC-438E-A560-BFC55E38C9EC}">
      <dgm:prSet/>
      <dgm:spPr/>
      <dgm:t>
        <a:bodyPr/>
        <a:lstStyle/>
        <a:p>
          <a:endParaRPr lang="en-GB"/>
        </a:p>
      </dgm:t>
    </dgm:pt>
    <dgm:pt modelId="{F4941123-10CB-487A-887E-71F6C4B0EA38}" type="pres">
      <dgm:prSet presAssocID="{0C4B5B59-62E0-43CE-909D-495F5AA9AAF7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10DB38D9-7E0A-4C95-BF66-236A81DD4E70}" type="pres">
      <dgm:prSet presAssocID="{4DCE450B-A8E6-465A-A191-91556D1AFC26}" presName="root1" presStyleCnt="0"/>
      <dgm:spPr/>
    </dgm:pt>
    <dgm:pt modelId="{BFBCB437-D1AC-400C-A295-B5E1F593CE4A}" type="pres">
      <dgm:prSet presAssocID="{4DCE450B-A8E6-465A-A191-91556D1AFC26}" presName="LevelOneTextNode" presStyleLbl="node0" presStyleIdx="0" presStyleCnt="3" custFlipVert="0" custScaleX="113904" custScaleY="34473" custLinFactNeighborX="-1057" custLinFactNeighborY="-29118">
        <dgm:presLayoutVars>
          <dgm:chPref val="3"/>
        </dgm:presLayoutVars>
      </dgm:prSet>
      <dgm:spPr/>
    </dgm:pt>
    <dgm:pt modelId="{13F6741D-CE33-4BC7-9898-2E3D5E1DCF6D}" type="pres">
      <dgm:prSet presAssocID="{4DCE450B-A8E6-465A-A191-91556D1AFC26}" presName="level2hierChild" presStyleCnt="0"/>
      <dgm:spPr/>
    </dgm:pt>
    <dgm:pt modelId="{66547121-5635-40DC-90AD-DD287F0BCB25}" type="pres">
      <dgm:prSet presAssocID="{61B05F3A-43B5-4471-96C9-AB6112F14466}" presName="root1" presStyleCnt="0"/>
      <dgm:spPr/>
    </dgm:pt>
    <dgm:pt modelId="{D07364EE-4A5C-4EB6-8530-0D0D5C27FD67}" type="pres">
      <dgm:prSet presAssocID="{61B05F3A-43B5-4471-96C9-AB6112F14466}" presName="LevelOneTextNode" presStyleLbl="node0" presStyleIdx="1" presStyleCnt="3" custFlipVert="0" custScaleX="113677" custScaleY="34473" custLinFactNeighborX="-1843" custLinFactNeighborY="-9269">
        <dgm:presLayoutVars>
          <dgm:chPref val="3"/>
        </dgm:presLayoutVars>
      </dgm:prSet>
      <dgm:spPr/>
    </dgm:pt>
    <dgm:pt modelId="{1C49C1D9-0B9B-4921-BC58-AEA440CBD98A}" type="pres">
      <dgm:prSet presAssocID="{61B05F3A-43B5-4471-96C9-AB6112F14466}" presName="level2hierChild" presStyleCnt="0"/>
      <dgm:spPr/>
    </dgm:pt>
    <dgm:pt modelId="{6BD5E123-3C08-4E2A-9E7D-0ABE50FEADE5}" type="pres">
      <dgm:prSet presAssocID="{31C2CC8E-E574-4A39-B012-E8703B3A1CFD}" presName="root1" presStyleCnt="0"/>
      <dgm:spPr/>
    </dgm:pt>
    <dgm:pt modelId="{B2ACD17B-78C5-4614-BC2D-C98AEA310AEE}" type="pres">
      <dgm:prSet presAssocID="{31C2CC8E-E574-4A39-B012-E8703B3A1CFD}" presName="LevelOneTextNode" presStyleLbl="node0" presStyleIdx="2" presStyleCnt="3" custFlipVert="0" custScaleX="113932" custScaleY="63301" custLinFactNeighborX="-1622" custLinFactNeighborY="-16011">
        <dgm:presLayoutVars>
          <dgm:chPref val="3"/>
        </dgm:presLayoutVars>
      </dgm:prSet>
      <dgm:spPr/>
    </dgm:pt>
    <dgm:pt modelId="{2622E791-94C4-4416-825B-14B8B37F3AC7}" type="pres">
      <dgm:prSet presAssocID="{31C2CC8E-E574-4A39-B012-E8703B3A1CFD}" presName="level2hierChild" presStyleCnt="0"/>
      <dgm:spPr/>
    </dgm:pt>
  </dgm:ptLst>
  <dgm:cxnLst>
    <dgm:cxn modelId="{B88A4906-5DDC-438E-A560-BFC55E38C9EC}" srcId="{0C4B5B59-62E0-43CE-909D-495F5AA9AAF7}" destId="{31C2CC8E-E574-4A39-B012-E8703B3A1CFD}" srcOrd="2" destOrd="0" parTransId="{ADC39ABA-341C-43FC-9A8F-5BF9D2C60614}" sibTransId="{72D3F369-36D7-4A92-9DB9-0AA3FD2E887C}"/>
    <dgm:cxn modelId="{C3EFBF24-1A7A-4CFA-814D-F30E8999164C}" srcId="{0C4B5B59-62E0-43CE-909D-495F5AA9AAF7}" destId="{61B05F3A-43B5-4471-96C9-AB6112F14466}" srcOrd="1" destOrd="0" parTransId="{C573A517-83A1-49E1-89B5-E5B4F23EE7F5}" sibTransId="{0320CFEA-FA58-4BB7-AE50-FD5CD2662769}"/>
    <dgm:cxn modelId="{A0BCF38D-A3D9-4973-947B-0BBB6763F9A5}" type="presOf" srcId="{31C2CC8E-E574-4A39-B012-E8703B3A1CFD}" destId="{B2ACD17B-78C5-4614-BC2D-C98AEA310AEE}" srcOrd="0" destOrd="0" presId="urn:microsoft.com/office/officeart/2005/8/layout/hierarchy2"/>
    <dgm:cxn modelId="{BD95D3AA-4943-4C61-A0AC-2C7762E516D1}" type="presOf" srcId="{0C4B5B59-62E0-43CE-909D-495F5AA9AAF7}" destId="{F4941123-10CB-487A-887E-71F6C4B0EA38}" srcOrd="0" destOrd="0" presId="urn:microsoft.com/office/officeart/2005/8/layout/hierarchy2"/>
    <dgm:cxn modelId="{1CAD1DDB-84F7-4E72-8F74-7AB811C4D4AA}" type="presOf" srcId="{4DCE450B-A8E6-465A-A191-91556D1AFC26}" destId="{BFBCB437-D1AC-400C-A295-B5E1F593CE4A}" srcOrd="0" destOrd="0" presId="urn:microsoft.com/office/officeart/2005/8/layout/hierarchy2"/>
    <dgm:cxn modelId="{1C8359E8-D1BE-4728-9396-28FA4A7A09C4}" type="presOf" srcId="{61B05F3A-43B5-4471-96C9-AB6112F14466}" destId="{D07364EE-4A5C-4EB6-8530-0D0D5C27FD67}" srcOrd="0" destOrd="0" presId="urn:microsoft.com/office/officeart/2005/8/layout/hierarchy2"/>
    <dgm:cxn modelId="{C49989F5-B682-47B5-8795-DCB7C6A61F0C}" srcId="{0C4B5B59-62E0-43CE-909D-495F5AA9AAF7}" destId="{4DCE450B-A8E6-465A-A191-91556D1AFC26}" srcOrd="0" destOrd="0" parTransId="{C80B165E-8048-499A-BDB5-552A518FB80B}" sibTransId="{24460950-A14D-48B3-811B-BA4416D87449}"/>
    <dgm:cxn modelId="{401CB20F-32A2-4E31-A7AF-DA281AD54DC7}" type="presParOf" srcId="{F4941123-10CB-487A-887E-71F6C4B0EA38}" destId="{10DB38D9-7E0A-4C95-BF66-236A81DD4E70}" srcOrd="0" destOrd="0" presId="urn:microsoft.com/office/officeart/2005/8/layout/hierarchy2"/>
    <dgm:cxn modelId="{5776F52D-ECB4-4E10-BA38-CCC08A5FF849}" type="presParOf" srcId="{10DB38D9-7E0A-4C95-BF66-236A81DD4E70}" destId="{BFBCB437-D1AC-400C-A295-B5E1F593CE4A}" srcOrd="0" destOrd="0" presId="urn:microsoft.com/office/officeart/2005/8/layout/hierarchy2"/>
    <dgm:cxn modelId="{0BDC82FB-9894-499B-99A0-F8949240BE52}" type="presParOf" srcId="{10DB38D9-7E0A-4C95-BF66-236A81DD4E70}" destId="{13F6741D-CE33-4BC7-9898-2E3D5E1DCF6D}" srcOrd="1" destOrd="0" presId="urn:microsoft.com/office/officeart/2005/8/layout/hierarchy2"/>
    <dgm:cxn modelId="{AD0C300D-27C6-40A9-9B27-012599C36B83}" type="presParOf" srcId="{F4941123-10CB-487A-887E-71F6C4B0EA38}" destId="{66547121-5635-40DC-90AD-DD287F0BCB25}" srcOrd="1" destOrd="0" presId="urn:microsoft.com/office/officeart/2005/8/layout/hierarchy2"/>
    <dgm:cxn modelId="{FCBA1231-5169-4AB3-8853-162B78D88459}" type="presParOf" srcId="{66547121-5635-40DC-90AD-DD287F0BCB25}" destId="{D07364EE-4A5C-4EB6-8530-0D0D5C27FD67}" srcOrd="0" destOrd="0" presId="urn:microsoft.com/office/officeart/2005/8/layout/hierarchy2"/>
    <dgm:cxn modelId="{9DD45053-7746-4CC8-BFE3-C2BCD490628F}" type="presParOf" srcId="{66547121-5635-40DC-90AD-DD287F0BCB25}" destId="{1C49C1D9-0B9B-4921-BC58-AEA440CBD98A}" srcOrd="1" destOrd="0" presId="urn:microsoft.com/office/officeart/2005/8/layout/hierarchy2"/>
    <dgm:cxn modelId="{A730386C-7A06-486C-B8B1-0C075CB68A23}" type="presParOf" srcId="{F4941123-10CB-487A-887E-71F6C4B0EA38}" destId="{6BD5E123-3C08-4E2A-9E7D-0ABE50FEADE5}" srcOrd="2" destOrd="0" presId="urn:microsoft.com/office/officeart/2005/8/layout/hierarchy2"/>
    <dgm:cxn modelId="{B5954E3A-6D7F-4F8C-B400-482B35C41E8F}" type="presParOf" srcId="{6BD5E123-3C08-4E2A-9E7D-0ABE50FEADE5}" destId="{B2ACD17B-78C5-4614-BC2D-C98AEA310AEE}" srcOrd="0" destOrd="0" presId="urn:microsoft.com/office/officeart/2005/8/layout/hierarchy2"/>
    <dgm:cxn modelId="{2A3D12B2-3B31-4704-A55A-1279A26EF07E}" type="presParOf" srcId="{6BD5E123-3C08-4E2A-9E7D-0ABE50FEADE5}" destId="{2622E791-94C4-4416-825B-14B8B37F3AC7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09027F-F2F3-4219-9D12-61ADB2675869}">
      <dsp:nvSpPr>
        <dsp:cNvPr id="0" name=""/>
        <dsp:cNvSpPr/>
      </dsp:nvSpPr>
      <dsp:spPr>
        <a:xfrm>
          <a:off x="584886" y="2170"/>
          <a:ext cx="10296086" cy="1345805"/>
        </a:xfrm>
        <a:prstGeom prst="roundRect">
          <a:avLst>
            <a:gd name="adj" fmla="val 10000"/>
          </a:avLst>
        </a:prstGeom>
        <a:solidFill>
          <a:srgbClr val="DEB9F5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7305" tIns="27305" rIns="27305" bIns="2730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b="1" kern="1200" dirty="0">
              <a:solidFill>
                <a:schemeClr val="tx1"/>
              </a:solidFill>
            </a:rPr>
            <a:t>Local visits permission slip – if new to school</a:t>
          </a:r>
          <a:endParaRPr lang="en-GB" sz="4300" b="1" i="0" u="none" strike="noStrike" kern="1200" dirty="0">
            <a:solidFill>
              <a:schemeClr val="tx1"/>
            </a:solidFill>
            <a:effectLst/>
            <a:latin typeface="+mn-lt"/>
          </a:endParaRPr>
        </a:p>
      </dsp:txBody>
      <dsp:txXfrm>
        <a:off x="624303" y="41587"/>
        <a:ext cx="10217252" cy="1266971"/>
      </dsp:txXfrm>
    </dsp:sp>
    <dsp:sp modelId="{4B0B384D-D11F-47BD-9C9D-27DD715C3DB3}">
      <dsp:nvSpPr>
        <dsp:cNvPr id="0" name=""/>
        <dsp:cNvSpPr/>
      </dsp:nvSpPr>
      <dsp:spPr>
        <a:xfrm>
          <a:off x="584886" y="1549847"/>
          <a:ext cx="10296086" cy="1345805"/>
        </a:xfrm>
        <a:prstGeom prst="roundRect">
          <a:avLst>
            <a:gd name="adj" fmla="val 10000"/>
          </a:avLst>
        </a:prstGeom>
        <a:solidFill>
          <a:srgbClr val="DEB9F5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7305" tIns="27305" rIns="27305" bIns="2730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b="1" i="0" u="none" strike="noStrike" kern="1200" dirty="0">
              <a:solidFill>
                <a:schemeClr val="tx1"/>
              </a:solidFill>
              <a:effectLst/>
              <a:latin typeface="+mn-lt"/>
            </a:rPr>
            <a:t>Medical Conditions form – Mrs Bristow if any changes </a:t>
          </a:r>
        </a:p>
      </dsp:txBody>
      <dsp:txXfrm>
        <a:off x="624303" y="1589264"/>
        <a:ext cx="10217252" cy="1266971"/>
      </dsp:txXfrm>
    </dsp:sp>
    <dsp:sp modelId="{2C1B1581-0F87-4F27-8C75-CF3B6B97FCC8}">
      <dsp:nvSpPr>
        <dsp:cNvPr id="0" name=""/>
        <dsp:cNvSpPr/>
      </dsp:nvSpPr>
      <dsp:spPr>
        <a:xfrm>
          <a:off x="584886" y="3097523"/>
          <a:ext cx="10296086" cy="1345805"/>
        </a:xfrm>
        <a:prstGeom prst="roundRect">
          <a:avLst>
            <a:gd name="adj" fmla="val 10000"/>
          </a:avLst>
        </a:prstGeom>
        <a:solidFill>
          <a:srgbClr val="DEB9F5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b="1" i="0" u="none" strike="noStrike" kern="1200" dirty="0">
              <a:solidFill>
                <a:schemeClr val="tx1"/>
              </a:solidFill>
              <a:effectLst/>
              <a:latin typeface="+mn-lt"/>
            </a:rPr>
            <a:t>Change of address, telephone numbers etc – please inform office</a:t>
          </a:r>
        </a:p>
      </dsp:txBody>
      <dsp:txXfrm>
        <a:off x="624303" y="3136940"/>
        <a:ext cx="10217252" cy="126697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5B9C8C-9C1C-4BB3-9383-9073E21813E6}">
      <dsp:nvSpPr>
        <dsp:cNvPr id="0" name=""/>
        <dsp:cNvSpPr/>
      </dsp:nvSpPr>
      <dsp:spPr>
        <a:xfrm>
          <a:off x="277378" y="2666"/>
          <a:ext cx="10911102" cy="5455551"/>
        </a:xfrm>
        <a:prstGeom prst="roundRect">
          <a:avLst>
            <a:gd name="adj" fmla="val 10000"/>
          </a:avLst>
        </a:prstGeom>
        <a:solidFill>
          <a:srgbClr val="DEB9F5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 </a:t>
          </a:r>
          <a:r>
            <a:rPr lang="en-GB" altLang="en-US" sz="3200" b="1" kern="1200" dirty="0">
              <a:solidFill>
                <a:schemeClr val="tx1"/>
              </a:solidFill>
            </a:rPr>
            <a:t>Please label all uniform (shoes/coat)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3200" b="1" kern="1200" dirty="0">
              <a:solidFill>
                <a:schemeClr val="tx1"/>
              </a:solidFill>
            </a:rPr>
            <a:t>Coat needed EVERY DAY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3200" b="1" kern="1200" dirty="0">
              <a:solidFill>
                <a:schemeClr val="tx1"/>
              </a:solidFill>
            </a:rPr>
            <a:t>Pump bags – draw string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3200" b="1" kern="1200" dirty="0">
              <a:solidFill>
                <a:schemeClr val="tx1"/>
              </a:solidFill>
            </a:rPr>
            <a:t>No huge bags – no space!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3200" b="1" kern="1200" dirty="0">
              <a:solidFill>
                <a:schemeClr val="tx1"/>
              </a:solidFill>
            </a:rPr>
            <a:t>No jewellery – earrings must be plain, small studs (children to bring own tape to cover for PE) 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3200" b="1" kern="1200" dirty="0">
              <a:solidFill>
                <a:schemeClr val="tx1"/>
              </a:solidFill>
            </a:rPr>
            <a:t>NB SWIMMING TERM AND NEW PIERCED EARS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3200" b="1" kern="1200" dirty="0">
              <a:solidFill>
                <a:schemeClr val="tx1"/>
              </a:solidFill>
            </a:rPr>
            <a:t>No nail varnish / make-up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altLang="en-US" sz="3200" b="1" kern="1200" dirty="0">
              <a:solidFill>
                <a:schemeClr val="tx1"/>
              </a:solidFill>
            </a:rPr>
            <a:t>Long hair – tied back – its own colour please</a:t>
          </a:r>
          <a:endParaRPr lang="en-GB" sz="3200" b="1" i="0" u="none" strike="noStrike" kern="1200" dirty="0">
            <a:solidFill>
              <a:schemeClr val="tx1"/>
            </a:solidFill>
            <a:effectLst/>
            <a:latin typeface="+mn-lt"/>
          </a:endParaRPr>
        </a:p>
      </dsp:txBody>
      <dsp:txXfrm>
        <a:off x="437166" y="162454"/>
        <a:ext cx="10591526" cy="51359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5B9C8C-9C1C-4BB3-9383-9073E21813E6}">
      <dsp:nvSpPr>
        <dsp:cNvPr id="0" name=""/>
        <dsp:cNvSpPr/>
      </dsp:nvSpPr>
      <dsp:spPr>
        <a:xfrm>
          <a:off x="1799" y="68973"/>
          <a:ext cx="10122672" cy="5872162"/>
        </a:xfrm>
        <a:prstGeom prst="roundRect">
          <a:avLst>
            <a:gd name="adj" fmla="val 10000"/>
          </a:avLst>
        </a:prstGeom>
        <a:solidFill>
          <a:srgbClr val="BE8AF2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b="1" kern="1200" dirty="0">
              <a:solidFill>
                <a:schemeClr val="tx1"/>
              </a:solidFill>
            </a:rPr>
            <a:t>Make </a:t>
          </a:r>
          <a:r>
            <a:rPr lang="en-GB" sz="3800" b="1" i="1" kern="1200" dirty="0">
              <a:solidFill>
                <a:schemeClr val="tx1"/>
              </a:solidFill>
            </a:rPr>
            <a:t>Reading</a:t>
          </a:r>
          <a:r>
            <a:rPr lang="en-GB" sz="3800" b="1" kern="1200" dirty="0">
              <a:solidFill>
                <a:schemeClr val="tx1"/>
              </a:solidFill>
            </a:rPr>
            <a:t> a daily pleasure and routine</a:t>
          </a:r>
        </a:p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b="1" kern="1200" dirty="0">
              <a:solidFill>
                <a:schemeClr val="tx1"/>
              </a:solidFill>
            </a:rPr>
            <a:t>Ensure your child is getting enough sleep</a:t>
          </a:r>
          <a:endParaRPr lang="en-GB" sz="3800" b="1" kern="1200" dirty="0">
            <a:solidFill>
              <a:schemeClr val="tx1"/>
            </a:solidFill>
            <a:hlinkClick xmlns:r="http://schemas.openxmlformats.org/officeDocument/2006/relationships" r:id="" action="ppaction://hlinksldjump">
              <a:extLst>
                <a:ext uri="{A12FA001-AC4F-418D-AE19-62706E023703}">
                  <ahyp:hlinkClr xmlns:ahyp="http://schemas.microsoft.com/office/drawing/2018/hyperlinkcolor" val="tx"/>
                </a:ext>
              </a:extLst>
            </a:hlinkClick>
          </a:endParaRPr>
        </a:p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b="1" kern="1200" dirty="0">
              <a:solidFill>
                <a:schemeClr val="tx1"/>
              </a:solidFill>
            </a:rPr>
            <a:t>Arrive / collect on time.</a:t>
          </a:r>
        </a:p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b="1" kern="1200" dirty="0">
              <a:solidFill>
                <a:schemeClr val="tx1"/>
              </a:solidFill>
            </a:rPr>
            <a:t>Absence for planned medical / dental reasons should take place out of school time if possible.  The office requires appointment card / medical letter to allow us to authorise the absence</a:t>
          </a:r>
        </a:p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b="1" i="0" u="none" strike="noStrike" kern="1200" dirty="0">
              <a:solidFill>
                <a:schemeClr val="tx1"/>
              </a:solidFill>
              <a:effectLst/>
              <a:latin typeface="+mn-lt"/>
            </a:rPr>
            <a:t>Please don’t book holidays in term time </a:t>
          </a:r>
        </a:p>
      </dsp:txBody>
      <dsp:txXfrm>
        <a:off x="173789" y="240963"/>
        <a:ext cx="9778692" cy="552818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BCB437-D1AC-400C-A295-B5E1F593CE4A}">
      <dsp:nvSpPr>
        <dsp:cNvPr id="0" name=""/>
        <dsp:cNvSpPr/>
      </dsp:nvSpPr>
      <dsp:spPr>
        <a:xfrm>
          <a:off x="2104135" y="0"/>
          <a:ext cx="7123626" cy="1077981"/>
        </a:xfrm>
        <a:prstGeom prst="roundRect">
          <a:avLst>
            <a:gd name="adj" fmla="val 10000"/>
          </a:avLst>
        </a:prstGeom>
        <a:solidFill>
          <a:srgbClr val="BE8AF2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500" b="1" kern="1200" dirty="0">
              <a:solidFill>
                <a:schemeClr val="tx1"/>
              </a:solidFill>
            </a:rPr>
            <a:t> </a:t>
          </a:r>
          <a:r>
            <a:rPr lang="en-GB" sz="4000" b="1" kern="1200" dirty="0">
              <a:solidFill>
                <a:schemeClr val="tx1"/>
              </a:solidFill>
            </a:rPr>
            <a:t>School lunches – order on time</a:t>
          </a:r>
          <a:endParaRPr lang="en-GB" sz="4000" b="1" i="0" u="none" strike="noStrike" kern="1200" dirty="0">
            <a:solidFill>
              <a:schemeClr val="tx1"/>
            </a:solidFill>
            <a:effectLst/>
            <a:latin typeface="+mn-lt"/>
          </a:endParaRPr>
        </a:p>
      </dsp:txBody>
      <dsp:txXfrm>
        <a:off x="2135708" y="31573"/>
        <a:ext cx="7060480" cy="1014835"/>
      </dsp:txXfrm>
    </dsp:sp>
    <dsp:sp modelId="{D07364EE-4A5C-4EB6-8530-0D0D5C27FD67}">
      <dsp:nvSpPr>
        <dsp:cNvPr id="0" name=""/>
        <dsp:cNvSpPr/>
      </dsp:nvSpPr>
      <dsp:spPr>
        <a:xfrm>
          <a:off x="2054978" y="1257740"/>
          <a:ext cx="7109429" cy="1077981"/>
        </a:xfrm>
        <a:prstGeom prst="roundRect">
          <a:avLst>
            <a:gd name="adj" fmla="val 10000"/>
          </a:avLst>
        </a:prstGeom>
        <a:solidFill>
          <a:srgbClr val="BE8AF2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b="1" kern="1200" dirty="0">
              <a:solidFill>
                <a:schemeClr val="tx1"/>
              </a:solidFill>
            </a:rPr>
            <a:t>Choose lunches with your child</a:t>
          </a:r>
          <a:endParaRPr lang="en-GB" sz="4000" b="1" i="0" u="none" strike="noStrike" kern="1200" dirty="0">
            <a:solidFill>
              <a:schemeClr val="tx1"/>
            </a:solidFill>
            <a:effectLst/>
            <a:latin typeface="+mn-lt"/>
          </a:endParaRPr>
        </a:p>
      </dsp:txBody>
      <dsp:txXfrm>
        <a:off x="2086551" y="1289313"/>
        <a:ext cx="7046283" cy="1014835"/>
      </dsp:txXfrm>
    </dsp:sp>
    <dsp:sp modelId="{B2ACD17B-78C5-4614-BC2D-C98AEA310AEE}">
      <dsp:nvSpPr>
        <dsp:cNvPr id="0" name=""/>
        <dsp:cNvSpPr/>
      </dsp:nvSpPr>
      <dsp:spPr>
        <a:xfrm>
          <a:off x="2068800" y="2593951"/>
          <a:ext cx="7125377" cy="1979441"/>
        </a:xfrm>
        <a:prstGeom prst="roundRect">
          <a:avLst>
            <a:gd name="adj" fmla="val 10000"/>
          </a:avLst>
        </a:prstGeom>
        <a:solidFill>
          <a:srgbClr val="BE8AF2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 </a:t>
          </a:r>
          <a:r>
            <a:rPr lang="en-GB" sz="4000" b="1" kern="1200" dirty="0">
              <a:solidFill>
                <a:schemeClr val="tx1"/>
              </a:solidFill>
            </a:rPr>
            <a:t>Please: (Years 3-6) keep your lunch account in credit – or lunch choices are lost</a:t>
          </a:r>
          <a:endParaRPr lang="en-GB" sz="4000" b="1" i="0" u="none" strike="noStrike" kern="1200" dirty="0">
            <a:solidFill>
              <a:schemeClr val="tx1"/>
            </a:solidFill>
            <a:effectLst/>
            <a:latin typeface="+mn-lt"/>
          </a:endParaRPr>
        </a:p>
      </dsp:txBody>
      <dsp:txXfrm>
        <a:off x="2126776" y="2651927"/>
        <a:ext cx="7009425" cy="18634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4D646193-1CCB-4FC3-AD33-44AA7AA8DBE3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1698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B95CD16E-E5B8-4E8D-8F6C-F88514BE47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4528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B4B4D519-4044-4C6F-ADFC-C95D0743499A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086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6" tIns="48303" rIns="96606" bIns="48303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821506"/>
            <a:ext cx="5510530" cy="3944868"/>
          </a:xfrm>
          <a:prstGeom prst="rect">
            <a:avLst/>
          </a:prstGeom>
        </p:spPr>
        <p:txBody>
          <a:bodyPr vert="horz" lIns="96606" tIns="48303" rIns="96606" bIns="48303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DECFBE88-A899-479B-BA92-A945BEBF9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7545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FBE88-A899-479B-BA92-A945BEBF94C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880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FBE88-A899-479B-BA92-A945BEBF94C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3609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FBE88-A899-479B-BA92-A945BEBF94C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598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FBE88-A899-479B-BA92-A945BEBF94C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2266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FBE88-A899-479B-BA92-A945BEBF94C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0672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FBE88-A899-479B-BA92-A945BEBF94C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9087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F7BE5-4D2F-4C94-B746-58754652DFE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3CA8-F2B1-4A49-B09E-B2A84E31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11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F7BE5-4D2F-4C94-B746-58754652DFE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3CA8-F2B1-4A49-B09E-B2A84E31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513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F7BE5-4D2F-4C94-B746-58754652DFE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3CA8-F2B1-4A49-B09E-B2A84E31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440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F7BE5-4D2F-4C94-B746-58754652DFE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3CA8-F2B1-4A49-B09E-B2A84E31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691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F7BE5-4D2F-4C94-B746-58754652DFE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3CA8-F2B1-4A49-B09E-B2A84E31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003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F7BE5-4D2F-4C94-B746-58754652DFE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3CA8-F2B1-4A49-B09E-B2A84E31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832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F7BE5-4D2F-4C94-B746-58754652DFE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3CA8-F2B1-4A49-B09E-B2A84E31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301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F7BE5-4D2F-4C94-B746-58754652DFE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3CA8-F2B1-4A49-B09E-B2A84E31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722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F7BE5-4D2F-4C94-B746-58754652DFE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3CA8-F2B1-4A49-B09E-B2A84E31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307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F7BE5-4D2F-4C94-B746-58754652DFE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3CA8-F2B1-4A49-B09E-B2A84E31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852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F7BE5-4D2F-4C94-B746-58754652DFE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93CA8-F2B1-4A49-B09E-B2A84E31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444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BF7BE5-4D2F-4C94-B746-58754652DFEF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93CA8-F2B1-4A49-B09E-B2A84E31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585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.jp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.jp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1.jp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6000" b="1" dirty="0"/>
              <a:t>Welcome Meeting September 2025</a:t>
            </a:r>
          </a:p>
        </p:txBody>
      </p:sp>
      <p:pic>
        <p:nvPicPr>
          <p:cNvPr id="16" name="Content Placeholder 1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600" y="4663447"/>
            <a:ext cx="1665726" cy="13101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2301233" y="1532833"/>
            <a:ext cx="642005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/>
              <a:t>Welcome</a:t>
            </a:r>
          </a:p>
        </p:txBody>
      </p:sp>
    </p:spTree>
    <p:extLst>
      <p:ext uri="{BB962C8B-B14F-4D97-AF65-F5344CB8AC3E}">
        <p14:creationId xmlns:p14="http://schemas.microsoft.com/office/powerpoint/2010/main" val="375292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543FB-FDCF-413D-9758-F23D790DF7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32402"/>
          </a:xfrm>
        </p:spPr>
        <p:txBody>
          <a:bodyPr>
            <a:normAutofit/>
          </a:bodyPr>
          <a:lstStyle/>
          <a:p>
            <a:r>
              <a:rPr lang="en-GB" sz="3200" dirty="0"/>
              <a:t>The year ahead…</a:t>
            </a:r>
          </a:p>
        </p:txBody>
      </p:sp>
      <p:pic>
        <p:nvPicPr>
          <p:cNvPr id="3" name="Content Placeholder 15">
            <a:extLst>
              <a:ext uri="{FF2B5EF4-FFF2-40B4-BE49-F238E27FC236}">
                <a16:creationId xmlns:a16="http://schemas.microsoft.com/office/drawing/2014/main" id="{6023D6C2-6AFB-4BA4-8502-AA4249F4B9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500" y="365126"/>
            <a:ext cx="1665726" cy="13101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4DC90C4-F8C6-4FC4-8AE3-5E98D47FAE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774" y="997528"/>
            <a:ext cx="9131300" cy="5574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5264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A4BBA6-B25E-4782-9FC6-E9AE8B85F8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494" y="365124"/>
            <a:ext cx="10515600" cy="1396563"/>
          </a:xfrm>
        </p:spPr>
        <p:txBody>
          <a:bodyPr/>
          <a:lstStyle/>
          <a:p>
            <a:r>
              <a:rPr lang="en-GB" sz="44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1. PERSONAL DEVELOPMENT</a:t>
            </a:r>
            <a:br>
              <a:rPr lang="en-GB" b="0" dirty="0">
                <a:effectLst/>
              </a:rPr>
            </a:b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30A01A-D70A-42E1-8C4E-EA61C043CA1E}"/>
              </a:ext>
            </a:extLst>
          </p:cNvPr>
          <p:cNvSpPr txBox="1"/>
          <p:nvPr/>
        </p:nvSpPr>
        <p:spPr>
          <a:xfrm>
            <a:off x="614494" y="1063406"/>
            <a:ext cx="10811312" cy="55399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88900" rtl="0">
              <a:spcBef>
                <a:spcPts val="0"/>
              </a:spcBef>
              <a:spcAft>
                <a:spcPts val="0"/>
              </a:spcAft>
            </a:pPr>
            <a:r>
              <a:rPr lang="en-GB" sz="2800" b="1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To continue to improve our offer for personal development for pupils</a:t>
            </a:r>
            <a:endParaRPr lang="en-GB" sz="1600" b="0" dirty="0">
              <a:effectLst/>
            </a:endParaRPr>
          </a:p>
          <a:p>
            <a:pPr marR="88900" rtl="0">
              <a:spcBef>
                <a:spcPts val="0"/>
              </a:spcBef>
              <a:spcAft>
                <a:spcPts val="0"/>
              </a:spcAft>
            </a:pPr>
            <a:r>
              <a:rPr lang="en-GB" sz="2800" b="1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To continue to support the wellbeing of our community </a:t>
            </a:r>
            <a:endParaRPr lang="en-GB" sz="1600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br>
              <a:rPr lang="en-GB" b="0" dirty="0">
                <a:effectLst/>
              </a:rPr>
            </a:br>
            <a:r>
              <a:rPr lang="en-GB" sz="1800" b="1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a. Write anti-racist policy to share with parents.</a:t>
            </a:r>
          </a:p>
          <a:p>
            <a:pPr rtl="0">
              <a:spcBef>
                <a:spcPts val="0"/>
              </a:spcBef>
              <a:spcAft>
                <a:spcPts val="0"/>
              </a:spcAft>
            </a:pPr>
            <a:endParaRPr lang="en-GB" b="1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b. Monitor teaching of Protected characteristics</a:t>
            </a:r>
          </a:p>
          <a:p>
            <a:pPr rtl="0">
              <a:spcBef>
                <a:spcPts val="0"/>
              </a:spcBef>
              <a:spcAft>
                <a:spcPts val="0"/>
              </a:spcAft>
            </a:pPr>
            <a:endParaRPr lang="en-GB" b="1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c. Offer parent workshop in Computer Safety </a:t>
            </a:r>
          </a:p>
          <a:p>
            <a:pPr rtl="0">
              <a:spcBef>
                <a:spcPts val="0"/>
              </a:spcBef>
              <a:spcAft>
                <a:spcPts val="0"/>
              </a:spcAft>
            </a:pPr>
            <a:endParaRPr lang="en-GB" b="1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d. Offer parent workshops in ‘Supporting Children’s </a:t>
            </a:r>
            <a:r>
              <a:rPr lang="en-GB" b="1" i="1" dirty="0">
                <a:solidFill>
                  <a:srgbClr val="000000"/>
                </a:solidFill>
                <a:latin typeface="Arial" panose="020B0604020202020204" pitchFamily="34" charset="0"/>
              </a:rPr>
              <a:t>W</a:t>
            </a:r>
            <a:r>
              <a:rPr lang="en-GB" sz="1800" b="1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ellbeing’</a:t>
            </a:r>
            <a:endParaRPr lang="en-GB" b="1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-Anxiety</a:t>
            </a:r>
            <a:endParaRPr lang="en-GB" b="1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-Emotion Coaching</a:t>
            </a:r>
            <a:endParaRPr lang="en-GB" b="1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-Managing Worry</a:t>
            </a:r>
            <a:endParaRPr lang="en-GB" b="1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-Setting limits and boundaries</a:t>
            </a:r>
            <a:endParaRPr lang="en-GB" b="1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-Transitions</a:t>
            </a:r>
            <a:endParaRPr lang="en-GB" b="1" dirty="0">
              <a:effectLst/>
            </a:endParaRPr>
          </a:p>
          <a:p>
            <a:br>
              <a:rPr lang="en-GB" dirty="0"/>
            </a:br>
            <a:endParaRPr lang="en-GB" dirty="0"/>
          </a:p>
        </p:txBody>
      </p:sp>
      <p:pic>
        <p:nvPicPr>
          <p:cNvPr id="5" name="Content Placeholder 15">
            <a:extLst>
              <a:ext uri="{FF2B5EF4-FFF2-40B4-BE49-F238E27FC236}">
                <a16:creationId xmlns:a16="http://schemas.microsoft.com/office/drawing/2014/main" id="{F10D7788-EF48-470D-884F-9E39C32987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890" y="5096313"/>
            <a:ext cx="1665726" cy="13101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575815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74C0C-3265-4AA7-AE6E-EC58E02BD9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9073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Parent workshops (dates TBC) 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1205D91E-E565-4EB4-8437-8B59137BBB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394968"/>
              </p:ext>
            </p:extLst>
          </p:nvPr>
        </p:nvGraphicFramePr>
        <p:xfrm>
          <a:off x="554182" y="1484851"/>
          <a:ext cx="11139054" cy="490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69527">
                  <a:extLst>
                    <a:ext uri="{9D8B030D-6E8A-4147-A177-3AD203B41FA5}">
                      <a16:colId xmlns:a16="http://schemas.microsoft.com/office/drawing/2014/main" val="3456609376"/>
                    </a:ext>
                  </a:extLst>
                </a:gridCol>
                <a:gridCol w="5569527">
                  <a:extLst>
                    <a:ext uri="{9D8B030D-6E8A-4147-A177-3AD203B41FA5}">
                      <a16:colId xmlns:a16="http://schemas.microsoft.com/office/drawing/2014/main" val="3540909409"/>
                    </a:ext>
                  </a:extLst>
                </a:gridCol>
              </a:tblGrid>
              <a:tr h="586696">
                <a:tc>
                  <a:txBody>
                    <a:bodyPr/>
                    <a:lstStyle/>
                    <a:p>
                      <a:r>
                        <a:rPr lang="en-GB" dirty="0"/>
                        <a:t>Date </a:t>
                      </a:r>
                    </a:p>
                  </a:txBody>
                  <a:tcPr>
                    <a:solidFill>
                      <a:srgbClr val="933EE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Theme </a:t>
                      </a:r>
                    </a:p>
                  </a:txBody>
                  <a:tcPr>
                    <a:solidFill>
                      <a:srgbClr val="933E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4402766"/>
                  </a:ext>
                </a:extLst>
              </a:tr>
              <a:tr h="586696">
                <a:tc>
                  <a:txBody>
                    <a:bodyPr/>
                    <a:lstStyle/>
                    <a:p>
                      <a:r>
                        <a:rPr lang="en-GB" sz="3200" b="1" dirty="0"/>
                        <a:t>10</a:t>
                      </a:r>
                      <a:r>
                        <a:rPr lang="en-GB" sz="3200" b="1" baseline="30000" dirty="0"/>
                        <a:t>th</a:t>
                      </a:r>
                      <a:r>
                        <a:rPr lang="en-GB" sz="3200" b="1" dirty="0"/>
                        <a:t> October 9am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b="1" dirty="0"/>
                        <a:t>Anxiety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4523722"/>
                  </a:ext>
                </a:extLst>
              </a:tr>
              <a:tr h="586696">
                <a:tc>
                  <a:txBody>
                    <a:bodyPr/>
                    <a:lstStyle/>
                    <a:p>
                      <a:r>
                        <a:rPr lang="en-GB" sz="3200" b="1" dirty="0"/>
                        <a:t>12</a:t>
                      </a:r>
                      <a:r>
                        <a:rPr lang="en-GB" sz="3200" b="1" baseline="30000" dirty="0"/>
                        <a:t>th</a:t>
                      </a:r>
                      <a:r>
                        <a:rPr lang="en-GB" sz="3200" b="1" dirty="0"/>
                        <a:t> December  9am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b="1" dirty="0"/>
                        <a:t>Emotion Coaching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9524681"/>
                  </a:ext>
                </a:extLst>
              </a:tr>
              <a:tr h="586696">
                <a:tc>
                  <a:txBody>
                    <a:bodyPr/>
                    <a:lstStyle/>
                    <a:p>
                      <a:r>
                        <a:rPr lang="en-GB" sz="3200" b="1" dirty="0"/>
                        <a:t>6</a:t>
                      </a:r>
                      <a:r>
                        <a:rPr lang="en-GB" sz="3200" b="1" baseline="30000" dirty="0"/>
                        <a:t>th</a:t>
                      </a:r>
                      <a:r>
                        <a:rPr lang="en-GB" sz="3200" b="1" dirty="0"/>
                        <a:t> February 9am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b="1" dirty="0"/>
                        <a:t>Managing worry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5703174"/>
                  </a:ext>
                </a:extLst>
              </a:tr>
              <a:tr h="986260">
                <a:tc>
                  <a:txBody>
                    <a:bodyPr/>
                    <a:lstStyle/>
                    <a:p>
                      <a:r>
                        <a:rPr lang="en-GB" sz="3200" b="1" dirty="0"/>
                        <a:t>27</a:t>
                      </a:r>
                      <a:r>
                        <a:rPr lang="en-GB" sz="3200" b="1" baseline="30000" dirty="0"/>
                        <a:t>th</a:t>
                      </a:r>
                      <a:r>
                        <a:rPr lang="en-GB" sz="3200" b="1" dirty="0"/>
                        <a:t> March 9am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b="1" dirty="0"/>
                        <a:t>Setting limits and boundaries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2139906"/>
                  </a:ext>
                </a:extLst>
              </a:tr>
              <a:tr h="586696">
                <a:tc>
                  <a:txBody>
                    <a:bodyPr/>
                    <a:lstStyle/>
                    <a:p>
                      <a:r>
                        <a:rPr lang="en-GB" sz="3200" b="1" dirty="0"/>
                        <a:t>24</a:t>
                      </a:r>
                      <a:r>
                        <a:rPr lang="en-GB" sz="3200" b="1" baseline="30000" dirty="0"/>
                        <a:t>th</a:t>
                      </a:r>
                      <a:r>
                        <a:rPr lang="en-GB" sz="3200" b="1" dirty="0"/>
                        <a:t> May 9am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b="1" dirty="0"/>
                        <a:t>Preparing for transition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6219566"/>
                  </a:ext>
                </a:extLst>
              </a:tr>
              <a:tr h="986260">
                <a:tc>
                  <a:txBody>
                    <a:bodyPr/>
                    <a:lstStyle/>
                    <a:p>
                      <a:r>
                        <a:rPr lang="en-GB" sz="3200" b="1" dirty="0"/>
                        <a:t>28</a:t>
                      </a:r>
                      <a:r>
                        <a:rPr lang="en-GB" sz="3200" b="1" baseline="30000" dirty="0"/>
                        <a:t>th</a:t>
                      </a:r>
                      <a:r>
                        <a:rPr lang="en-GB" sz="3200" b="1" dirty="0"/>
                        <a:t> January 7pm (confirmed)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b="1" dirty="0"/>
                        <a:t>Cyber safety (Tanya Cross)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2882969"/>
                  </a:ext>
                </a:extLst>
              </a:tr>
            </a:tbl>
          </a:graphicData>
        </a:graphic>
      </p:graphicFrame>
      <p:pic>
        <p:nvPicPr>
          <p:cNvPr id="4" name="Content Placeholder 15">
            <a:extLst>
              <a:ext uri="{FF2B5EF4-FFF2-40B4-BE49-F238E27FC236}">
                <a16:creationId xmlns:a16="http://schemas.microsoft.com/office/drawing/2014/main" id="{9EC01427-637B-437F-90D5-E50585C789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698" y="431747"/>
            <a:ext cx="864458" cy="6799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039885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BD80F-2AB3-49CC-87B8-B1AB52E38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222222"/>
                </a:solidFill>
                <a:latin typeface="Arial" panose="020B0604020202020204" pitchFamily="34" charset="0"/>
              </a:rPr>
              <a:t>2. BEHAVIOUR AND ATTITUDES </a:t>
            </a:r>
            <a:br>
              <a:rPr lang="en-GB" dirty="0"/>
            </a:b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199B10-3599-4DCF-B680-6C8A9C9CCDDB}"/>
              </a:ext>
            </a:extLst>
          </p:cNvPr>
          <p:cNvSpPr txBox="1"/>
          <p:nvPr/>
        </p:nvSpPr>
        <p:spPr>
          <a:xfrm>
            <a:off x="768991" y="1690688"/>
            <a:ext cx="10584809" cy="4370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2800" b="1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 continue to promote positive behaviour and attitudes </a:t>
            </a:r>
            <a:endParaRPr lang="en-GB" sz="280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127000" rtl="0">
              <a:spcBef>
                <a:spcPts val="0"/>
              </a:spcBef>
              <a:spcAft>
                <a:spcPts val="0"/>
              </a:spcAft>
            </a:pPr>
            <a:endParaRPr lang="en-GB" b="1" i="1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127000" indent="-342900" rtl="0">
              <a:spcBef>
                <a:spcPts val="0"/>
              </a:spcBef>
              <a:spcAft>
                <a:spcPts val="0"/>
              </a:spcAft>
              <a:buAutoNum type="alphaLcPeriod"/>
            </a:pPr>
            <a:r>
              <a:rPr lang="en-GB" b="1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 re-introduce Restorative Ambassadors in support of our restorative practice</a:t>
            </a:r>
          </a:p>
          <a:p>
            <a:pPr marL="342900" marR="127000" indent="-342900" rtl="0">
              <a:spcBef>
                <a:spcPts val="0"/>
              </a:spcBef>
              <a:spcAft>
                <a:spcPts val="0"/>
              </a:spcAft>
              <a:buAutoNum type="alphaLcPeriod"/>
            </a:pPr>
            <a:endParaRPr lang="en-GB" b="1" i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127000" indent="-342900" rtl="0">
              <a:spcBef>
                <a:spcPts val="0"/>
              </a:spcBef>
              <a:spcAft>
                <a:spcPts val="0"/>
              </a:spcAft>
              <a:buAutoNum type="alphaLcPeriod"/>
            </a:pPr>
            <a:endParaRPr lang="en-GB" b="1" i="1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127000" rtl="0">
              <a:spcBef>
                <a:spcPts val="0"/>
              </a:spcBef>
              <a:spcAft>
                <a:spcPts val="0"/>
              </a:spcAft>
            </a:pPr>
            <a:r>
              <a:rPr lang="en-GB" sz="4400" b="1" dirty="0">
                <a:solidFill>
                  <a:srgbClr val="000000"/>
                </a:solidFill>
                <a:latin typeface="Arial" panose="020B0604020202020204" pitchFamily="34" charset="0"/>
              </a:rPr>
              <a:t>3. LEADERSHIP AND MANAGEMENT</a:t>
            </a:r>
          </a:p>
          <a:p>
            <a:pPr rtl="0">
              <a:spcBef>
                <a:spcPts val="0"/>
              </a:spcBef>
              <a:spcAft>
                <a:spcPts val="0"/>
              </a:spcAft>
            </a:pPr>
            <a:endParaRPr lang="en-GB" b="1" i="1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a. </a:t>
            </a:r>
            <a:r>
              <a:rPr lang="en-GB" b="1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 establish the new leadership team </a:t>
            </a:r>
            <a:endParaRPr lang="en-GB" b="0" i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b="1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b. To continue to strengthen subject leadership</a:t>
            </a:r>
            <a:endParaRPr lang="en-GB" b="0" i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127000" rtl="0">
              <a:spcBef>
                <a:spcPts val="0"/>
              </a:spcBef>
              <a:spcAft>
                <a:spcPts val="0"/>
              </a:spcAft>
            </a:pPr>
            <a:endParaRPr lang="en-GB" sz="44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br>
              <a:rPr lang="en-GB" dirty="0"/>
            </a:br>
            <a:endParaRPr lang="en-GB" dirty="0"/>
          </a:p>
        </p:txBody>
      </p:sp>
      <p:pic>
        <p:nvPicPr>
          <p:cNvPr id="7" name="Content Placeholder 15">
            <a:extLst>
              <a:ext uri="{FF2B5EF4-FFF2-40B4-BE49-F238E27FC236}">
                <a16:creationId xmlns:a16="http://schemas.microsoft.com/office/drawing/2014/main" id="{6BA21C74-1744-41C1-8886-1EB66C3419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6612" y="365125"/>
            <a:ext cx="1665726" cy="13101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725854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D6208-5CA7-4D1A-97CA-E0992F093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000000"/>
                </a:solidFill>
                <a:latin typeface="Arial" panose="020B0604020202020204" pitchFamily="34" charset="0"/>
              </a:rPr>
              <a:t>QUALITY OF EDUCATION AND OUTCOMES</a:t>
            </a:r>
            <a:br>
              <a:rPr lang="en-GB" dirty="0"/>
            </a:b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D1BF55-2156-48CD-8AA5-AF16CF270B2A}"/>
              </a:ext>
            </a:extLst>
          </p:cNvPr>
          <p:cNvSpPr txBox="1"/>
          <p:nvPr/>
        </p:nvSpPr>
        <p:spPr>
          <a:xfrm>
            <a:off x="773884" y="1598691"/>
            <a:ext cx="10579915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2800" b="1" i="0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To continue to improve our ambitious curriculum for all children</a:t>
            </a:r>
          </a:p>
          <a:p>
            <a:pPr rtl="0">
              <a:spcBef>
                <a:spcPts val="0"/>
              </a:spcBef>
              <a:spcAft>
                <a:spcPts val="0"/>
              </a:spcAft>
            </a:pPr>
            <a:endParaRPr lang="en-GB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1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a. Breakdown knowledge progression and rebuild modules of learning in writing </a:t>
            </a:r>
            <a:endParaRPr lang="en-GB" b="1" i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1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b. Monitor History,  Geography, Science and Computing for impact of curriculum approach. Moderate changes to writing. </a:t>
            </a:r>
            <a:endParaRPr lang="en-GB" b="1" i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1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c. </a:t>
            </a:r>
            <a:r>
              <a:rPr lang="en-GB" sz="1800" b="1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Revise strategies to promote active engagement  in lessons for all learners and therefore retention of knowledge</a:t>
            </a:r>
            <a:endParaRPr lang="en-GB" b="1" i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1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d.  Ensure continuity of vocabulary acquisition via planned lesson checks.</a:t>
            </a:r>
            <a:endParaRPr lang="en-GB" b="1" i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1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e. To introduce adaptive technologies in all classrooms to support all children.</a:t>
            </a:r>
            <a:endParaRPr lang="en-GB" b="1" i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1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f. To refresh and update our reading scheme.</a:t>
            </a:r>
            <a:endParaRPr lang="en-GB" b="1" i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1" u="none" strike="noStrike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g. To introduce and embed sensory classroom approaches through staff training and development, ensuring inclusive, engaging environments that support all learners.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2367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b="1" dirty="0"/>
              <a:t>Paperwork</a:t>
            </a:r>
          </a:p>
        </p:txBody>
      </p:sp>
      <p:pic>
        <p:nvPicPr>
          <p:cNvPr id="16" name="Content Placeholder 1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1571" y="365125"/>
            <a:ext cx="864458" cy="6799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963F942C-6BC1-4BA8-83A7-BAA44FF796A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09661891"/>
              </p:ext>
            </p:extLst>
          </p:nvPr>
        </p:nvGraphicFramePr>
        <p:xfrm>
          <a:off x="363070" y="1536201"/>
          <a:ext cx="11465860" cy="4445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2576421-66C4-4BB2-B6E6-6464F227D777}"/>
              </a:ext>
            </a:extLst>
          </p:cNvPr>
          <p:cNvSpPr txBox="1"/>
          <p:nvPr/>
        </p:nvSpPr>
        <p:spPr>
          <a:xfrm>
            <a:off x="3207048" y="6136207"/>
            <a:ext cx="6253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i="1" dirty="0">
                <a:solidFill>
                  <a:srgbClr val="BE8AF2"/>
                </a:solidFill>
              </a:rPr>
              <a:t>Ladybrook - Learning without Limits</a:t>
            </a:r>
          </a:p>
        </p:txBody>
      </p:sp>
    </p:spTree>
    <p:extLst>
      <p:ext uri="{BB962C8B-B14F-4D97-AF65-F5344CB8AC3E}">
        <p14:creationId xmlns:p14="http://schemas.microsoft.com/office/powerpoint/2010/main" val="39648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000" y="-161945"/>
            <a:ext cx="10515600" cy="1325563"/>
          </a:xfrm>
        </p:spPr>
        <p:txBody>
          <a:bodyPr/>
          <a:lstStyle/>
          <a:p>
            <a:pPr algn="ctr"/>
            <a:r>
              <a:rPr lang="en-GB" b="1" dirty="0"/>
              <a:t>Help please! </a:t>
            </a:r>
          </a:p>
        </p:txBody>
      </p:sp>
      <p:pic>
        <p:nvPicPr>
          <p:cNvPr id="16" name="Content Placeholder 1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1571" y="365125"/>
            <a:ext cx="864458" cy="6799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963F942C-6BC1-4BA8-83A7-BAA44FF796A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16187040"/>
              </p:ext>
            </p:extLst>
          </p:nvPr>
        </p:nvGraphicFramePr>
        <p:xfrm>
          <a:off x="363070" y="895928"/>
          <a:ext cx="11465860" cy="54608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B933B54-04C6-4BEA-A273-9E9289CC0035}"/>
              </a:ext>
            </a:extLst>
          </p:cNvPr>
          <p:cNvSpPr txBox="1"/>
          <p:nvPr/>
        </p:nvSpPr>
        <p:spPr>
          <a:xfrm>
            <a:off x="3232215" y="6262042"/>
            <a:ext cx="6253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i="1" dirty="0">
                <a:solidFill>
                  <a:srgbClr val="BE8AF2"/>
                </a:solidFill>
              </a:rPr>
              <a:t>Ladybrook - Learning without Limits</a:t>
            </a:r>
          </a:p>
        </p:txBody>
      </p:sp>
    </p:spTree>
    <p:extLst>
      <p:ext uri="{BB962C8B-B14F-4D97-AF65-F5344CB8AC3E}">
        <p14:creationId xmlns:p14="http://schemas.microsoft.com/office/powerpoint/2010/main" val="25409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Content Placeholder 1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0701" y="365125"/>
            <a:ext cx="864458" cy="6799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963F942C-6BC1-4BA8-83A7-BAA44FF796A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96653730"/>
              </p:ext>
            </p:extLst>
          </p:nvPr>
        </p:nvGraphicFramePr>
        <p:xfrm>
          <a:off x="363070" y="365126"/>
          <a:ext cx="10126272" cy="5991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B933B54-04C6-4BEA-A273-9E9289CC0035}"/>
              </a:ext>
            </a:extLst>
          </p:cNvPr>
          <p:cNvSpPr txBox="1"/>
          <p:nvPr/>
        </p:nvSpPr>
        <p:spPr>
          <a:xfrm>
            <a:off x="3232215" y="6262042"/>
            <a:ext cx="6253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i="1" dirty="0">
                <a:solidFill>
                  <a:srgbClr val="BE8AF2"/>
                </a:solidFill>
              </a:rPr>
              <a:t>Ladybrook - Learning without Limits</a:t>
            </a:r>
          </a:p>
        </p:txBody>
      </p:sp>
    </p:spTree>
    <p:extLst>
      <p:ext uri="{BB962C8B-B14F-4D97-AF65-F5344CB8AC3E}">
        <p14:creationId xmlns:p14="http://schemas.microsoft.com/office/powerpoint/2010/main" val="195612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37560"/>
            <a:ext cx="10515600" cy="1325563"/>
          </a:xfrm>
        </p:spPr>
        <p:txBody>
          <a:bodyPr/>
          <a:lstStyle/>
          <a:p>
            <a:pPr algn="ctr"/>
            <a:r>
              <a:rPr lang="en-GB" b="1" dirty="0"/>
              <a:t>Communication</a:t>
            </a:r>
          </a:p>
        </p:txBody>
      </p:sp>
      <p:pic>
        <p:nvPicPr>
          <p:cNvPr id="16" name="Content Placeholder 1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794" y="247189"/>
            <a:ext cx="864458" cy="6799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963F942C-6BC1-4BA8-83A7-BAA44FF796A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64170951"/>
              </p:ext>
            </p:extLst>
          </p:nvPr>
        </p:nvGraphicFramePr>
        <p:xfrm>
          <a:off x="-930021" y="1463123"/>
          <a:ext cx="11465860" cy="50746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C4660C62-191B-495B-8431-B51184586DA4}"/>
              </a:ext>
            </a:extLst>
          </p:cNvPr>
          <p:cNvSpPr txBox="1"/>
          <p:nvPr/>
        </p:nvSpPr>
        <p:spPr>
          <a:xfrm>
            <a:off x="3232215" y="6262042"/>
            <a:ext cx="6253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i="1" dirty="0">
                <a:solidFill>
                  <a:srgbClr val="BE8AF2"/>
                </a:solidFill>
              </a:rPr>
              <a:t>Ladybrook - Learning without Limits</a:t>
            </a:r>
          </a:p>
        </p:txBody>
      </p:sp>
      <p:pic>
        <p:nvPicPr>
          <p:cNvPr id="7" name="Content Placeholder 2">
            <a:extLst>
              <a:ext uri="{FF2B5EF4-FFF2-40B4-BE49-F238E27FC236}">
                <a16:creationId xmlns:a16="http://schemas.microsoft.com/office/drawing/2014/main" id="{6B07E350-8BED-4B5A-9944-E33269D64A7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298686">
            <a:off x="9550084" y="2465198"/>
            <a:ext cx="2251075" cy="1428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9709C7D-46A8-4611-AA09-D3261AB5F257}"/>
              </a:ext>
            </a:extLst>
          </p:cNvPr>
          <p:cNvSpPr txBox="1"/>
          <p:nvPr/>
        </p:nvSpPr>
        <p:spPr>
          <a:xfrm rot="1519832">
            <a:off x="9336870" y="631485"/>
            <a:ext cx="2251075" cy="1200329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NO NUT RELATED PRODUCTS OR  CEREAL BARS in lunch boxes</a:t>
            </a:r>
          </a:p>
        </p:txBody>
      </p:sp>
    </p:spTree>
    <p:extLst>
      <p:ext uri="{BB962C8B-B14F-4D97-AF65-F5344CB8AC3E}">
        <p14:creationId xmlns:p14="http://schemas.microsoft.com/office/powerpoint/2010/main" val="367654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7EA38C-B552-47EC-BB76-7014C78F7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Enrichment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C8C1D0F-DF59-4E65-95E9-E3989DAA42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622" y="1260194"/>
            <a:ext cx="9177556" cy="5471404"/>
          </a:xfrm>
          <a:prstGeom prst="rect">
            <a:avLst/>
          </a:prstGeom>
        </p:spPr>
      </p:pic>
      <p:pic>
        <p:nvPicPr>
          <p:cNvPr id="5" name="Content Placeholder 15">
            <a:extLst>
              <a:ext uri="{FF2B5EF4-FFF2-40B4-BE49-F238E27FC236}">
                <a16:creationId xmlns:a16="http://schemas.microsoft.com/office/drawing/2014/main" id="{3CD9A455-2225-47F0-AF10-8F81AC5DD9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0367" y="347995"/>
            <a:ext cx="864458" cy="6799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74076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5F0C5-BC41-4480-90DC-EDE4A5348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Sharing your child’s learning ….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B8D4AA-4A00-4770-83BB-1593A93E56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719" y="1330037"/>
            <a:ext cx="8996106" cy="528718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34313D-9C3C-4377-AEE2-E9A418E2AFB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9771" t="6587" b="54669"/>
          <a:stretch/>
        </p:blipFill>
        <p:spPr>
          <a:xfrm>
            <a:off x="8188501" y="2465515"/>
            <a:ext cx="3685564" cy="25586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5F9AEFB-857C-4CDA-9D4C-8DEDF64D61BF}"/>
              </a:ext>
            </a:extLst>
          </p:cNvPr>
          <p:cNvSpPr/>
          <p:nvPr/>
        </p:nvSpPr>
        <p:spPr>
          <a:xfrm>
            <a:off x="10681983" y="4250538"/>
            <a:ext cx="1006679" cy="23489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rgbClr val="943EEA"/>
                </a:solidFill>
              </a:ln>
              <a:noFill/>
            </a:endParaRPr>
          </a:p>
        </p:txBody>
      </p:sp>
      <p:pic>
        <p:nvPicPr>
          <p:cNvPr id="8" name="Content Placeholder 15">
            <a:extLst>
              <a:ext uri="{FF2B5EF4-FFF2-40B4-BE49-F238E27FC236}">
                <a16:creationId xmlns:a16="http://schemas.microsoft.com/office/drawing/2014/main" id="{3DE5B859-D879-4EFC-8BBE-3222715DAC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4204" y="347995"/>
            <a:ext cx="864458" cy="6799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127937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959600" cy="1325563"/>
          </a:xfrm>
        </p:spPr>
        <p:txBody>
          <a:bodyPr/>
          <a:lstStyle/>
          <a:p>
            <a:pPr algn="ctr"/>
            <a:r>
              <a:rPr lang="en-GB" b="1" dirty="0" err="1"/>
              <a:t>Ladybrook</a:t>
            </a:r>
            <a:r>
              <a:rPr lang="en-GB" b="1" dirty="0"/>
              <a:t> PTA</a:t>
            </a:r>
          </a:p>
        </p:txBody>
      </p:sp>
      <p:pic>
        <p:nvPicPr>
          <p:cNvPr id="16" name="Content Placeholder 1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7145" y="365125"/>
            <a:ext cx="864458" cy="6799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91B8813-1A72-41E3-BFBB-EDB6B90609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2580" y="1616303"/>
            <a:ext cx="3422156" cy="487657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6382EA2-C962-47FA-90F1-EACA98D96B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94043">
            <a:off x="5245466" y="1828167"/>
            <a:ext cx="1701067" cy="241012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9118F94-B774-48EB-8BCE-C377D93C7A84}"/>
              </a:ext>
            </a:extLst>
          </p:cNvPr>
          <p:cNvSpPr txBox="1"/>
          <p:nvPr/>
        </p:nvSpPr>
        <p:spPr>
          <a:xfrm>
            <a:off x="5443474" y="4054589"/>
            <a:ext cx="2711670" cy="25545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3200" dirty="0"/>
              <a:t>17</a:t>
            </a:r>
            <a:r>
              <a:rPr lang="en-GB" sz="3200" baseline="30000" dirty="0"/>
              <a:t>th</a:t>
            </a:r>
            <a:r>
              <a:rPr lang="en-GB" sz="3200" dirty="0"/>
              <a:t> September … more info to follow from PTA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63EDA6B-0FB9-4574-99A4-4D3FE18E4ADC}"/>
              </a:ext>
            </a:extLst>
          </p:cNvPr>
          <p:cNvSpPr txBox="1"/>
          <p:nvPr/>
        </p:nvSpPr>
        <p:spPr>
          <a:xfrm>
            <a:off x="7579627" y="2274838"/>
            <a:ext cx="42422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/>
              <a:t>Please join! </a:t>
            </a:r>
          </a:p>
        </p:txBody>
      </p:sp>
    </p:spTree>
    <p:extLst>
      <p:ext uri="{BB962C8B-B14F-4D97-AF65-F5344CB8AC3E}">
        <p14:creationId xmlns:p14="http://schemas.microsoft.com/office/powerpoint/2010/main" val="12298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3232</TotalTime>
  <Words>558</Words>
  <Application>Microsoft Office PowerPoint</Application>
  <PresentationFormat>Widescreen</PresentationFormat>
  <Paragraphs>94</Paragraphs>
  <Slides>13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Welcome Meeting September 2025</vt:lpstr>
      <vt:lpstr>The year ahead…</vt:lpstr>
      <vt:lpstr>1. PERSONAL DEVELOPMENT </vt:lpstr>
      <vt:lpstr>Parent workshops (dates TBC) </vt:lpstr>
      <vt:lpstr>2. BEHAVIOUR AND ATTITUDES  </vt:lpstr>
      <vt:lpstr>QUALITY OF EDUCATION AND OUTCOMES </vt:lpstr>
      <vt:lpstr>Paperwork</vt:lpstr>
      <vt:lpstr>Help please! </vt:lpstr>
      <vt:lpstr>PowerPoint Presentation</vt:lpstr>
      <vt:lpstr>Communication</vt:lpstr>
      <vt:lpstr>Enrichment</vt:lpstr>
      <vt:lpstr>Sharing your child’s learning …. </vt:lpstr>
      <vt:lpstr>Ladybrook PTA</vt:lpstr>
    </vt:vector>
  </TitlesOfParts>
  <Company>RM Education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Presswood</dc:creator>
  <cp:lastModifiedBy>C Woosnam</cp:lastModifiedBy>
  <cp:revision>82</cp:revision>
  <cp:lastPrinted>2023-09-06T10:38:42Z</cp:lastPrinted>
  <dcterms:created xsi:type="dcterms:W3CDTF">2020-12-09T09:31:59Z</dcterms:created>
  <dcterms:modified xsi:type="dcterms:W3CDTF">2025-09-08T15:07:27Z</dcterms:modified>
</cp:coreProperties>
</file>