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3" r:id="rId4"/>
  </p:sldMasterIdLst>
  <p:notesMasterIdLst>
    <p:notesMasterId r:id="rId17"/>
  </p:notesMasterIdLst>
  <p:handoutMasterIdLst>
    <p:handoutMasterId r:id="rId18"/>
  </p:handoutMasterIdLst>
  <p:sldIdLst>
    <p:sldId id="470" r:id="rId5"/>
    <p:sldId id="585" r:id="rId6"/>
    <p:sldId id="481" r:id="rId7"/>
    <p:sldId id="629" r:id="rId8"/>
    <p:sldId id="543" r:id="rId9"/>
    <p:sldId id="547" r:id="rId10"/>
    <p:sldId id="634" r:id="rId11"/>
    <p:sldId id="635" r:id="rId12"/>
    <p:sldId id="642" r:id="rId13"/>
    <p:sldId id="674" r:id="rId14"/>
    <p:sldId id="611" r:id="rId15"/>
    <p:sldId id="552" r:id="rId16"/>
  </p:sldIdLst>
  <p:sldSz cx="12192000" cy="6858000"/>
  <p:notesSz cx="6669088"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66"/>
    <a:srgbClr val="BED636"/>
    <a:srgbClr val="F4F4DC"/>
    <a:srgbClr val="99CC00"/>
    <a:srgbClr val="B9B827"/>
    <a:srgbClr val="D7D69E"/>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28" autoAdjust="0"/>
    <p:restoredTop sz="72111" autoAdjust="0"/>
  </p:normalViewPr>
  <p:slideViewPr>
    <p:cSldViewPr snapToGrid="0">
      <p:cViewPr varScale="1">
        <p:scale>
          <a:sx n="82" d="100"/>
          <a:sy n="82" d="100"/>
        </p:scale>
        <p:origin x="139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5AC1CA-A06D-46F4-ABFE-76EE2CCFDDE3}"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B6D6B667-0338-4FF0-87E2-1065482AD739}">
      <dgm:prSet/>
      <dgm:spPr/>
      <dgm:t>
        <a:bodyPr/>
        <a:lstStyle/>
        <a:p>
          <a:r>
            <a:rPr lang="en-GB"/>
            <a:t>Autism affects how a person communicates with, and relates to, other people and how they experience the world around them.</a:t>
          </a:r>
          <a:endParaRPr lang="en-US"/>
        </a:p>
      </dgm:t>
    </dgm:pt>
    <dgm:pt modelId="{82113554-40E6-4E57-AD99-5A98BDBA59F8}" type="parTrans" cxnId="{7273EDE7-71E1-4269-AF1E-B0BD41A541A5}">
      <dgm:prSet/>
      <dgm:spPr/>
      <dgm:t>
        <a:bodyPr/>
        <a:lstStyle/>
        <a:p>
          <a:endParaRPr lang="en-US"/>
        </a:p>
      </dgm:t>
    </dgm:pt>
    <dgm:pt modelId="{4D6F2075-70E7-4C61-AD0E-0F300AD16786}" type="sibTrans" cxnId="{7273EDE7-71E1-4269-AF1E-B0BD41A541A5}">
      <dgm:prSet/>
      <dgm:spPr/>
      <dgm:t>
        <a:bodyPr/>
        <a:lstStyle/>
        <a:p>
          <a:endParaRPr lang="en-US"/>
        </a:p>
      </dgm:t>
    </dgm:pt>
    <dgm:pt modelId="{5A1AF630-557E-47BA-8435-D60FEE652339}">
      <dgm:prSet/>
      <dgm:spPr/>
      <dgm:t>
        <a:bodyPr/>
        <a:lstStyle/>
        <a:p>
          <a:r>
            <a:rPr lang="en-GB"/>
            <a:t>Like anyone else, autistic people will have different life experiences, strengths, interests and support needs. </a:t>
          </a:r>
          <a:endParaRPr lang="en-US"/>
        </a:p>
      </dgm:t>
    </dgm:pt>
    <dgm:pt modelId="{2B0FD9D3-AFFC-4E1C-B709-8F5508956098}" type="parTrans" cxnId="{A462E148-DFEA-4119-BA40-EAF59DE9129A}">
      <dgm:prSet/>
      <dgm:spPr/>
      <dgm:t>
        <a:bodyPr/>
        <a:lstStyle/>
        <a:p>
          <a:endParaRPr lang="en-US"/>
        </a:p>
      </dgm:t>
    </dgm:pt>
    <dgm:pt modelId="{C3D97C93-72B6-41B8-84D2-A6249464538D}" type="sibTrans" cxnId="{A462E148-DFEA-4119-BA40-EAF59DE9129A}">
      <dgm:prSet/>
      <dgm:spPr/>
      <dgm:t>
        <a:bodyPr/>
        <a:lstStyle/>
        <a:p>
          <a:endParaRPr lang="en-US"/>
        </a:p>
      </dgm:t>
    </dgm:pt>
    <dgm:pt modelId="{CD63A5A4-E704-4E0E-87EE-B44796805648}">
      <dgm:prSet/>
      <dgm:spPr/>
      <dgm:t>
        <a:bodyPr/>
        <a:lstStyle/>
        <a:p>
          <a:r>
            <a:rPr lang="en-GB"/>
            <a:t>From medical and legal standpoints, autism is a disability, but not every autistic person identifies as being disabled.</a:t>
          </a:r>
          <a:endParaRPr lang="en-US"/>
        </a:p>
      </dgm:t>
    </dgm:pt>
    <dgm:pt modelId="{0B9E0EB3-A883-49D1-AEFE-08A522411AE4}" type="parTrans" cxnId="{C7F0B685-034C-45D9-AAC0-98AE0A42973A}">
      <dgm:prSet/>
      <dgm:spPr/>
      <dgm:t>
        <a:bodyPr/>
        <a:lstStyle/>
        <a:p>
          <a:endParaRPr lang="en-US"/>
        </a:p>
      </dgm:t>
    </dgm:pt>
    <dgm:pt modelId="{7058D8EC-8430-4E50-9E75-181113DD0D7D}" type="sibTrans" cxnId="{C7F0B685-034C-45D9-AAC0-98AE0A42973A}">
      <dgm:prSet/>
      <dgm:spPr/>
      <dgm:t>
        <a:bodyPr/>
        <a:lstStyle/>
        <a:p>
          <a:endParaRPr lang="en-US"/>
        </a:p>
      </dgm:t>
    </dgm:pt>
    <dgm:pt modelId="{2E776E0F-9909-4347-A0BA-FEAA47577259}" type="pres">
      <dgm:prSet presAssocID="{525AC1CA-A06D-46F4-ABFE-76EE2CCFDDE3}" presName="linear" presStyleCnt="0">
        <dgm:presLayoutVars>
          <dgm:animLvl val="lvl"/>
          <dgm:resizeHandles val="exact"/>
        </dgm:presLayoutVars>
      </dgm:prSet>
      <dgm:spPr/>
    </dgm:pt>
    <dgm:pt modelId="{7B3CF4A3-6FD6-47EF-BBF8-8C14CD705CA6}" type="pres">
      <dgm:prSet presAssocID="{B6D6B667-0338-4FF0-87E2-1065482AD739}" presName="parentText" presStyleLbl="node1" presStyleIdx="0" presStyleCnt="3">
        <dgm:presLayoutVars>
          <dgm:chMax val="0"/>
          <dgm:bulletEnabled val="1"/>
        </dgm:presLayoutVars>
      </dgm:prSet>
      <dgm:spPr/>
    </dgm:pt>
    <dgm:pt modelId="{7D899999-5533-4F6F-8931-4A88DFB96399}" type="pres">
      <dgm:prSet presAssocID="{4D6F2075-70E7-4C61-AD0E-0F300AD16786}" presName="spacer" presStyleCnt="0"/>
      <dgm:spPr/>
    </dgm:pt>
    <dgm:pt modelId="{40BB4A0E-A876-4448-A3BA-B4566B0BEECE}" type="pres">
      <dgm:prSet presAssocID="{5A1AF630-557E-47BA-8435-D60FEE652339}" presName="parentText" presStyleLbl="node1" presStyleIdx="1" presStyleCnt="3">
        <dgm:presLayoutVars>
          <dgm:chMax val="0"/>
          <dgm:bulletEnabled val="1"/>
        </dgm:presLayoutVars>
      </dgm:prSet>
      <dgm:spPr/>
    </dgm:pt>
    <dgm:pt modelId="{0582C873-5CBB-4320-B6C7-69A182042DCF}" type="pres">
      <dgm:prSet presAssocID="{C3D97C93-72B6-41B8-84D2-A6249464538D}" presName="spacer" presStyleCnt="0"/>
      <dgm:spPr/>
    </dgm:pt>
    <dgm:pt modelId="{DDE6CB79-7487-41D0-9317-206C94C78827}" type="pres">
      <dgm:prSet presAssocID="{CD63A5A4-E704-4E0E-87EE-B44796805648}" presName="parentText" presStyleLbl="node1" presStyleIdx="2" presStyleCnt="3">
        <dgm:presLayoutVars>
          <dgm:chMax val="0"/>
          <dgm:bulletEnabled val="1"/>
        </dgm:presLayoutVars>
      </dgm:prSet>
      <dgm:spPr/>
    </dgm:pt>
  </dgm:ptLst>
  <dgm:cxnLst>
    <dgm:cxn modelId="{1D292804-FC36-4824-9BEF-F05D9DEB8F26}" type="presOf" srcId="{525AC1CA-A06D-46F4-ABFE-76EE2CCFDDE3}" destId="{2E776E0F-9909-4347-A0BA-FEAA47577259}" srcOrd="0" destOrd="0" presId="urn:microsoft.com/office/officeart/2005/8/layout/vList2"/>
    <dgm:cxn modelId="{BEA8BF26-C36C-476A-BC75-7BB24EC11F7A}" type="presOf" srcId="{CD63A5A4-E704-4E0E-87EE-B44796805648}" destId="{DDE6CB79-7487-41D0-9317-206C94C78827}" srcOrd="0" destOrd="0" presId="urn:microsoft.com/office/officeart/2005/8/layout/vList2"/>
    <dgm:cxn modelId="{E8A76D2D-FDC5-45B7-84FC-4C91512D9B4B}" type="presOf" srcId="{5A1AF630-557E-47BA-8435-D60FEE652339}" destId="{40BB4A0E-A876-4448-A3BA-B4566B0BEECE}" srcOrd="0" destOrd="0" presId="urn:microsoft.com/office/officeart/2005/8/layout/vList2"/>
    <dgm:cxn modelId="{A462E148-DFEA-4119-BA40-EAF59DE9129A}" srcId="{525AC1CA-A06D-46F4-ABFE-76EE2CCFDDE3}" destId="{5A1AF630-557E-47BA-8435-D60FEE652339}" srcOrd="1" destOrd="0" parTransId="{2B0FD9D3-AFFC-4E1C-B709-8F5508956098}" sibTransId="{C3D97C93-72B6-41B8-84D2-A6249464538D}"/>
    <dgm:cxn modelId="{6D680577-80A5-404C-A812-F7ED6D480BE5}" type="presOf" srcId="{B6D6B667-0338-4FF0-87E2-1065482AD739}" destId="{7B3CF4A3-6FD6-47EF-BBF8-8C14CD705CA6}" srcOrd="0" destOrd="0" presId="urn:microsoft.com/office/officeart/2005/8/layout/vList2"/>
    <dgm:cxn modelId="{C7F0B685-034C-45D9-AAC0-98AE0A42973A}" srcId="{525AC1CA-A06D-46F4-ABFE-76EE2CCFDDE3}" destId="{CD63A5A4-E704-4E0E-87EE-B44796805648}" srcOrd="2" destOrd="0" parTransId="{0B9E0EB3-A883-49D1-AEFE-08A522411AE4}" sibTransId="{7058D8EC-8430-4E50-9E75-181113DD0D7D}"/>
    <dgm:cxn modelId="{7273EDE7-71E1-4269-AF1E-B0BD41A541A5}" srcId="{525AC1CA-A06D-46F4-ABFE-76EE2CCFDDE3}" destId="{B6D6B667-0338-4FF0-87E2-1065482AD739}" srcOrd="0" destOrd="0" parTransId="{82113554-40E6-4E57-AD99-5A98BDBA59F8}" sibTransId="{4D6F2075-70E7-4C61-AD0E-0F300AD16786}"/>
    <dgm:cxn modelId="{8A889582-4F0A-4C49-84EF-574B5D6CCB15}" type="presParOf" srcId="{2E776E0F-9909-4347-A0BA-FEAA47577259}" destId="{7B3CF4A3-6FD6-47EF-BBF8-8C14CD705CA6}" srcOrd="0" destOrd="0" presId="urn:microsoft.com/office/officeart/2005/8/layout/vList2"/>
    <dgm:cxn modelId="{94EB6D99-CE5F-4D8E-B4D1-0D1D742BB89C}" type="presParOf" srcId="{2E776E0F-9909-4347-A0BA-FEAA47577259}" destId="{7D899999-5533-4F6F-8931-4A88DFB96399}" srcOrd="1" destOrd="0" presId="urn:microsoft.com/office/officeart/2005/8/layout/vList2"/>
    <dgm:cxn modelId="{55A86B8D-35EF-4B80-B5BA-02E08AEFAE4C}" type="presParOf" srcId="{2E776E0F-9909-4347-A0BA-FEAA47577259}" destId="{40BB4A0E-A876-4448-A3BA-B4566B0BEECE}" srcOrd="2" destOrd="0" presId="urn:microsoft.com/office/officeart/2005/8/layout/vList2"/>
    <dgm:cxn modelId="{73A698E4-7AA6-48E6-8031-529F4D70DBA6}" type="presParOf" srcId="{2E776E0F-9909-4347-A0BA-FEAA47577259}" destId="{0582C873-5CBB-4320-B6C7-69A182042DCF}" srcOrd="3" destOrd="0" presId="urn:microsoft.com/office/officeart/2005/8/layout/vList2"/>
    <dgm:cxn modelId="{461757F5-E8FB-43D8-81B5-8C5E823E9843}" type="presParOf" srcId="{2E776E0F-9909-4347-A0BA-FEAA47577259}" destId="{DDE6CB79-7487-41D0-9317-206C94C7882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04E683F-F6FA-4F02-BC07-98E5D735180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95474B90-C18B-40B9-B1FF-5145213B40E7}">
      <dgm:prSet phldrT="[Text]"/>
      <dgm:spPr/>
      <dgm:t>
        <a:bodyPr/>
        <a:lstStyle/>
        <a:p>
          <a:r>
            <a:rPr lang="en-US"/>
            <a:t>Logical Processing </a:t>
          </a:r>
          <a:endParaRPr lang="en-GB"/>
        </a:p>
      </dgm:t>
    </dgm:pt>
    <dgm:pt modelId="{8F85F587-2405-4F86-ABAC-B14C0407474A}" type="parTrans" cxnId="{C42617D2-EEF5-4CF1-B10B-FA4B9DF421BD}">
      <dgm:prSet/>
      <dgm:spPr/>
      <dgm:t>
        <a:bodyPr/>
        <a:lstStyle/>
        <a:p>
          <a:endParaRPr lang="en-GB"/>
        </a:p>
      </dgm:t>
    </dgm:pt>
    <dgm:pt modelId="{D4927321-23BE-4E1D-8650-EA0544EC7D15}" type="sibTrans" cxnId="{C42617D2-EEF5-4CF1-B10B-FA4B9DF421BD}">
      <dgm:prSet/>
      <dgm:spPr/>
      <dgm:t>
        <a:bodyPr/>
        <a:lstStyle/>
        <a:p>
          <a:endParaRPr lang="en-GB"/>
        </a:p>
      </dgm:t>
    </dgm:pt>
    <dgm:pt modelId="{727B1E9D-1FD1-4349-AAA4-D1D0555467BA}">
      <dgm:prSet phldrT="[Text]"/>
      <dgm:spPr/>
      <dgm:t>
        <a:bodyPr/>
        <a:lstStyle/>
        <a:p>
          <a:r>
            <a:rPr lang="en-US"/>
            <a:t>Executive Functioning</a:t>
          </a:r>
          <a:endParaRPr lang="en-GB"/>
        </a:p>
      </dgm:t>
    </dgm:pt>
    <dgm:pt modelId="{B48ECCD6-F5A0-4C2B-9B83-349F81805F7B}" type="parTrans" cxnId="{5E37F839-63D1-43D0-BA95-FBC1B6BE83C9}">
      <dgm:prSet/>
      <dgm:spPr/>
      <dgm:t>
        <a:bodyPr/>
        <a:lstStyle/>
        <a:p>
          <a:endParaRPr lang="en-GB"/>
        </a:p>
      </dgm:t>
    </dgm:pt>
    <dgm:pt modelId="{9AD98E05-9629-4DC3-9781-608DE56182FE}" type="sibTrans" cxnId="{5E37F839-63D1-43D0-BA95-FBC1B6BE83C9}">
      <dgm:prSet/>
      <dgm:spPr/>
      <dgm:t>
        <a:bodyPr/>
        <a:lstStyle/>
        <a:p>
          <a:endParaRPr lang="en-GB"/>
        </a:p>
      </dgm:t>
    </dgm:pt>
    <dgm:pt modelId="{E0517545-B955-44E9-8FBD-70B5FE158F47}">
      <dgm:prSet phldrT="[Text]"/>
      <dgm:spPr/>
      <dgm:t>
        <a:bodyPr/>
        <a:lstStyle/>
        <a:p>
          <a:r>
            <a:rPr lang="en-US"/>
            <a:t>Spikey Profiles</a:t>
          </a:r>
          <a:endParaRPr lang="en-GB"/>
        </a:p>
      </dgm:t>
    </dgm:pt>
    <dgm:pt modelId="{EA15EFF6-FEE5-4381-BE0B-8282C3F8E43D}" type="parTrans" cxnId="{87982452-8FBD-4AAF-98C5-3A7BE8DA8924}">
      <dgm:prSet/>
      <dgm:spPr/>
      <dgm:t>
        <a:bodyPr/>
        <a:lstStyle/>
        <a:p>
          <a:endParaRPr lang="en-GB"/>
        </a:p>
      </dgm:t>
    </dgm:pt>
    <dgm:pt modelId="{6C5013E4-206F-4FDD-A5E0-64D512489316}" type="sibTrans" cxnId="{87982452-8FBD-4AAF-98C5-3A7BE8DA8924}">
      <dgm:prSet/>
      <dgm:spPr/>
      <dgm:t>
        <a:bodyPr/>
        <a:lstStyle/>
        <a:p>
          <a:endParaRPr lang="en-GB"/>
        </a:p>
      </dgm:t>
    </dgm:pt>
    <dgm:pt modelId="{92172C9B-E056-40D9-8CDB-1AC62594A39A}" type="pres">
      <dgm:prSet presAssocID="{B04E683F-F6FA-4F02-BC07-98E5D735180A}" presName="diagram" presStyleCnt="0">
        <dgm:presLayoutVars>
          <dgm:dir/>
          <dgm:resizeHandles val="exact"/>
        </dgm:presLayoutVars>
      </dgm:prSet>
      <dgm:spPr/>
    </dgm:pt>
    <dgm:pt modelId="{FD869385-1FFB-4141-B48A-F3C61F3D7A1E}" type="pres">
      <dgm:prSet presAssocID="{95474B90-C18B-40B9-B1FF-5145213B40E7}" presName="node" presStyleLbl="node1" presStyleIdx="0" presStyleCnt="3">
        <dgm:presLayoutVars>
          <dgm:bulletEnabled val="1"/>
        </dgm:presLayoutVars>
      </dgm:prSet>
      <dgm:spPr/>
    </dgm:pt>
    <dgm:pt modelId="{29A1EBAF-DBE9-4F2B-B739-021D12A991CB}" type="pres">
      <dgm:prSet presAssocID="{D4927321-23BE-4E1D-8650-EA0544EC7D15}" presName="sibTrans" presStyleCnt="0"/>
      <dgm:spPr/>
    </dgm:pt>
    <dgm:pt modelId="{ED0AAA35-CA23-47E2-820A-E80144B31C84}" type="pres">
      <dgm:prSet presAssocID="{727B1E9D-1FD1-4349-AAA4-D1D0555467BA}" presName="node" presStyleLbl="node1" presStyleIdx="1" presStyleCnt="3">
        <dgm:presLayoutVars>
          <dgm:bulletEnabled val="1"/>
        </dgm:presLayoutVars>
      </dgm:prSet>
      <dgm:spPr/>
    </dgm:pt>
    <dgm:pt modelId="{483074B1-F170-4A68-99E4-7D69D7A44870}" type="pres">
      <dgm:prSet presAssocID="{9AD98E05-9629-4DC3-9781-608DE56182FE}" presName="sibTrans" presStyleCnt="0"/>
      <dgm:spPr/>
    </dgm:pt>
    <dgm:pt modelId="{C5D7B552-85E0-47CD-8987-D3F2861E4C76}" type="pres">
      <dgm:prSet presAssocID="{E0517545-B955-44E9-8FBD-70B5FE158F47}" presName="node" presStyleLbl="node1" presStyleIdx="2" presStyleCnt="3">
        <dgm:presLayoutVars>
          <dgm:bulletEnabled val="1"/>
        </dgm:presLayoutVars>
      </dgm:prSet>
      <dgm:spPr/>
    </dgm:pt>
  </dgm:ptLst>
  <dgm:cxnLst>
    <dgm:cxn modelId="{83C44433-DC8C-42B5-AD69-6D34BBB30650}" type="presOf" srcId="{727B1E9D-1FD1-4349-AAA4-D1D0555467BA}" destId="{ED0AAA35-CA23-47E2-820A-E80144B31C84}" srcOrd="0" destOrd="0" presId="urn:microsoft.com/office/officeart/2005/8/layout/default"/>
    <dgm:cxn modelId="{5E37F839-63D1-43D0-BA95-FBC1B6BE83C9}" srcId="{B04E683F-F6FA-4F02-BC07-98E5D735180A}" destId="{727B1E9D-1FD1-4349-AAA4-D1D0555467BA}" srcOrd="1" destOrd="0" parTransId="{B48ECCD6-F5A0-4C2B-9B83-349F81805F7B}" sibTransId="{9AD98E05-9629-4DC3-9781-608DE56182FE}"/>
    <dgm:cxn modelId="{87982452-8FBD-4AAF-98C5-3A7BE8DA8924}" srcId="{B04E683F-F6FA-4F02-BC07-98E5D735180A}" destId="{E0517545-B955-44E9-8FBD-70B5FE158F47}" srcOrd="2" destOrd="0" parTransId="{EA15EFF6-FEE5-4381-BE0B-8282C3F8E43D}" sibTransId="{6C5013E4-206F-4FDD-A5E0-64D512489316}"/>
    <dgm:cxn modelId="{AD22EF52-6A40-4CE9-835B-8571FACE95FA}" type="presOf" srcId="{95474B90-C18B-40B9-B1FF-5145213B40E7}" destId="{FD869385-1FFB-4141-B48A-F3C61F3D7A1E}" srcOrd="0" destOrd="0" presId="urn:microsoft.com/office/officeart/2005/8/layout/default"/>
    <dgm:cxn modelId="{1C0CD39C-68EE-44A6-BC4A-7D0B6DE0087B}" type="presOf" srcId="{B04E683F-F6FA-4F02-BC07-98E5D735180A}" destId="{92172C9B-E056-40D9-8CDB-1AC62594A39A}" srcOrd="0" destOrd="0" presId="urn:microsoft.com/office/officeart/2005/8/layout/default"/>
    <dgm:cxn modelId="{209008AE-5330-43DF-8E5A-3873E2635BE1}" type="presOf" srcId="{E0517545-B955-44E9-8FBD-70B5FE158F47}" destId="{C5D7B552-85E0-47CD-8987-D3F2861E4C76}" srcOrd="0" destOrd="0" presId="urn:microsoft.com/office/officeart/2005/8/layout/default"/>
    <dgm:cxn modelId="{C42617D2-EEF5-4CF1-B10B-FA4B9DF421BD}" srcId="{B04E683F-F6FA-4F02-BC07-98E5D735180A}" destId="{95474B90-C18B-40B9-B1FF-5145213B40E7}" srcOrd="0" destOrd="0" parTransId="{8F85F587-2405-4F86-ABAC-B14C0407474A}" sibTransId="{D4927321-23BE-4E1D-8650-EA0544EC7D15}"/>
    <dgm:cxn modelId="{F67487B5-D9AF-4E86-BD80-7492A39CE658}" type="presParOf" srcId="{92172C9B-E056-40D9-8CDB-1AC62594A39A}" destId="{FD869385-1FFB-4141-B48A-F3C61F3D7A1E}" srcOrd="0" destOrd="0" presId="urn:microsoft.com/office/officeart/2005/8/layout/default"/>
    <dgm:cxn modelId="{9F906A66-0534-4E10-BC2D-248D1B08A725}" type="presParOf" srcId="{92172C9B-E056-40D9-8CDB-1AC62594A39A}" destId="{29A1EBAF-DBE9-4F2B-B739-021D12A991CB}" srcOrd="1" destOrd="0" presId="urn:microsoft.com/office/officeart/2005/8/layout/default"/>
    <dgm:cxn modelId="{A57CFE82-3783-4EC6-8316-3F8E97AA0336}" type="presParOf" srcId="{92172C9B-E056-40D9-8CDB-1AC62594A39A}" destId="{ED0AAA35-CA23-47E2-820A-E80144B31C84}" srcOrd="2" destOrd="0" presId="urn:microsoft.com/office/officeart/2005/8/layout/default"/>
    <dgm:cxn modelId="{77CABBAD-08DE-4043-BB05-CBC36EBF4200}" type="presParOf" srcId="{92172C9B-E056-40D9-8CDB-1AC62594A39A}" destId="{483074B1-F170-4A68-99E4-7D69D7A44870}" srcOrd="3" destOrd="0" presId="urn:microsoft.com/office/officeart/2005/8/layout/default"/>
    <dgm:cxn modelId="{6A4D92C0-A44C-4339-8A0B-976A7A349FDC}" type="presParOf" srcId="{92172C9B-E056-40D9-8CDB-1AC62594A39A}" destId="{C5D7B552-85E0-47CD-8987-D3F2861E4C76}"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3CF4A3-6FD6-47EF-BBF8-8C14CD705CA6}">
      <dsp:nvSpPr>
        <dsp:cNvPr id="0" name=""/>
        <dsp:cNvSpPr/>
      </dsp:nvSpPr>
      <dsp:spPr>
        <a:xfrm>
          <a:off x="0" y="458154"/>
          <a:ext cx="11394040" cy="13127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Autism affects how a person communicates with, and relates to, other people and how they experience the world around them.</a:t>
          </a:r>
          <a:endParaRPr lang="en-US" sz="3300" kern="1200"/>
        </a:p>
      </dsp:txBody>
      <dsp:txXfrm>
        <a:off x="64083" y="522237"/>
        <a:ext cx="11265874" cy="1184574"/>
      </dsp:txXfrm>
    </dsp:sp>
    <dsp:sp modelId="{40BB4A0E-A876-4448-A3BA-B4566B0BEECE}">
      <dsp:nvSpPr>
        <dsp:cNvPr id="0" name=""/>
        <dsp:cNvSpPr/>
      </dsp:nvSpPr>
      <dsp:spPr>
        <a:xfrm>
          <a:off x="0" y="1865935"/>
          <a:ext cx="11394040" cy="131274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Like anyone else, autistic people will have different life experiences, strengths, interests and support needs. </a:t>
          </a:r>
          <a:endParaRPr lang="en-US" sz="3300" kern="1200"/>
        </a:p>
      </dsp:txBody>
      <dsp:txXfrm>
        <a:off x="64083" y="1930018"/>
        <a:ext cx="11265874" cy="1184574"/>
      </dsp:txXfrm>
    </dsp:sp>
    <dsp:sp modelId="{DDE6CB79-7487-41D0-9317-206C94C78827}">
      <dsp:nvSpPr>
        <dsp:cNvPr id="0" name=""/>
        <dsp:cNvSpPr/>
      </dsp:nvSpPr>
      <dsp:spPr>
        <a:xfrm>
          <a:off x="0" y="3273715"/>
          <a:ext cx="11394040" cy="131274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From medical and legal standpoints, autism is a disability, but not every autistic person identifies as being disabled.</a:t>
          </a:r>
          <a:endParaRPr lang="en-US" sz="3300" kern="1200"/>
        </a:p>
      </dsp:txBody>
      <dsp:txXfrm>
        <a:off x="64083" y="3337798"/>
        <a:ext cx="11265874" cy="11845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869385-1FFB-4141-B48A-F3C61F3D7A1E}">
      <dsp:nvSpPr>
        <dsp:cNvPr id="0" name=""/>
        <dsp:cNvSpPr/>
      </dsp:nvSpPr>
      <dsp:spPr>
        <a:xfrm>
          <a:off x="0" y="927946"/>
          <a:ext cx="3174999" cy="19049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0" algn="ctr" defTabSz="2044700">
            <a:lnSpc>
              <a:spcPct val="90000"/>
            </a:lnSpc>
            <a:spcBef>
              <a:spcPct val="0"/>
            </a:spcBef>
            <a:spcAft>
              <a:spcPct val="35000"/>
            </a:spcAft>
            <a:buNone/>
          </a:pPr>
          <a:r>
            <a:rPr lang="en-US" sz="4600" kern="1200"/>
            <a:t>Logical Processing </a:t>
          </a:r>
          <a:endParaRPr lang="en-GB" sz="4600" kern="1200"/>
        </a:p>
      </dsp:txBody>
      <dsp:txXfrm>
        <a:off x="0" y="927946"/>
        <a:ext cx="3174999" cy="1904999"/>
      </dsp:txXfrm>
    </dsp:sp>
    <dsp:sp modelId="{ED0AAA35-CA23-47E2-820A-E80144B31C84}">
      <dsp:nvSpPr>
        <dsp:cNvPr id="0" name=""/>
        <dsp:cNvSpPr/>
      </dsp:nvSpPr>
      <dsp:spPr>
        <a:xfrm>
          <a:off x="3492500" y="927946"/>
          <a:ext cx="3174999" cy="19049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0" algn="ctr" defTabSz="2044700">
            <a:lnSpc>
              <a:spcPct val="90000"/>
            </a:lnSpc>
            <a:spcBef>
              <a:spcPct val="0"/>
            </a:spcBef>
            <a:spcAft>
              <a:spcPct val="35000"/>
            </a:spcAft>
            <a:buNone/>
          </a:pPr>
          <a:r>
            <a:rPr lang="en-US" sz="4600" kern="1200"/>
            <a:t>Executive Functioning</a:t>
          </a:r>
          <a:endParaRPr lang="en-GB" sz="4600" kern="1200"/>
        </a:p>
      </dsp:txBody>
      <dsp:txXfrm>
        <a:off x="3492500" y="927946"/>
        <a:ext cx="3174999" cy="1904999"/>
      </dsp:txXfrm>
    </dsp:sp>
    <dsp:sp modelId="{C5D7B552-85E0-47CD-8987-D3F2861E4C76}">
      <dsp:nvSpPr>
        <dsp:cNvPr id="0" name=""/>
        <dsp:cNvSpPr/>
      </dsp:nvSpPr>
      <dsp:spPr>
        <a:xfrm>
          <a:off x="6985000" y="927946"/>
          <a:ext cx="3174999" cy="19049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0" algn="ctr" defTabSz="2044700">
            <a:lnSpc>
              <a:spcPct val="90000"/>
            </a:lnSpc>
            <a:spcBef>
              <a:spcPct val="0"/>
            </a:spcBef>
            <a:spcAft>
              <a:spcPct val="35000"/>
            </a:spcAft>
            <a:buNone/>
          </a:pPr>
          <a:r>
            <a:rPr lang="en-US" sz="4600" kern="1200"/>
            <a:t>Spikey Profiles</a:t>
          </a:r>
          <a:endParaRPr lang="en-GB" sz="4600" kern="1200"/>
        </a:p>
      </dsp:txBody>
      <dsp:txXfrm>
        <a:off x="6985000" y="927946"/>
        <a:ext cx="3174999" cy="190499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8056"/>
          </a:xfrm>
          <a:prstGeom prst="rect">
            <a:avLst/>
          </a:prstGeom>
        </p:spPr>
        <p:txBody>
          <a:bodyPr vert="horz" lIns="91440" tIns="45720" rIns="91440" bIns="45720" rtlCol="0"/>
          <a:lstStyle>
            <a:lvl1pPr algn="r">
              <a:defRPr sz="1200"/>
            </a:lvl1pPr>
          </a:lstStyle>
          <a:p>
            <a:fld id="{3E37D59F-BF72-439B-A0A5-99690C3973D6}" type="datetimeFigureOut">
              <a:rPr lang="en-GB" smtClean="0"/>
              <a:t>22/05/2024</a:t>
            </a:fld>
            <a:endParaRPr lang="en-GB"/>
          </a:p>
        </p:txBody>
      </p:sp>
      <p:sp>
        <p:nvSpPr>
          <p:cNvPr id="4" name="Footer Placeholder 3"/>
          <p:cNvSpPr>
            <a:spLocks noGrp="1"/>
          </p:cNvSpPr>
          <p:nvPr>
            <p:ph type="ftr" sz="quarter" idx="2"/>
          </p:nvPr>
        </p:nvSpPr>
        <p:spPr>
          <a:xfrm>
            <a:off x="0" y="9428584"/>
            <a:ext cx="2889938"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28584"/>
            <a:ext cx="2889938" cy="498055"/>
          </a:xfrm>
          <a:prstGeom prst="rect">
            <a:avLst/>
          </a:prstGeom>
        </p:spPr>
        <p:txBody>
          <a:bodyPr vert="horz" lIns="91440" tIns="45720" rIns="91440" bIns="45720" rtlCol="0" anchor="b"/>
          <a:lstStyle>
            <a:lvl1pPr algn="r">
              <a:defRPr sz="1200"/>
            </a:lvl1pPr>
          </a:lstStyle>
          <a:p>
            <a:fld id="{6B959205-8BEF-4FBF-A608-0712BE783845}" type="slidenum">
              <a:rPr lang="en-GB" smtClean="0"/>
              <a:t>‹#›</a:t>
            </a:fld>
            <a:endParaRPr lang="en-GB"/>
          </a:p>
        </p:txBody>
      </p:sp>
    </p:spTree>
    <p:extLst>
      <p:ext uri="{BB962C8B-B14F-4D97-AF65-F5344CB8AC3E}">
        <p14:creationId xmlns:p14="http://schemas.microsoft.com/office/powerpoint/2010/main" val="18966229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8250" y="0"/>
            <a:ext cx="2889250" cy="496888"/>
          </a:xfrm>
          <a:prstGeom prst="rect">
            <a:avLst/>
          </a:prstGeom>
        </p:spPr>
        <p:txBody>
          <a:bodyPr vert="horz" lIns="91440" tIns="45720" rIns="91440" bIns="45720" rtlCol="0"/>
          <a:lstStyle>
            <a:lvl1pPr algn="r">
              <a:defRPr sz="1200"/>
            </a:lvl1pPr>
          </a:lstStyle>
          <a:p>
            <a:fld id="{5286A68C-A3D2-4E92-9581-5BE16022A95B}" type="datetimeFigureOut">
              <a:rPr lang="en-GB" smtClean="0"/>
              <a:t>22/05/2024</a:t>
            </a:fld>
            <a:endParaRPr lang="en-GB"/>
          </a:p>
        </p:txBody>
      </p:sp>
      <p:sp>
        <p:nvSpPr>
          <p:cNvPr id="4" name="Slide Image Placeholder 3"/>
          <p:cNvSpPr>
            <a:spLocks noGrp="1" noRot="1" noChangeAspect="1"/>
          </p:cNvSpPr>
          <p:nvPr>
            <p:ph type="sldImg" idx="2"/>
          </p:nvPr>
        </p:nvSpPr>
        <p:spPr>
          <a:xfrm>
            <a:off x="357188" y="1241425"/>
            <a:ext cx="5954712"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750" y="4776788"/>
            <a:ext cx="5335588"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88925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8250" y="9429750"/>
            <a:ext cx="2889250" cy="496888"/>
          </a:xfrm>
          <a:prstGeom prst="rect">
            <a:avLst/>
          </a:prstGeom>
        </p:spPr>
        <p:txBody>
          <a:bodyPr vert="horz" lIns="91440" tIns="45720" rIns="91440" bIns="45720" rtlCol="0" anchor="b"/>
          <a:lstStyle>
            <a:lvl1pPr algn="r">
              <a:defRPr sz="1200"/>
            </a:lvl1pPr>
          </a:lstStyle>
          <a:p>
            <a:fld id="{8C8E8246-9DB0-4FC3-9466-48FD1F5005F7}" type="slidenum">
              <a:rPr lang="en-GB" smtClean="0"/>
              <a:t>‹#›</a:t>
            </a:fld>
            <a:endParaRPr lang="en-GB"/>
          </a:p>
        </p:txBody>
      </p:sp>
    </p:spTree>
    <p:extLst>
      <p:ext uri="{BB962C8B-B14F-4D97-AF65-F5344CB8AC3E}">
        <p14:creationId xmlns:p14="http://schemas.microsoft.com/office/powerpoint/2010/main" val="478727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9C3250-6B3B-5E49-8010-DD707763E9F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0958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2</a:t>
            </a:fld>
            <a:endParaRPr lang="en-GB"/>
          </a:p>
        </p:txBody>
      </p:sp>
    </p:spTree>
    <p:extLst>
      <p:ext uri="{BB962C8B-B14F-4D97-AF65-F5344CB8AC3E}">
        <p14:creationId xmlns:p14="http://schemas.microsoft.com/office/powerpoint/2010/main" val="1961456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Source: NHS England </a:t>
            </a:r>
            <a:r>
              <a:rPr lang="en-GB" i="1"/>
              <a:t>People with a learning disability, autism or both </a:t>
            </a:r>
            <a:r>
              <a:rPr lang="en-GB"/>
              <a:t>Liaison and Diversion Managers and Practitioner resources (2019) </a:t>
            </a:r>
          </a:p>
          <a:p>
            <a:endParaRPr lang="en-GB"/>
          </a:p>
          <a:p>
            <a:r>
              <a:rPr lang="en-GB"/>
              <a:t>EMPHASISE – everyone is different – no two autistic people are the same in the same way no two non-autistic people are the same </a:t>
            </a:r>
          </a:p>
          <a:p>
            <a:endParaRPr lang="en-GB"/>
          </a:p>
          <a:p>
            <a:r>
              <a:rPr lang="en-GB"/>
              <a:t>It is important to understand and work with individuals AS individuals </a:t>
            </a:r>
          </a:p>
          <a:p>
            <a:endParaRPr lang="en-GB"/>
          </a:p>
          <a:p>
            <a:r>
              <a:rPr lang="en-GB"/>
              <a:t>Equality act and SEN COP – You are legally responsible for accommodating for autistic people in school! </a:t>
            </a:r>
          </a:p>
        </p:txBody>
      </p:sp>
      <p:sp>
        <p:nvSpPr>
          <p:cNvPr id="4" name="Slide Number Placeholder 3"/>
          <p:cNvSpPr>
            <a:spLocks noGrp="1"/>
          </p:cNvSpPr>
          <p:nvPr>
            <p:ph type="sldNum" sz="quarter" idx="5"/>
          </p:nvPr>
        </p:nvSpPr>
        <p:spPr/>
        <p:txBody>
          <a:bodyPr/>
          <a:lstStyle/>
          <a:p>
            <a:fld id="{9268F92D-0733-4CFC-8618-DE8C9235985D}" type="slidenum">
              <a:rPr lang="en-GB" smtClean="0"/>
              <a:t>3</a:t>
            </a:fld>
            <a:endParaRPr lang="en-GB"/>
          </a:p>
        </p:txBody>
      </p:sp>
    </p:spTree>
    <p:extLst>
      <p:ext uri="{BB962C8B-B14F-4D97-AF65-F5344CB8AC3E}">
        <p14:creationId xmlns:p14="http://schemas.microsoft.com/office/powerpoint/2010/main" val="2507569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190cc895a26_0_45:notes"/>
          <p:cNvSpPr txBox="1">
            <a:spLocks noGrp="1"/>
          </p:cNvSpPr>
          <p:nvPr>
            <p:ph type="body" idx="1"/>
          </p:nvPr>
        </p:nvSpPr>
        <p:spPr>
          <a:xfrm>
            <a:off x="701040" y="4473892"/>
            <a:ext cx="5608320" cy="3660458"/>
          </a:xfrm>
          <a:prstGeom prst="rect">
            <a:avLst/>
          </a:prstGeom>
        </p:spPr>
        <p:txBody>
          <a:bodyPr spcFirstLastPara="1" wrap="square" lIns="93162" tIns="93162" rIns="93162" bIns="93162" anchor="t" anchorCtr="0">
            <a:noAutofit/>
          </a:bodyPr>
          <a:lstStyle/>
          <a:p>
            <a:pPr marL="0" indent="0">
              <a:buNone/>
            </a:pPr>
            <a:r>
              <a:rPr lang="en-US" dirty="0"/>
              <a:t>Areas 1,3 and 4 from AU’s areas of difference – these were all covered in Module 1  </a:t>
            </a:r>
          </a:p>
          <a:p>
            <a:pPr marL="0" indent="0">
              <a:buNone/>
            </a:pPr>
            <a:endParaRPr lang="en-US" dirty="0"/>
          </a:p>
          <a:p>
            <a:pPr marL="0" indent="0">
              <a:buNone/>
            </a:pPr>
            <a:r>
              <a:rPr lang="en-US" dirty="0"/>
              <a:t>Logical processing</a:t>
            </a:r>
          </a:p>
          <a:p>
            <a:pPr marL="0" indent="0">
              <a:buNone/>
            </a:pPr>
            <a:r>
              <a:rPr lang="en-US" dirty="0"/>
              <a:t>Sensory differences</a:t>
            </a:r>
          </a:p>
          <a:p>
            <a:pPr marL="0" indent="0">
              <a:buNone/>
            </a:pPr>
            <a:r>
              <a:rPr lang="en-US" dirty="0"/>
              <a:t>Executive functioning differences</a:t>
            </a:r>
          </a:p>
          <a:p>
            <a:pPr marL="0" indent="0">
              <a:buNone/>
            </a:pPr>
            <a:r>
              <a:rPr lang="en-US" dirty="0"/>
              <a:t>Spiky profiles</a:t>
            </a:r>
          </a:p>
          <a:p>
            <a:pPr marL="0" indent="0">
              <a:buNone/>
            </a:pPr>
            <a:r>
              <a:rPr lang="en-US" dirty="0"/>
              <a:t>Lack of understanding from society</a:t>
            </a:r>
          </a:p>
          <a:p>
            <a:pPr marL="0" indent="0">
              <a:buNone/>
            </a:pPr>
            <a:r>
              <a:rPr lang="en-US" dirty="0"/>
              <a:t>Autistic culture</a:t>
            </a:r>
          </a:p>
        </p:txBody>
      </p:sp>
      <p:sp>
        <p:nvSpPr>
          <p:cNvPr id="229" name="Google Shape;229;g190cc895a26_0_45: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7203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Emphasise</a:t>
            </a:r>
            <a:r>
              <a:rPr lang="en-US" dirty="0"/>
              <a:t> MAY – not every autistic person will need help with all of these things </a:t>
            </a:r>
          </a:p>
          <a:p>
            <a:endParaRPr lang="en-US" dirty="0"/>
          </a:p>
          <a:p>
            <a:r>
              <a:rPr lang="en-US" dirty="0"/>
              <a:t>Some people may need more/less help at different times of in different contexts (autism + environment = outcome) </a:t>
            </a:r>
            <a:endParaRPr lang="en-GB" dirty="0"/>
          </a:p>
        </p:txBody>
      </p:sp>
      <p:sp>
        <p:nvSpPr>
          <p:cNvPr id="4" name="Slide Number Placeholder 3"/>
          <p:cNvSpPr>
            <a:spLocks noGrp="1"/>
          </p:cNvSpPr>
          <p:nvPr>
            <p:ph type="sldNum" sz="quarter" idx="5"/>
          </p:nvPr>
        </p:nvSpPr>
        <p:spPr/>
        <p:txBody>
          <a:bodyPr/>
          <a:lstStyle/>
          <a:p>
            <a:fld id="{8C8E8246-9DB0-4FC3-9466-48FD1F5005F7}" type="slidenum">
              <a:rPr lang="en-GB" smtClean="0"/>
              <a:t>5</a:t>
            </a:fld>
            <a:endParaRPr lang="en-GB"/>
          </a:p>
        </p:txBody>
      </p:sp>
    </p:spTree>
    <p:extLst>
      <p:ext uri="{BB962C8B-B14F-4D97-AF65-F5344CB8AC3E}">
        <p14:creationId xmlns:p14="http://schemas.microsoft.com/office/powerpoint/2010/main" val="18818346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8E8246-9DB0-4FC3-9466-48FD1F5005F7}" type="slidenum">
              <a:rPr lang="en-GB" smtClean="0"/>
              <a:t>6</a:t>
            </a:fld>
            <a:endParaRPr lang="en-GB"/>
          </a:p>
        </p:txBody>
      </p:sp>
    </p:spTree>
    <p:extLst>
      <p:ext uri="{BB962C8B-B14F-4D97-AF65-F5344CB8AC3E}">
        <p14:creationId xmlns:p14="http://schemas.microsoft.com/office/powerpoint/2010/main" val="1420111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467" indent="0">
              <a:lnSpc>
                <a:spcPct val="100000"/>
              </a:lnSpc>
              <a:spcBef>
                <a:spcPts val="0"/>
              </a:spcBef>
              <a:buClr>
                <a:schemeClr val="dk1"/>
              </a:buClr>
              <a:buSzPts val="2100"/>
              <a:buNone/>
            </a:pPr>
            <a:r>
              <a:rPr lang="en-GB" dirty="0" err="1">
                <a:ea typeface="Arial"/>
                <a:cs typeface="Arial"/>
                <a:sym typeface="Arial"/>
              </a:rPr>
              <a:t>Neurowild</a:t>
            </a:r>
            <a:r>
              <a:rPr lang="en-GB" dirty="0">
                <a:ea typeface="Arial"/>
                <a:cs typeface="Arial"/>
                <a:sym typeface="Arial"/>
              </a:rPr>
              <a:t> – squirrels vs beavers</a:t>
            </a:r>
          </a:p>
          <a:p>
            <a:pPr marL="8467" indent="0">
              <a:lnSpc>
                <a:spcPct val="100000"/>
              </a:lnSpc>
              <a:spcBef>
                <a:spcPts val="0"/>
              </a:spcBef>
              <a:buClr>
                <a:schemeClr val="dk1"/>
              </a:buClr>
              <a:buSzPts val="2100"/>
              <a:buNone/>
            </a:pPr>
            <a:endParaRPr lang="en-GB" dirty="0">
              <a:ea typeface="Arial"/>
              <a:cs typeface="Arial"/>
              <a:sym typeface="Arial"/>
            </a:endParaRPr>
          </a:p>
          <a:p>
            <a:pPr marL="8467" indent="0">
              <a:lnSpc>
                <a:spcPct val="100000"/>
              </a:lnSpc>
              <a:spcBef>
                <a:spcPts val="0"/>
              </a:spcBef>
              <a:buClr>
                <a:schemeClr val="dk1"/>
              </a:buClr>
              <a:buSzPts val="2100"/>
              <a:buNone/>
            </a:pPr>
            <a:r>
              <a:rPr lang="en-GB" dirty="0">
                <a:ea typeface="Arial"/>
                <a:cs typeface="Arial"/>
                <a:sym typeface="Arial"/>
              </a:rPr>
              <a:t>Recap: </a:t>
            </a:r>
          </a:p>
          <a:p>
            <a:pPr marL="8467" indent="0">
              <a:lnSpc>
                <a:spcPct val="100000"/>
              </a:lnSpc>
              <a:spcBef>
                <a:spcPts val="0"/>
              </a:spcBef>
              <a:buClr>
                <a:schemeClr val="dk1"/>
              </a:buClr>
              <a:buSzPts val="2100"/>
              <a:buNone/>
            </a:pPr>
            <a:endParaRPr lang="en-GB" dirty="0">
              <a:ea typeface="Arial"/>
              <a:cs typeface="Arial"/>
              <a:sym typeface="Arial"/>
            </a:endParaRPr>
          </a:p>
          <a:p>
            <a:pPr marL="8467" indent="0">
              <a:lnSpc>
                <a:spcPct val="100000"/>
              </a:lnSpc>
              <a:spcBef>
                <a:spcPts val="0"/>
              </a:spcBef>
              <a:buClr>
                <a:schemeClr val="dk1"/>
              </a:buClr>
              <a:buSzPts val="2100"/>
              <a:buNone/>
            </a:pPr>
            <a:r>
              <a:rPr lang="en-GB" dirty="0">
                <a:ea typeface="Arial"/>
                <a:cs typeface="Arial"/>
                <a:sym typeface="Arial"/>
              </a:rPr>
              <a:t>We covered this last time – remember that the double empathy problem (introduced by Damien Milton) emphasises that it is equally true that non-autistic people have difficulty communicating with autistic people – it works both ways! </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8C8E8246-9DB0-4FC3-9466-48FD1F5005F7}" type="slidenum">
              <a:rPr lang="en-GB" smtClean="0"/>
              <a:t>7</a:t>
            </a:fld>
            <a:endParaRPr lang="en-GB"/>
          </a:p>
        </p:txBody>
      </p:sp>
    </p:spTree>
    <p:extLst>
      <p:ext uri="{BB962C8B-B14F-4D97-AF65-F5344CB8AC3E}">
        <p14:creationId xmlns:p14="http://schemas.microsoft.com/office/powerpoint/2010/main" val="914361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Emphasise there is no ‘one reason’ and not all autistic people have difficulty speaking – it also may be something that a person experiences different degrees of difficulties with in different contexts. </a:t>
            </a:r>
          </a:p>
          <a:p>
            <a:endParaRPr lang="en-GB" dirty="0"/>
          </a:p>
          <a:p>
            <a:r>
              <a:rPr lang="en-GB" dirty="0"/>
              <a:t>Possible helpful link: https://autismunderstood.co.uk/co-occurring-conditions/selective-mutism/</a:t>
            </a:r>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fld id="{8C8E8246-9DB0-4FC3-9466-48FD1F5005F7}" type="slidenum">
              <a:rPr lang="en-GB" smtClean="0"/>
              <a:t>8</a:t>
            </a:fld>
            <a:endParaRPr lang="en-GB"/>
          </a:p>
        </p:txBody>
      </p:sp>
    </p:spTree>
    <p:extLst>
      <p:ext uri="{BB962C8B-B14F-4D97-AF65-F5344CB8AC3E}">
        <p14:creationId xmlns:p14="http://schemas.microsoft.com/office/powerpoint/2010/main" val="2401966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All com not equally difficult: </a:t>
            </a:r>
            <a:r>
              <a:rPr lang="en-GB" sz="1200"/>
              <a:t>Think if you had to ask a colleague to shower more often –  this would cause you anxiety, you’d think carefully, rehearse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t>Or think about how confident you (or a child) would feel reading out loud 1:1 vs in front of the whole class/a large audience – the pressure is very different!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p>
          <a:p>
            <a:r>
              <a:rPr lang="en-GB"/>
              <a:t>When reading from boxes emphasise CAN/MAY/MIGHT etc – these are examples </a:t>
            </a:r>
          </a:p>
          <a:p>
            <a:endParaRPr lang="en-GB"/>
          </a:p>
          <a:p>
            <a:r>
              <a:rPr lang="en-GB"/>
              <a:t>This is all linked to: </a:t>
            </a:r>
          </a:p>
          <a:p>
            <a:r>
              <a:rPr lang="en-GB"/>
              <a:t>Communication load, stress, anxiety and inhibition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t>Communication load can be understood in relation to cognitive </a:t>
            </a:r>
            <a:r>
              <a:rPr lang="en-GB" sz="1200" err="1"/>
              <a:t>flexiblity</a:t>
            </a:r>
            <a:r>
              <a:rPr lang="en-GB" sz="1200"/>
              <a:t> – changing information, adapting it, taking perspective, sorting to create an argument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9</a:t>
            </a:fld>
            <a:endParaRPr lang="en-GB"/>
          </a:p>
        </p:txBody>
      </p:sp>
    </p:spTree>
    <p:extLst>
      <p:ext uri="{BB962C8B-B14F-4D97-AF65-F5344CB8AC3E}">
        <p14:creationId xmlns:p14="http://schemas.microsoft.com/office/powerpoint/2010/main" val="5714133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How can we help? </a:t>
            </a:r>
          </a:p>
          <a:p>
            <a:pPr marL="171450" indent="-171450">
              <a:buFont typeface="Calibri"/>
              <a:buChar char="-"/>
            </a:pPr>
            <a:r>
              <a:rPr lang="en-US">
                <a:cs typeface="Calibri"/>
              </a:rPr>
              <a:t>Include them without pressure to talk </a:t>
            </a:r>
          </a:p>
          <a:p>
            <a:pPr marL="171450" indent="-171450">
              <a:buFont typeface="Calibri"/>
              <a:buChar char="-"/>
            </a:pPr>
            <a:r>
              <a:rPr lang="en-US">
                <a:cs typeface="Calibri"/>
              </a:rPr>
              <a:t>Don't forget to invite them to join</a:t>
            </a:r>
          </a:p>
          <a:p>
            <a:pPr marL="171450" indent="-171450">
              <a:buFont typeface="Calibri"/>
              <a:buChar char="-"/>
            </a:pPr>
            <a:r>
              <a:rPr lang="en-US">
                <a:cs typeface="Calibri"/>
              </a:rPr>
              <a:t>Don't pressure them to speak </a:t>
            </a:r>
          </a:p>
          <a:p>
            <a:pPr marL="171450" indent="-171450">
              <a:buFont typeface="Calibri"/>
              <a:buChar char="-"/>
            </a:pPr>
            <a:endParaRPr lang="en-US">
              <a:cs typeface="Calibri"/>
            </a:endParaRPr>
          </a:p>
        </p:txBody>
      </p:sp>
      <p:sp>
        <p:nvSpPr>
          <p:cNvPr id="4" name="Slide Number Placeholder 3"/>
          <p:cNvSpPr>
            <a:spLocks noGrp="1"/>
          </p:cNvSpPr>
          <p:nvPr>
            <p:ph type="sldNum" sz="quarter" idx="5"/>
          </p:nvPr>
        </p:nvSpPr>
        <p:spPr/>
        <p:txBody>
          <a:bodyPr/>
          <a:lstStyle/>
          <a:p>
            <a:fld id="{8C8E8246-9DB0-4FC3-9466-48FD1F5005F7}" type="slidenum">
              <a:rPr lang="en-GB" smtClean="0"/>
              <a:t>10</a:t>
            </a:fld>
            <a:endParaRPr lang="en-GB"/>
          </a:p>
        </p:txBody>
      </p:sp>
    </p:spTree>
    <p:extLst>
      <p:ext uri="{BB962C8B-B14F-4D97-AF65-F5344CB8AC3E}">
        <p14:creationId xmlns:p14="http://schemas.microsoft.com/office/powerpoint/2010/main" val="3130512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watching this video briefly explain that when visuals are introduced, either as gestures or as images, it becomes increasingly easier to understand what is being said, process the information and follow the instruction without relying solely on verbal language </a:t>
            </a:r>
          </a:p>
          <a:p>
            <a:endParaRPr lang="en-US" dirty="0"/>
          </a:p>
          <a:p>
            <a:r>
              <a:rPr lang="en-GB" dirty="0"/>
              <a:t>Emphasise SLOW from RTR </a:t>
            </a:r>
          </a:p>
        </p:txBody>
      </p:sp>
      <p:sp>
        <p:nvSpPr>
          <p:cNvPr id="4" name="Slide Number Placeholder 3"/>
          <p:cNvSpPr>
            <a:spLocks noGrp="1"/>
          </p:cNvSpPr>
          <p:nvPr>
            <p:ph type="sldNum" sz="quarter" idx="5"/>
          </p:nvPr>
        </p:nvSpPr>
        <p:spPr/>
        <p:txBody>
          <a:bodyPr/>
          <a:lstStyle/>
          <a:p>
            <a:fld id="{8C8E8246-9DB0-4FC3-9466-48FD1F5005F7}" type="slidenum">
              <a:rPr lang="en-GB" smtClean="0"/>
              <a:t>11</a:t>
            </a:fld>
            <a:endParaRPr lang="en-GB"/>
          </a:p>
        </p:txBody>
      </p:sp>
    </p:spTree>
    <p:extLst>
      <p:ext uri="{BB962C8B-B14F-4D97-AF65-F5344CB8AC3E}">
        <p14:creationId xmlns:p14="http://schemas.microsoft.com/office/powerpoint/2010/main" val="12739041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autistic young people report frustration when they are talked to “like they are a baby”, people assume that they need lots of time and simple language all the time, but that isn’t necessarily the case. However, this time and simple language is important if a young person is stressed or overwhelmed,</a:t>
            </a:r>
          </a:p>
          <a:p>
            <a:endParaRPr lang="en-US" dirty="0"/>
          </a:p>
          <a:p>
            <a:r>
              <a:rPr lang="en-US" dirty="0"/>
              <a:t>Remember – if you repeat an instruction too soon, a young person may still be processing the information and now they have twice as much to process</a:t>
            </a:r>
          </a:p>
          <a:p>
            <a:endParaRPr lang="en-US" dirty="0"/>
          </a:p>
          <a:p>
            <a:r>
              <a:rPr lang="en-US" dirty="0"/>
              <a:t>You are not being ignored – give people time to process what you have said </a:t>
            </a:r>
          </a:p>
          <a:p>
            <a:endParaRPr lang="en-US" dirty="0"/>
          </a:p>
          <a:p>
            <a:r>
              <a:rPr lang="en-US" dirty="0"/>
              <a:t>Reiterate from previous slides – visuals help with processing </a:t>
            </a:r>
          </a:p>
          <a:p>
            <a:endParaRPr lang="en-US" dirty="0"/>
          </a:p>
          <a:p>
            <a:r>
              <a:rPr lang="en-US" dirty="0"/>
              <a:t>Sometimes if you give too much time, others can shout the answer out and it isn’t possible – but as a teacher you could maybe speak with the whole class to explain that everyone processes things differently and having time to process can be really helpful.</a:t>
            </a:r>
          </a:p>
          <a:p>
            <a:endParaRPr lang="en-US" dirty="0"/>
          </a:p>
          <a:p>
            <a:endParaRPr lang="en-GB" dirty="0"/>
          </a:p>
        </p:txBody>
      </p:sp>
      <p:sp>
        <p:nvSpPr>
          <p:cNvPr id="4" name="Slide Number Placeholder 3"/>
          <p:cNvSpPr>
            <a:spLocks noGrp="1"/>
          </p:cNvSpPr>
          <p:nvPr>
            <p:ph type="sldNum" sz="quarter" idx="5"/>
          </p:nvPr>
        </p:nvSpPr>
        <p:spPr/>
        <p:txBody>
          <a:bodyPr/>
          <a:lstStyle/>
          <a:p>
            <a:fld id="{8C8E8246-9DB0-4FC3-9466-48FD1F5005F7}" type="slidenum">
              <a:rPr lang="en-GB" smtClean="0"/>
              <a:t>12</a:t>
            </a:fld>
            <a:endParaRPr lang="en-GB"/>
          </a:p>
        </p:txBody>
      </p:sp>
    </p:spTree>
    <p:extLst>
      <p:ext uri="{BB962C8B-B14F-4D97-AF65-F5344CB8AC3E}">
        <p14:creationId xmlns:p14="http://schemas.microsoft.com/office/powerpoint/2010/main" val="1816976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729658-1E1A-421B-9341-C6220786B18A}" type="datetime1">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369136" y="6492913"/>
            <a:ext cx="2743200" cy="365125"/>
          </a:xfrm>
        </p:spPr>
        <p:txBody>
          <a:bodyPr/>
          <a:lstStyle/>
          <a:p>
            <a:fld id="{A97568F5-243C-45F1-80A0-2106B97B04B4}" type="slidenum">
              <a:rPr lang="en-GB" smtClean="0"/>
              <a:t>‹#›</a:t>
            </a:fld>
            <a:endParaRPr lang="en-GB"/>
          </a:p>
        </p:txBody>
      </p:sp>
      <p:sp>
        <p:nvSpPr>
          <p:cNvPr id="7" name="Rectangle 6"/>
          <p:cNvSpPr/>
          <p:nvPr userDrawn="1"/>
        </p:nvSpPr>
        <p:spPr>
          <a:xfrm>
            <a:off x="10391" y="-1"/>
            <a:ext cx="12192000" cy="540327"/>
          </a:xfrm>
          <a:prstGeom prst="rect">
            <a:avLst/>
          </a:prstGeom>
          <a:solidFill>
            <a:srgbClr val="BED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2870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2F5349-35C2-4996-97D0-F655AB85B90A}" type="datetime1">
              <a:rPr lang="en-GB" smtClean="0"/>
              <a:t>22/05/2024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9448800" y="6492913"/>
            <a:ext cx="2743200" cy="365125"/>
          </a:xfrm>
        </p:spPr>
        <p:txBody>
          <a:bodyPr/>
          <a:lstStyle/>
          <a:p>
            <a:fld id="{A97568F5-243C-45F1-80A0-2106B97B04B4}" type="slidenum">
              <a:rPr lang="en-GB" smtClean="0"/>
              <a:t>‹#›</a:t>
            </a:fld>
            <a:endParaRPr lang="en-GB"/>
          </a:p>
        </p:txBody>
      </p:sp>
      <p:sp>
        <p:nvSpPr>
          <p:cNvPr id="5" name="Rectangle 4"/>
          <p:cNvSpPr/>
          <p:nvPr userDrawn="1"/>
        </p:nvSpPr>
        <p:spPr>
          <a:xfrm>
            <a:off x="0" y="2498688"/>
            <a:ext cx="12192000" cy="1605517"/>
          </a:xfrm>
          <a:prstGeom prst="rect">
            <a:avLst/>
          </a:prstGeom>
          <a:solidFill>
            <a:srgbClr val="BED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3179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D5F6358-A8B6-4D6C-8777-79F9FDC57F43}" type="datetime1">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448800" y="6492913"/>
            <a:ext cx="2743200" cy="365125"/>
          </a:xfrm>
        </p:spPr>
        <p:txBody>
          <a:bodyPr/>
          <a:lstStyle/>
          <a:p>
            <a:fld id="{A97568F5-243C-45F1-80A0-2106B97B04B4}" type="slidenum">
              <a:rPr lang="en-GB" smtClean="0"/>
              <a:t>‹#›</a:t>
            </a:fld>
            <a:endParaRPr lang="en-GB"/>
          </a:p>
        </p:txBody>
      </p:sp>
      <p:sp>
        <p:nvSpPr>
          <p:cNvPr id="7" name="Rectangle 6"/>
          <p:cNvSpPr/>
          <p:nvPr userDrawn="1"/>
        </p:nvSpPr>
        <p:spPr>
          <a:xfrm>
            <a:off x="10391" y="-1"/>
            <a:ext cx="12192000" cy="540327"/>
          </a:xfrm>
          <a:prstGeom prst="rect">
            <a:avLst/>
          </a:prstGeom>
          <a:solidFill>
            <a:srgbClr val="BED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7950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7" name="Rectangle 6" descr="Background colour" title="artefacts"/>
          <p:cNvSpPr/>
          <p:nvPr userDrawn="1"/>
        </p:nvSpPr>
        <p:spPr>
          <a:xfrm>
            <a:off x="0" y="0"/>
            <a:ext cx="12192000" cy="6858000"/>
          </a:xfrm>
          <a:prstGeom prst="rect">
            <a:avLst/>
          </a:prstGeom>
          <a:solidFill>
            <a:srgbClr val="B9B8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067148" y="487951"/>
            <a:ext cx="2661568" cy="962325"/>
          </a:xfrm>
          <a:prstGeom prst="rect">
            <a:avLst/>
          </a:prstGeom>
        </p:spPr>
      </p:pic>
      <p:sp>
        <p:nvSpPr>
          <p:cNvPr id="2" name="Title 1"/>
          <p:cNvSpPr>
            <a:spLocks noGrp="1"/>
          </p:cNvSpPr>
          <p:nvPr>
            <p:ph type="title"/>
          </p:nvPr>
        </p:nvSpPr>
        <p:spPr>
          <a:xfrm>
            <a:off x="586800" y="1807200"/>
            <a:ext cx="10515600" cy="1116000"/>
          </a:xfrm>
        </p:spPr>
        <p:txBody>
          <a:bodyPr/>
          <a:lstStyle>
            <a:lvl1pPr>
              <a:defRPr>
                <a:solidFill>
                  <a:schemeClr val="tx1"/>
                </a:solidFill>
              </a:defRPr>
            </a:lvl1pPr>
          </a:lstStyle>
          <a:p>
            <a:r>
              <a:rPr lang="en-US"/>
              <a:t>Click to edit Master title style</a:t>
            </a:r>
          </a:p>
        </p:txBody>
      </p:sp>
      <p:sp>
        <p:nvSpPr>
          <p:cNvPr id="6" name="Text Placeholder 5"/>
          <p:cNvSpPr>
            <a:spLocks noGrp="1"/>
          </p:cNvSpPr>
          <p:nvPr>
            <p:ph type="body" sz="quarter" idx="10" hasCustomPrompt="1"/>
          </p:nvPr>
        </p:nvSpPr>
        <p:spPr>
          <a:xfrm>
            <a:off x="586800" y="2678400"/>
            <a:ext cx="5278438" cy="742950"/>
          </a:xfrm>
        </p:spPr>
        <p:txBody>
          <a:bodyPr>
            <a:normAutofit/>
          </a:bodyPr>
          <a:lstStyle>
            <a:lvl1pPr marL="0" indent="0">
              <a:buNone/>
              <a:defRPr sz="2400" b="1">
                <a:solidFill>
                  <a:schemeClr val="tx1"/>
                </a:solidFill>
              </a:defRPr>
            </a:lvl1pPr>
          </a:lstStyle>
          <a:p>
            <a:pPr lvl="0"/>
            <a:r>
              <a:rPr lang="en-US"/>
              <a:t>Sub-heading</a:t>
            </a:r>
          </a:p>
        </p:txBody>
      </p:sp>
      <p:pic>
        <p:nvPicPr>
          <p:cNvPr id="4" name="Picture 3"/>
          <p:cNvPicPr>
            <a:picLocks noChangeAspect="1"/>
          </p:cNvPicPr>
          <p:nvPr userDrawn="1"/>
        </p:nvPicPr>
        <p:blipFill>
          <a:blip r:embed="rId3"/>
          <a:stretch>
            <a:fillRect/>
          </a:stretch>
        </p:blipFill>
        <p:spPr>
          <a:xfrm>
            <a:off x="583911" y="3517900"/>
            <a:ext cx="11023600" cy="2755900"/>
          </a:xfrm>
          <a:prstGeom prst="rect">
            <a:avLst/>
          </a:prstGeom>
        </p:spPr>
      </p:pic>
    </p:spTree>
    <p:extLst>
      <p:ext uri="{BB962C8B-B14F-4D97-AF65-F5344CB8AC3E}">
        <p14:creationId xmlns:p14="http://schemas.microsoft.com/office/powerpoint/2010/main" val="2019192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userDrawn="1">
  <p:cSld name="2_Title Slide">
    <p:spTree>
      <p:nvGrpSpPr>
        <p:cNvPr id="1" name=""/>
        <p:cNvGrpSpPr/>
        <p:nvPr/>
      </p:nvGrpSpPr>
      <p:grpSpPr>
        <a:xfrm>
          <a:off x="0" y="0"/>
          <a:ext cx="0" cy="0"/>
          <a:chOff x="0" y="0"/>
          <a:chExt cx="0" cy="0"/>
        </a:xfrm>
      </p:grpSpPr>
      <p:sp>
        <p:nvSpPr>
          <p:cNvPr id="7" name="Rectangle 6" descr="Background colour" title="artefacts"/>
          <p:cNvSpPr/>
          <p:nvPr userDrawn="1"/>
        </p:nvSpPr>
        <p:spPr>
          <a:xfrm>
            <a:off x="0" y="0"/>
            <a:ext cx="12192000" cy="6858000"/>
          </a:xfrm>
          <a:prstGeom prst="rect">
            <a:avLst/>
          </a:prstGeom>
          <a:solidFill>
            <a:srgbClr val="B9B8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067148" y="487951"/>
            <a:ext cx="2661568" cy="962325"/>
          </a:xfrm>
          <a:prstGeom prst="rect">
            <a:avLst/>
          </a:prstGeom>
        </p:spPr>
      </p:pic>
      <p:sp>
        <p:nvSpPr>
          <p:cNvPr id="2" name="Title 1"/>
          <p:cNvSpPr>
            <a:spLocks noGrp="1"/>
          </p:cNvSpPr>
          <p:nvPr>
            <p:ph type="title"/>
          </p:nvPr>
        </p:nvSpPr>
        <p:spPr>
          <a:xfrm>
            <a:off x="586800" y="1807200"/>
            <a:ext cx="10515600" cy="1116000"/>
          </a:xfrm>
        </p:spPr>
        <p:txBody>
          <a:bodyPr/>
          <a:lstStyle>
            <a:lvl1pPr>
              <a:defRPr>
                <a:solidFill>
                  <a:schemeClr val="tx1"/>
                </a:solidFill>
              </a:defRPr>
            </a:lvl1pPr>
          </a:lstStyle>
          <a:p>
            <a:r>
              <a:rPr lang="en-US"/>
              <a:t>Click to edit Master title style</a:t>
            </a:r>
          </a:p>
        </p:txBody>
      </p:sp>
      <p:sp>
        <p:nvSpPr>
          <p:cNvPr id="6" name="Text Placeholder 5"/>
          <p:cNvSpPr>
            <a:spLocks noGrp="1"/>
          </p:cNvSpPr>
          <p:nvPr>
            <p:ph type="body" sz="quarter" idx="10" hasCustomPrompt="1"/>
          </p:nvPr>
        </p:nvSpPr>
        <p:spPr>
          <a:xfrm>
            <a:off x="586800" y="2678400"/>
            <a:ext cx="5278438" cy="742950"/>
          </a:xfrm>
        </p:spPr>
        <p:txBody>
          <a:bodyPr>
            <a:normAutofit/>
          </a:bodyPr>
          <a:lstStyle>
            <a:lvl1pPr marL="0" indent="0">
              <a:buNone/>
              <a:defRPr sz="2400" b="1">
                <a:solidFill>
                  <a:schemeClr val="tx1"/>
                </a:solidFill>
              </a:defRPr>
            </a:lvl1pPr>
          </a:lstStyle>
          <a:p>
            <a:pPr lvl="0"/>
            <a:r>
              <a:rPr lang="en-US"/>
              <a:t>Sub-heading</a:t>
            </a:r>
          </a:p>
        </p:txBody>
      </p:sp>
      <p:pic>
        <p:nvPicPr>
          <p:cNvPr id="4" name="Picture 3"/>
          <p:cNvPicPr>
            <a:picLocks noChangeAspect="1"/>
          </p:cNvPicPr>
          <p:nvPr userDrawn="1"/>
        </p:nvPicPr>
        <p:blipFill>
          <a:blip r:embed="rId3"/>
          <a:stretch>
            <a:fillRect/>
          </a:stretch>
        </p:blipFill>
        <p:spPr>
          <a:xfrm>
            <a:off x="583911" y="3517900"/>
            <a:ext cx="11023600" cy="2755900"/>
          </a:xfrm>
          <a:prstGeom prst="rect">
            <a:avLst/>
          </a:prstGeom>
        </p:spPr>
      </p:pic>
    </p:spTree>
    <p:extLst>
      <p:ext uri="{BB962C8B-B14F-4D97-AF65-F5344CB8AC3E}">
        <p14:creationId xmlns:p14="http://schemas.microsoft.com/office/powerpoint/2010/main" val="35200880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118BA-F2D9-4E3B-B9D6-784B73C30B47}" type="datetime1">
              <a:rPr lang="en-GB" smtClean="0"/>
              <a:t>22/05/2024</a:t>
            </a:fld>
            <a:endParaRPr lang="en-GB"/>
          </a:p>
        </p:txBody>
      </p:sp>
      <p:sp>
        <p:nvSpPr>
          <p:cNvPr id="5" name="Footer Placeholder 4"/>
          <p:cNvSpPr>
            <a:spLocks noGrp="1"/>
          </p:cNvSpPr>
          <p:nvPr>
            <p:ph type="ftr" sz="quarter" idx="3"/>
          </p:nvPr>
        </p:nvSpPr>
        <p:spPr>
          <a:xfrm>
            <a:off x="4038600" y="635641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4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7568F5-243C-45F1-80A0-2106B97B04B4}" type="slidenum">
              <a:rPr lang="en-GB" smtClean="0"/>
              <a:t>‹#›</a:t>
            </a:fld>
            <a:endParaRPr lang="en-GB"/>
          </a:p>
        </p:txBody>
      </p:sp>
    </p:spTree>
    <p:extLst>
      <p:ext uri="{BB962C8B-B14F-4D97-AF65-F5344CB8AC3E}">
        <p14:creationId xmlns:p14="http://schemas.microsoft.com/office/powerpoint/2010/main" val="3734215367"/>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video" Target="https://www.youtube.com/embed/WOJtFb_rOBE?feature=oembed" TargetMode="Externa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26799" y="526659"/>
            <a:ext cx="10538401" cy="1228028"/>
          </a:xfrm>
        </p:spPr>
        <p:txBody>
          <a:bodyPr>
            <a:normAutofit/>
          </a:bodyPr>
          <a:lstStyle/>
          <a:p>
            <a:pPr algn="ctr"/>
            <a:r>
              <a:rPr lang="en-GB" sz="4400" dirty="0"/>
              <a:t>Greater Manchester Autism in Schools Project</a:t>
            </a:r>
            <a:endParaRPr lang="en-US" b="1" dirty="0">
              <a:solidFill>
                <a:schemeClr val="bg1"/>
              </a:solidFill>
              <a:latin typeface="Calibri" panose="020F0502020204030204" pitchFamily="34" charset="0"/>
              <a:cs typeface="Calibri" panose="020F0502020204030204" pitchFamily="34" charset="0"/>
            </a:endParaRPr>
          </a:p>
        </p:txBody>
      </p:sp>
      <p:sp>
        <p:nvSpPr>
          <p:cNvPr id="3" name="Text Placeholder 2"/>
          <p:cNvSpPr>
            <a:spLocks noGrp="1"/>
          </p:cNvSpPr>
          <p:nvPr>
            <p:ph type="body" sz="quarter" idx="10"/>
          </p:nvPr>
        </p:nvSpPr>
        <p:spPr>
          <a:xfrm>
            <a:off x="586799" y="2314576"/>
            <a:ext cx="10366951" cy="1114424"/>
          </a:xfrm>
        </p:spPr>
        <p:txBody>
          <a:bodyPr>
            <a:noAutofit/>
          </a:body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sz="6933" b="0" i="0" u="none" strike="noStrike" kern="1200" cap="none" spc="0" normalizeH="0" baseline="0" noProof="0" dirty="0">
                <a:ln>
                  <a:noFill/>
                </a:ln>
                <a:solidFill>
                  <a:prstClr val="black"/>
                </a:solidFill>
                <a:effectLst/>
                <a:uLnTx/>
                <a:uFillTx/>
                <a:latin typeface="Calibri" panose="020F0502020204030204"/>
                <a:ea typeface="+mn-ea"/>
                <a:cs typeface="+mn-cs"/>
              </a:rPr>
              <a:t>Enabling Environments </a:t>
            </a: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module 2</a:t>
            </a:r>
          </a:p>
          <a:p>
            <a:endParaRPr lang="en-US"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12076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EB36B8-D865-E78B-0468-FF469697FCE1}"/>
              </a:ext>
            </a:extLst>
          </p:cNvPr>
          <p:cNvSpPr>
            <a:spLocks noGrp="1"/>
          </p:cNvSpPr>
          <p:nvPr>
            <p:ph idx="1"/>
          </p:nvPr>
        </p:nvSpPr>
        <p:spPr>
          <a:xfrm>
            <a:off x="838200" y="1675166"/>
            <a:ext cx="10515600" cy="4351338"/>
          </a:xfrm>
        </p:spPr>
        <p:txBody>
          <a:bodyPr/>
          <a:lstStyle/>
          <a:p>
            <a:r>
              <a:rPr lang="en-US" dirty="0"/>
              <a:t>Module 2 is about enabling school environments</a:t>
            </a:r>
          </a:p>
          <a:p>
            <a:pPr marL="0" indent="0">
              <a:buNone/>
            </a:pPr>
            <a:endParaRPr lang="en-US" dirty="0"/>
          </a:p>
          <a:p>
            <a:r>
              <a:rPr lang="en-US" dirty="0"/>
              <a:t>Today we will:</a:t>
            </a:r>
          </a:p>
          <a:p>
            <a:pPr marL="0" indent="0">
              <a:buNone/>
            </a:pPr>
            <a:endParaRPr lang="en-US" dirty="0"/>
          </a:p>
          <a:p>
            <a:pPr marL="0" indent="0">
              <a:buNone/>
            </a:pPr>
            <a:r>
              <a:rPr lang="en-US" dirty="0"/>
              <a:t>-briefly recap what we learned in module 1; </a:t>
            </a:r>
          </a:p>
          <a:p>
            <a:pPr marL="0" indent="0">
              <a:buNone/>
            </a:pPr>
            <a:r>
              <a:rPr lang="en-US" dirty="0"/>
              <a:t>- think about how you can enable communication;</a:t>
            </a:r>
          </a:p>
          <a:p>
            <a:pPr marL="0" indent="0">
              <a:buNone/>
            </a:pPr>
            <a:r>
              <a:rPr lang="en-US" dirty="0"/>
              <a:t>- think about </a:t>
            </a:r>
            <a:r>
              <a:rPr lang="en-US" dirty="0" err="1"/>
              <a:t>organising</a:t>
            </a:r>
            <a:r>
              <a:rPr lang="en-US" dirty="0"/>
              <a:t> the environment so it is more enabling;  </a:t>
            </a:r>
          </a:p>
          <a:p>
            <a:pPr marL="0" indent="0">
              <a:buNone/>
            </a:pPr>
            <a:r>
              <a:rPr lang="en-US" dirty="0"/>
              <a:t>-think about sensory accommodations you can make in school.</a:t>
            </a:r>
          </a:p>
          <a:p>
            <a:pPr lvl="1"/>
            <a:endParaRPr lang="en-US" dirty="0"/>
          </a:p>
          <a:p>
            <a:pPr lvl="1"/>
            <a:endParaRPr lang="en-US" dirty="0"/>
          </a:p>
          <a:p>
            <a:pPr lvl="1"/>
            <a:endParaRPr lang="en-US" dirty="0"/>
          </a:p>
        </p:txBody>
      </p:sp>
      <p:sp>
        <p:nvSpPr>
          <p:cNvPr id="4" name="Slide Number Placeholder 3">
            <a:extLst>
              <a:ext uri="{FF2B5EF4-FFF2-40B4-BE49-F238E27FC236}">
                <a16:creationId xmlns:a16="http://schemas.microsoft.com/office/drawing/2014/main" id="{9A7569B5-DD9A-97F3-EF44-F48D0A5CE7DF}"/>
              </a:ext>
            </a:extLst>
          </p:cNvPr>
          <p:cNvSpPr>
            <a:spLocks noGrp="1"/>
          </p:cNvSpPr>
          <p:nvPr>
            <p:ph type="sldNum" sz="quarter" idx="12"/>
          </p:nvPr>
        </p:nvSpPr>
        <p:spPr/>
        <p:txBody>
          <a:bodyPr/>
          <a:lstStyle/>
          <a:p>
            <a:fld id="{A97568F5-243C-45F1-80A0-2106B97B04B4}" type="slidenum">
              <a:rPr lang="en-GB" smtClean="0"/>
              <a:t>2</a:t>
            </a:fld>
            <a:endParaRPr lang="en-GB"/>
          </a:p>
        </p:txBody>
      </p:sp>
      <p:sp>
        <p:nvSpPr>
          <p:cNvPr id="5" name="Title 4">
            <a:extLst>
              <a:ext uri="{FF2B5EF4-FFF2-40B4-BE49-F238E27FC236}">
                <a16:creationId xmlns:a16="http://schemas.microsoft.com/office/drawing/2014/main" id="{FA988874-D73F-05C5-45AC-A345AC3E2FF6}"/>
              </a:ext>
            </a:extLst>
          </p:cNvPr>
          <p:cNvSpPr txBox="1">
            <a:spLocks noGrp="1"/>
          </p:cNvSpPr>
          <p:nvPr>
            <p:ph type="title"/>
          </p:nvPr>
        </p:nvSpPr>
        <p:spPr>
          <a:xfrm>
            <a:off x="838200" y="562426"/>
            <a:ext cx="10515600" cy="646331"/>
          </a:xfrm>
          <a:prstGeom prst="rect">
            <a:avLst/>
          </a:prstGeom>
          <a:noFill/>
        </p:spPr>
        <p:txBody>
          <a:bodyPr wrap="square" rtlCol="0">
            <a:spAutoFit/>
          </a:bodyPr>
          <a:lstStyle/>
          <a:p>
            <a:pPr algn="ctr"/>
            <a:r>
              <a:rPr lang="en-US" sz="4000" b="1" dirty="0">
                <a:latin typeface="+mn-lt"/>
              </a:rPr>
              <a:t>About the Module</a:t>
            </a:r>
          </a:p>
        </p:txBody>
      </p:sp>
    </p:spTree>
    <p:extLst>
      <p:ext uri="{BB962C8B-B14F-4D97-AF65-F5344CB8AC3E}">
        <p14:creationId xmlns:p14="http://schemas.microsoft.com/office/powerpoint/2010/main" val="3620761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FBA2B-8728-C021-C7DB-30973EEEAF61}"/>
              </a:ext>
            </a:extLst>
          </p:cNvPr>
          <p:cNvSpPr>
            <a:spLocks noGrp="1"/>
          </p:cNvSpPr>
          <p:nvPr>
            <p:ph type="title"/>
          </p:nvPr>
        </p:nvSpPr>
        <p:spPr>
          <a:xfrm>
            <a:off x="706349" y="410771"/>
            <a:ext cx="10515600" cy="1325563"/>
          </a:xfrm>
        </p:spPr>
        <p:txBody>
          <a:bodyPr/>
          <a:lstStyle/>
          <a:p>
            <a:pPr algn="ctr"/>
            <a:r>
              <a:rPr lang="en-GB" b="1" dirty="0"/>
              <a:t>Recap: </a:t>
            </a:r>
            <a:r>
              <a:rPr lang="en-GB" b="1" i="1" dirty="0"/>
              <a:t>What is Autism?</a:t>
            </a:r>
          </a:p>
        </p:txBody>
      </p:sp>
      <p:graphicFrame>
        <p:nvGraphicFramePr>
          <p:cNvPr id="5" name="Content Placeholder 2">
            <a:extLst>
              <a:ext uri="{FF2B5EF4-FFF2-40B4-BE49-F238E27FC236}">
                <a16:creationId xmlns:a16="http://schemas.microsoft.com/office/drawing/2014/main" id="{68553165-1D61-CEDB-4BA5-CC82F98A22F2}"/>
              </a:ext>
            </a:extLst>
          </p:cNvPr>
          <p:cNvGraphicFramePr>
            <a:graphicFrameLocks noGrp="1"/>
          </p:cNvGraphicFramePr>
          <p:nvPr>
            <p:ph idx="1"/>
            <p:extLst>
              <p:ext uri="{D42A27DB-BD31-4B8C-83A1-F6EECF244321}">
                <p14:modId xmlns:p14="http://schemas.microsoft.com/office/powerpoint/2010/main" val="2388734008"/>
              </p:ext>
            </p:extLst>
          </p:nvPr>
        </p:nvGraphicFramePr>
        <p:xfrm>
          <a:off x="267129" y="1736334"/>
          <a:ext cx="11394040" cy="50446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2777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230"/>
        <p:cNvGrpSpPr/>
        <p:nvPr/>
      </p:nvGrpSpPr>
      <p:grpSpPr>
        <a:xfrm>
          <a:off x="0" y="0"/>
          <a:ext cx="0" cy="0"/>
          <a:chOff x="0" y="0"/>
          <a:chExt cx="0" cy="0"/>
        </a:xfrm>
      </p:grpSpPr>
      <p:pic>
        <p:nvPicPr>
          <p:cNvPr id="231" name="Google Shape;231;p40"/>
          <p:cNvPicPr preferRelativeResize="0"/>
          <p:nvPr/>
        </p:nvPicPr>
        <p:blipFill rotWithShape="1">
          <a:blip r:embed="rId3">
            <a:alphaModFix/>
          </a:blip>
          <a:srcRect l="15469" t="37509" r="17130" b="11066"/>
          <a:stretch/>
        </p:blipFill>
        <p:spPr>
          <a:xfrm>
            <a:off x="3020917" y="1451100"/>
            <a:ext cx="6150161" cy="2282817"/>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2" name="TextBox 1">
            <a:extLst>
              <a:ext uri="{FF2B5EF4-FFF2-40B4-BE49-F238E27FC236}">
                <a16:creationId xmlns:a16="http://schemas.microsoft.com/office/drawing/2014/main" id="{011D8E1B-50AC-4A30-1B45-FFD0B0C05152}"/>
              </a:ext>
            </a:extLst>
          </p:cNvPr>
          <p:cNvSpPr txBox="1"/>
          <p:nvPr/>
        </p:nvSpPr>
        <p:spPr>
          <a:xfrm>
            <a:off x="512322" y="389138"/>
            <a:ext cx="11167353" cy="769441"/>
          </a:xfrm>
          <a:prstGeom prst="rect">
            <a:avLst/>
          </a:prstGeom>
          <a:noFill/>
        </p:spPr>
        <p:txBody>
          <a:bodyPr wrap="square" rtlCol="0">
            <a:spAutoFit/>
          </a:bodyPr>
          <a:lstStyle/>
          <a:p>
            <a:pPr algn="ctr"/>
            <a:r>
              <a:rPr lang="en-GB" sz="4400" b="1"/>
              <a:t>Last time we also introduced…</a:t>
            </a:r>
          </a:p>
        </p:txBody>
      </p:sp>
      <p:graphicFrame>
        <p:nvGraphicFramePr>
          <p:cNvPr id="6" name="Diagram 5">
            <a:extLst>
              <a:ext uri="{FF2B5EF4-FFF2-40B4-BE49-F238E27FC236}">
                <a16:creationId xmlns:a16="http://schemas.microsoft.com/office/drawing/2014/main" id="{A59ADEC7-9088-8BBB-50FA-596385507FC6}"/>
              </a:ext>
            </a:extLst>
          </p:cNvPr>
          <p:cNvGraphicFramePr/>
          <p:nvPr>
            <p:extLst>
              <p:ext uri="{D42A27DB-BD31-4B8C-83A1-F6EECF244321}">
                <p14:modId xmlns:p14="http://schemas.microsoft.com/office/powerpoint/2010/main" val="4140234835"/>
              </p:ext>
            </p:extLst>
          </p:nvPr>
        </p:nvGraphicFramePr>
        <p:xfrm>
          <a:off x="1015999" y="3785616"/>
          <a:ext cx="10160000" cy="37608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cxnSp>
        <p:nvCxnSpPr>
          <p:cNvPr id="8" name="Straight Arrow Connector 7">
            <a:extLst>
              <a:ext uri="{FF2B5EF4-FFF2-40B4-BE49-F238E27FC236}">
                <a16:creationId xmlns:a16="http://schemas.microsoft.com/office/drawing/2014/main" id="{984E8004-9135-B5A2-D973-00135EA0B29A}"/>
              </a:ext>
            </a:extLst>
          </p:cNvPr>
          <p:cNvCxnSpPr/>
          <p:nvPr/>
        </p:nvCxnSpPr>
        <p:spPr>
          <a:xfrm>
            <a:off x="6031057" y="3812694"/>
            <a:ext cx="0" cy="84124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B4FC7E55-F7BB-4C2D-680A-237EBD239203}"/>
              </a:ext>
            </a:extLst>
          </p:cNvPr>
          <p:cNvCxnSpPr>
            <a:cxnSpLocks/>
          </p:cNvCxnSpPr>
          <p:nvPr/>
        </p:nvCxnSpPr>
        <p:spPr>
          <a:xfrm>
            <a:off x="6027633" y="3812694"/>
            <a:ext cx="2502878" cy="737851"/>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25D995F2-77BE-6D70-938E-3856F0B98E27}"/>
              </a:ext>
            </a:extLst>
          </p:cNvPr>
          <p:cNvCxnSpPr>
            <a:cxnSpLocks/>
          </p:cNvCxnSpPr>
          <p:nvPr/>
        </p:nvCxnSpPr>
        <p:spPr>
          <a:xfrm flipH="1">
            <a:off x="3606819" y="3812695"/>
            <a:ext cx="2420814" cy="737851"/>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408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29544" y="205431"/>
            <a:ext cx="10078898" cy="1320800"/>
          </a:xfrm>
        </p:spPr>
        <p:txBody>
          <a:bodyPr>
            <a:normAutofit fontScale="90000"/>
          </a:bodyPr>
          <a:lstStyle/>
          <a:p>
            <a:pPr algn="ctr"/>
            <a:r>
              <a:rPr lang="en-GB" sz="4800" b="1">
                <a:latin typeface="+mn-lt"/>
              </a:rPr>
              <a:t>Some autistic people may need help to…</a:t>
            </a:r>
          </a:p>
        </p:txBody>
      </p:sp>
      <p:pic>
        <p:nvPicPr>
          <p:cNvPr id="9" name="Picture 2" descr="What Teachers Need to Know About Language Disorders">
            <a:extLst>
              <a:ext uri="{FF2B5EF4-FFF2-40B4-BE49-F238E27FC236}">
                <a16:creationId xmlns:a16="http://schemas.microsoft.com/office/drawing/2014/main" id="{307336C4-326E-43A0-9134-649CC980B7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3835" y="2082653"/>
            <a:ext cx="2491960" cy="1400365"/>
          </a:xfrm>
          <a:prstGeom prst="snip2DiagRect">
            <a:avLst>
              <a:gd name="adj1" fmla="val 16722"/>
              <a:gd name="adj2" fmla="val 0"/>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0" name="TextBox 9">
            <a:extLst>
              <a:ext uri="{FF2B5EF4-FFF2-40B4-BE49-F238E27FC236}">
                <a16:creationId xmlns:a16="http://schemas.microsoft.com/office/drawing/2014/main" id="{9B037623-80BE-4AD3-91EF-3C0A145173F3}"/>
              </a:ext>
            </a:extLst>
          </p:cNvPr>
          <p:cNvSpPr txBox="1"/>
          <p:nvPr/>
        </p:nvSpPr>
        <p:spPr>
          <a:xfrm>
            <a:off x="3015033" y="3696382"/>
            <a:ext cx="3253960" cy="1323439"/>
          </a:xfrm>
          <a:prstGeom prst="rect">
            <a:avLst/>
          </a:prstGeom>
          <a:noFill/>
        </p:spPr>
        <p:txBody>
          <a:bodyPr wrap="square" rtlCol="0">
            <a:spAutoFit/>
          </a:bodyPr>
          <a:lstStyle/>
          <a:p>
            <a:pPr algn="ctr"/>
            <a:r>
              <a:rPr lang="en-GB" sz="2000"/>
              <a:t>understand </a:t>
            </a:r>
            <a:r>
              <a:rPr lang="en-GB" sz="2000" b="1"/>
              <a:t>spoken</a:t>
            </a:r>
            <a:r>
              <a:rPr lang="en-GB" sz="2000"/>
              <a:t> language but may be able to process </a:t>
            </a:r>
            <a:r>
              <a:rPr lang="en-GB" sz="2000" b="1"/>
              <a:t>visual and kinaesthetic information </a:t>
            </a:r>
            <a:r>
              <a:rPr lang="en-GB" sz="2000"/>
              <a:t>more easily </a:t>
            </a:r>
          </a:p>
        </p:txBody>
      </p:sp>
      <p:sp>
        <p:nvSpPr>
          <p:cNvPr id="12" name="TextBox 11">
            <a:extLst>
              <a:ext uri="{FF2B5EF4-FFF2-40B4-BE49-F238E27FC236}">
                <a16:creationId xmlns:a16="http://schemas.microsoft.com/office/drawing/2014/main" id="{BC69F431-30FD-4BB7-BFC2-4CF328FA21F9}"/>
              </a:ext>
            </a:extLst>
          </p:cNvPr>
          <p:cNvSpPr txBox="1"/>
          <p:nvPr/>
        </p:nvSpPr>
        <p:spPr>
          <a:xfrm>
            <a:off x="478313" y="6249156"/>
            <a:ext cx="3834320" cy="615553"/>
          </a:xfrm>
          <a:prstGeom prst="rect">
            <a:avLst/>
          </a:prstGeom>
          <a:noFill/>
        </p:spPr>
        <p:txBody>
          <a:bodyPr wrap="square" rtlCol="0">
            <a:spAutoFit/>
          </a:bodyPr>
          <a:lstStyle/>
          <a:p>
            <a:pPr algn="ctr"/>
            <a:r>
              <a:rPr lang="en-GB" sz="2000"/>
              <a:t>follow instructions</a:t>
            </a:r>
          </a:p>
          <a:p>
            <a:pPr algn="ctr"/>
            <a:endParaRPr lang="en-GB" sz="1400"/>
          </a:p>
        </p:txBody>
      </p:sp>
      <p:sp>
        <p:nvSpPr>
          <p:cNvPr id="13" name="Rectangle 12">
            <a:extLst>
              <a:ext uri="{FF2B5EF4-FFF2-40B4-BE49-F238E27FC236}">
                <a16:creationId xmlns:a16="http://schemas.microsoft.com/office/drawing/2014/main" id="{1EB98A04-7671-478B-9754-DC42476979D9}"/>
              </a:ext>
            </a:extLst>
          </p:cNvPr>
          <p:cNvSpPr/>
          <p:nvPr/>
        </p:nvSpPr>
        <p:spPr>
          <a:xfrm>
            <a:off x="6401533" y="3316076"/>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15" name="TextBox 14">
            <a:extLst>
              <a:ext uri="{FF2B5EF4-FFF2-40B4-BE49-F238E27FC236}">
                <a16:creationId xmlns:a16="http://schemas.microsoft.com/office/drawing/2014/main" id="{3145915D-D74E-4120-B1E9-B06B39A848F3}"/>
              </a:ext>
            </a:extLst>
          </p:cNvPr>
          <p:cNvSpPr txBox="1"/>
          <p:nvPr/>
        </p:nvSpPr>
        <p:spPr>
          <a:xfrm>
            <a:off x="378327" y="3786363"/>
            <a:ext cx="2157671" cy="707886"/>
          </a:xfrm>
          <a:prstGeom prst="rect">
            <a:avLst/>
          </a:prstGeom>
          <a:noFill/>
        </p:spPr>
        <p:txBody>
          <a:bodyPr wrap="square" rtlCol="0">
            <a:spAutoFit/>
          </a:bodyPr>
          <a:lstStyle/>
          <a:p>
            <a:pPr algn="ctr"/>
            <a:r>
              <a:rPr lang="en-GB" sz="2000"/>
              <a:t>plan, sequence and organise</a:t>
            </a:r>
          </a:p>
        </p:txBody>
      </p:sp>
      <p:pic>
        <p:nvPicPr>
          <p:cNvPr id="1028" name="Picture 4" descr="Create Lesson Plans Clipart - Full Size Clipart (#776528) - PinClipart">
            <a:extLst>
              <a:ext uri="{FF2B5EF4-FFF2-40B4-BE49-F238E27FC236}">
                <a16:creationId xmlns:a16="http://schemas.microsoft.com/office/drawing/2014/main" id="{CB278B94-AABA-434E-AE79-DBE1B18172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853" y="1828525"/>
            <a:ext cx="2056414" cy="19150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onfused Talking Stock Illustrations – 1,167 Confused Talking Stock  Illustrations, Vectors &amp;amp; Clipart - Dreamstime">
            <a:extLst>
              <a:ext uri="{FF2B5EF4-FFF2-40B4-BE49-F238E27FC236}">
                <a16:creationId xmlns:a16="http://schemas.microsoft.com/office/drawing/2014/main" id="{ABA87EA2-DC37-84C8-98B9-7296412D8E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2328" y="2147724"/>
            <a:ext cx="1657513" cy="182326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4" name="TextBox 3">
            <a:extLst>
              <a:ext uri="{FF2B5EF4-FFF2-40B4-BE49-F238E27FC236}">
                <a16:creationId xmlns:a16="http://schemas.microsoft.com/office/drawing/2014/main" id="{BD505FF9-CF6A-4048-1F46-9897120C00A3}"/>
              </a:ext>
            </a:extLst>
          </p:cNvPr>
          <p:cNvSpPr txBox="1"/>
          <p:nvPr/>
        </p:nvSpPr>
        <p:spPr>
          <a:xfrm>
            <a:off x="8419813" y="4003518"/>
            <a:ext cx="3971397" cy="923330"/>
          </a:xfrm>
          <a:prstGeom prst="rect">
            <a:avLst/>
          </a:prstGeom>
          <a:noFill/>
        </p:spPr>
        <p:txBody>
          <a:bodyPr wrap="square" rtlCol="0">
            <a:spAutoFit/>
          </a:bodyPr>
          <a:lstStyle/>
          <a:p>
            <a:pPr algn="ctr"/>
            <a:endParaRPr lang="en-GB" sz="1400" b="1"/>
          </a:p>
          <a:p>
            <a:pPr algn="ctr"/>
            <a:r>
              <a:rPr lang="en-GB" sz="2000" b="1"/>
              <a:t>understand social rules</a:t>
            </a:r>
            <a:endParaRPr lang="en-GB" sz="2000"/>
          </a:p>
          <a:p>
            <a:pPr algn="ctr"/>
            <a:r>
              <a:rPr lang="en-GB" sz="2000"/>
              <a:t>(e.g. personal space, turn taking</a:t>
            </a:r>
            <a:r>
              <a:rPr lang="en-GB"/>
              <a:t>) </a:t>
            </a:r>
          </a:p>
        </p:txBody>
      </p:sp>
      <p:pic>
        <p:nvPicPr>
          <p:cNvPr id="5" name="Picture 6" descr="25 Photos to Fuel Your Travel Daydreams | TravelPulse">
            <a:extLst>
              <a:ext uri="{FF2B5EF4-FFF2-40B4-BE49-F238E27FC236}">
                <a16:creationId xmlns:a16="http://schemas.microsoft.com/office/drawing/2014/main" id="{038448A7-C4E2-7835-E3AD-C2FA506AECE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48028" y="2742224"/>
            <a:ext cx="2084163" cy="11744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C9E49D18-EB83-0A82-22C8-ED142BF7DC13}"/>
              </a:ext>
            </a:extLst>
          </p:cNvPr>
          <p:cNvSpPr txBox="1"/>
          <p:nvPr/>
        </p:nvSpPr>
        <p:spPr>
          <a:xfrm>
            <a:off x="6091457" y="2267847"/>
            <a:ext cx="3282276" cy="400110"/>
          </a:xfrm>
          <a:prstGeom prst="rect">
            <a:avLst/>
          </a:prstGeom>
          <a:noFill/>
        </p:spPr>
        <p:txBody>
          <a:bodyPr wrap="square" rtlCol="0">
            <a:spAutoFit/>
          </a:bodyPr>
          <a:lstStyle/>
          <a:p>
            <a:pPr algn="ctr"/>
            <a:r>
              <a:rPr lang="en-GB" sz="2000" b="1"/>
              <a:t>listen </a:t>
            </a:r>
            <a:r>
              <a:rPr lang="en-GB" sz="2000"/>
              <a:t>and </a:t>
            </a:r>
            <a:r>
              <a:rPr lang="en-GB" sz="2000" b="1"/>
              <a:t>focus</a:t>
            </a:r>
          </a:p>
        </p:txBody>
      </p:sp>
      <p:pic>
        <p:nvPicPr>
          <p:cNvPr id="7" name="Picture 2" descr="Regular use of air fresheners can cause poor memory, headache - Tribune  Online">
            <a:extLst>
              <a:ext uri="{FF2B5EF4-FFF2-40B4-BE49-F238E27FC236}">
                <a16:creationId xmlns:a16="http://schemas.microsoft.com/office/drawing/2014/main" id="{9356DB9A-4B29-123E-E55D-EE9B792FC68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45442" y="4926848"/>
            <a:ext cx="1777820" cy="138274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4" name="TextBox 13">
            <a:extLst>
              <a:ext uri="{FF2B5EF4-FFF2-40B4-BE49-F238E27FC236}">
                <a16:creationId xmlns:a16="http://schemas.microsoft.com/office/drawing/2014/main" id="{E3349A32-8045-B4D3-3ADF-9352FB63AE6D}"/>
              </a:ext>
            </a:extLst>
          </p:cNvPr>
          <p:cNvSpPr txBox="1"/>
          <p:nvPr/>
        </p:nvSpPr>
        <p:spPr>
          <a:xfrm>
            <a:off x="6380654" y="6416592"/>
            <a:ext cx="2406777" cy="400110"/>
          </a:xfrm>
          <a:prstGeom prst="rect">
            <a:avLst/>
          </a:prstGeom>
          <a:noFill/>
        </p:spPr>
        <p:txBody>
          <a:bodyPr wrap="square" rtlCol="0">
            <a:spAutoFit/>
          </a:bodyPr>
          <a:lstStyle/>
          <a:p>
            <a:r>
              <a:rPr lang="en-GB" sz="2000"/>
              <a:t>Remember things</a:t>
            </a:r>
          </a:p>
        </p:txBody>
      </p:sp>
      <p:pic>
        <p:nvPicPr>
          <p:cNvPr id="18" name="Picture 2" descr="Hand-drawn cartoon of confused lost man standing Vector Image">
            <a:extLst>
              <a:ext uri="{FF2B5EF4-FFF2-40B4-BE49-F238E27FC236}">
                <a16:creationId xmlns:a16="http://schemas.microsoft.com/office/drawing/2014/main" id="{49658201-4FE8-DF59-5D5B-8C5807DFF8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12714" y="4699419"/>
            <a:ext cx="1365518" cy="14343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1989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8736" y="56688"/>
            <a:ext cx="12003264" cy="1320800"/>
          </a:xfrm>
        </p:spPr>
        <p:txBody>
          <a:bodyPr>
            <a:normAutofit/>
          </a:bodyPr>
          <a:lstStyle/>
          <a:p>
            <a:pPr algn="ctr"/>
            <a:r>
              <a:rPr lang="en-GB" sz="4000" b="1">
                <a:latin typeface="+mn-lt"/>
              </a:rPr>
              <a:t>Some neurotypical people may also need help to…….</a:t>
            </a:r>
          </a:p>
        </p:txBody>
      </p:sp>
      <p:sp>
        <p:nvSpPr>
          <p:cNvPr id="11" name="TextBox 10">
            <a:extLst>
              <a:ext uri="{FF2B5EF4-FFF2-40B4-BE49-F238E27FC236}">
                <a16:creationId xmlns:a16="http://schemas.microsoft.com/office/drawing/2014/main" id="{654F6023-6166-63E9-C04E-42E0FB1B0718}"/>
              </a:ext>
            </a:extLst>
          </p:cNvPr>
          <p:cNvSpPr txBox="1"/>
          <p:nvPr/>
        </p:nvSpPr>
        <p:spPr>
          <a:xfrm>
            <a:off x="1224791" y="5764743"/>
            <a:ext cx="11105147" cy="769441"/>
          </a:xfrm>
          <a:prstGeom prst="rect">
            <a:avLst/>
          </a:prstGeom>
          <a:noFill/>
        </p:spPr>
        <p:txBody>
          <a:bodyPr wrap="square" rtlCol="0">
            <a:spAutoFit/>
          </a:bodyPr>
          <a:lstStyle/>
          <a:p>
            <a:r>
              <a:rPr lang="en-GB" sz="4400"/>
              <a:t>…So this information is good for everyone!</a:t>
            </a:r>
          </a:p>
        </p:txBody>
      </p:sp>
      <p:pic>
        <p:nvPicPr>
          <p:cNvPr id="28" name="Picture 27">
            <a:extLst>
              <a:ext uri="{FF2B5EF4-FFF2-40B4-BE49-F238E27FC236}">
                <a16:creationId xmlns:a16="http://schemas.microsoft.com/office/drawing/2014/main" id="{36039010-6961-3CCC-02D0-1FA209A3D0CA}"/>
              </a:ext>
            </a:extLst>
          </p:cNvPr>
          <p:cNvPicPr>
            <a:picLocks noChangeAspect="1"/>
          </p:cNvPicPr>
          <p:nvPr/>
        </p:nvPicPr>
        <p:blipFill>
          <a:blip r:embed="rId3"/>
          <a:stretch>
            <a:fillRect/>
          </a:stretch>
        </p:blipFill>
        <p:spPr>
          <a:xfrm>
            <a:off x="2410311" y="1596440"/>
            <a:ext cx="7371377" cy="3665119"/>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869098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0EA48-003E-A714-BB24-D28EDF9A9C43}"/>
              </a:ext>
            </a:extLst>
          </p:cNvPr>
          <p:cNvSpPr>
            <a:spLocks noGrp="1"/>
          </p:cNvSpPr>
          <p:nvPr>
            <p:ph type="title"/>
          </p:nvPr>
        </p:nvSpPr>
        <p:spPr>
          <a:xfrm>
            <a:off x="0" y="317578"/>
            <a:ext cx="3633006" cy="1325563"/>
          </a:xfrm>
        </p:spPr>
        <p:txBody>
          <a:bodyPr/>
          <a:lstStyle/>
          <a:p>
            <a:pPr algn="ctr"/>
            <a:r>
              <a:rPr lang="en-US" b="1" u="sng">
                <a:latin typeface="+mn-lt"/>
              </a:rPr>
              <a:t>Recap</a:t>
            </a:r>
            <a:r>
              <a:rPr lang="en-US">
                <a:latin typeface="+mn-lt"/>
              </a:rPr>
              <a:t>:</a:t>
            </a:r>
            <a:endParaRPr lang="en-GB">
              <a:latin typeface="+mn-lt"/>
            </a:endParaRPr>
          </a:p>
        </p:txBody>
      </p:sp>
      <p:sp>
        <p:nvSpPr>
          <p:cNvPr id="3" name="Content Placeholder 2">
            <a:extLst>
              <a:ext uri="{FF2B5EF4-FFF2-40B4-BE49-F238E27FC236}">
                <a16:creationId xmlns:a16="http://schemas.microsoft.com/office/drawing/2014/main" id="{D87BFD29-5F0D-86E9-AC41-9EAABD9571B6}"/>
              </a:ext>
            </a:extLst>
          </p:cNvPr>
          <p:cNvSpPr>
            <a:spLocks noGrp="1"/>
          </p:cNvSpPr>
          <p:nvPr>
            <p:ph idx="1"/>
          </p:nvPr>
        </p:nvSpPr>
        <p:spPr>
          <a:xfrm>
            <a:off x="996462" y="1818789"/>
            <a:ext cx="10912509" cy="4278922"/>
          </a:xfrm>
        </p:spPr>
        <p:txBody>
          <a:bodyPr>
            <a:normAutofit/>
          </a:bodyPr>
          <a:lstStyle/>
          <a:p>
            <a:pPr marL="8467" indent="0">
              <a:lnSpc>
                <a:spcPct val="100000"/>
              </a:lnSpc>
              <a:spcBef>
                <a:spcPts val="0"/>
              </a:spcBef>
              <a:buClr>
                <a:schemeClr val="dk1"/>
              </a:buClr>
              <a:buSzPts val="2100"/>
              <a:buNone/>
            </a:pPr>
            <a:r>
              <a:rPr lang="en-GB">
                <a:ea typeface="Arial"/>
                <a:cs typeface="Arial"/>
                <a:sym typeface="Arial"/>
              </a:rPr>
              <a:t>Autistic people at all levels of intellectual ability may have difficulties in understanding the communication and language of neurotypical people and in communicating effectively across neurotypes. </a:t>
            </a:r>
          </a:p>
          <a:p>
            <a:pPr marL="8467" indent="0">
              <a:lnSpc>
                <a:spcPct val="100000"/>
              </a:lnSpc>
              <a:spcBef>
                <a:spcPts val="0"/>
              </a:spcBef>
              <a:buClr>
                <a:schemeClr val="dk1"/>
              </a:buClr>
              <a:buSzPts val="2100"/>
              <a:buNone/>
            </a:pPr>
            <a:endParaRPr lang="en-GB">
              <a:ea typeface="Arial"/>
              <a:cs typeface="Arial"/>
              <a:sym typeface="Arial"/>
            </a:endParaRPr>
          </a:p>
          <a:p>
            <a:pPr marL="8467" indent="0">
              <a:lnSpc>
                <a:spcPct val="100000"/>
              </a:lnSpc>
              <a:spcBef>
                <a:spcPts val="0"/>
              </a:spcBef>
              <a:buClr>
                <a:schemeClr val="dk1"/>
              </a:buClr>
              <a:buSzPts val="2100"/>
              <a:buNone/>
            </a:pPr>
            <a:r>
              <a:rPr lang="en-GB">
                <a:ea typeface="Arial"/>
                <a:cs typeface="Arial"/>
                <a:sym typeface="Arial"/>
              </a:rPr>
              <a:t>In the same way, non-autistic people will struggle with understanding the communication and language of autistic young people. </a:t>
            </a:r>
          </a:p>
          <a:p>
            <a:pPr marL="8467" indent="0">
              <a:lnSpc>
                <a:spcPct val="100000"/>
              </a:lnSpc>
              <a:spcBef>
                <a:spcPts val="0"/>
              </a:spcBef>
              <a:buClr>
                <a:schemeClr val="dk1"/>
              </a:buClr>
              <a:buSzPts val="2100"/>
              <a:buNone/>
            </a:pPr>
            <a:endParaRPr lang="en-GB">
              <a:cs typeface="Arial"/>
              <a:sym typeface="Arial"/>
            </a:endParaRPr>
          </a:p>
          <a:p>
            <a:pPr marL="8467" indent="0">
              <a:lnSpc>
                <a:spcPct val="100000"/>
              </a:lnSpc>
              <a:spcBef>
                <a:spcPts val="0"/>
              </a:spcBef>
              <a:buClr>
                <a:schemeClr val="dk1"/>
              </a:buClr>
              <a:buSzPts val="2100"/>
              <a:buNone/>
            </a:pPr>
            <a:r>
              <a:rPr lang="en-GB"/>
              <a:t>A</a:t>
            </a:r>
            <a:r>
              <a:rPr lang="en-GB">
                <a:ea typeface="Arial"/>
                <a:cs typeface="Arial"/>
                <a:sym typeface="Arial"/>
              </a:rPr>
              <a:t>utistic and neurotypical people </a:t>
            </a:r>
            <a:r>
              <a:rPr lang="en-GB" b="1"/>
              <a:t>may </a:t>
            </a:r>
            <a:r>
              <a:rPr lang="en-GB">
                <a:ea typeface="Arial"/>
                <a:cs typeface="Arial"/>
                <a:sym typeface="Arial"/>
              </a:rPr>
              <a:t>need support and strategies to help them communicate effectively with each other.</a:t>
            </a:r>
            <a:endParaRPr lang="en-GB"/>
          </a:p>
          <a:p>
            <a:endParaRPr lang="en-GB"/>
          </a:p>
        </p:txBody>
      </p:sp>
    </p:spTree>
    <p:extLst>
      <p:ext uri="{BB962C8B-B14F-4D97-AF65-F5344CB8AC3E}">
        <p14:creationId xmlns:p14="http://schemas.microsoft.com/office/powerpoint/2010/main" val="3444169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103F9-38DE-1D6E-6B96-FB81AB8A7519}"/>
              </a:ext>
            </a:extLst>
          </p:cNvPr>
          <p:cNvSpPr>
            <a:spLocks noGrp="1"/>
          </p:cNvSpPr>
          <p:nvPr>
            <p:ph type="title"/>
          </p:nvPr>
        </p:nvSpPr>
        <p:spPr>
          <a:xfrm>
            <a:off x="838199" y="190469"/>
            <a:ext cx="10515600" cy="1325563"/>
          </a:xfrm>
        </p:spPr>
        <p:txBody>
          <a:bodyPr>
            <a:normAutofit/>
          </a:bodyPr>
          <a:lstStyle/>
          <a:p>
            <a:pPr algn="ctr"/>
            <a:r>
              <a:rPr lang="en-US" sz="3600" b="1">
                <a:latin typeface="+mn-lt"/>
              </a:rPr>
              <a:t>Why </a:t>
            </a:r>
            <a:r>
              <a:rPr lang="en-US" sz="3600" b="1" i="1">
                <a:latin typeface="+mn-lt"/>
              </a:rPr>
              <a:t>might</a:t>
            </a:r>
            <a:r>
              <a:rPr lang="en-US" sz="3600" b="1">
                <a:latin typeface="+mn-lt"/>
              </a:rPr>
              <a:t> autistic people have difficulty speaking?</a:t>
            </a:r>
            <a:endParaRPr lang="en-GB" sz="3600" b="1">
              <a:latin typeface="+mn-lt"/>
            </a:endParaRPr>
          </a:p>
        </p:txBody>
      </p:sp>
      <p:pic>
        <p:nvPicPr>
          <p:cNvPr id="7" name="Content Placeholder 6" descr="A blue and yellow poster with text&#10;&#10;Description automatically generated">
            <a:extLst>
              <a:ext uri="{FF2B5EF4-FFF2-40B4-BE49-F238E27FC236}">
                <a16:creationId xmlns:a16="http://schemas.microsoft.com/office/drawing/2014/main" id="{E94EE516-793E-1DD2-EAA0-AC1CE7EDD4D6}"/>
              </a:ext>
            </a:extLst>
          </p:cNvPr>
          <p:cNvPicPr>
            <a:picLocks noChangeAspect="1"/>
          </p:cNvPicPr>
          <p:nvPr/>
        </p:nvPicPr>
        <p:blipFill rotWithShape="1">
          <a:blip r:embed="rId3"/>
          <a:srcRect l="14744" t="32308" r="15128" b="8896"/>
          <a:stretch/>
        </p:blipFill>
        <p:spPr>
          <a:xfrm>
            <a:off x="2110671" y="1320823"/>
            <a:ext cx="8217535" cy="5167308"/>
          </a:xfrm>
          <a:prstGeom prst="rect">
            <a:avLst/>
          </a:prstGeom>
        </p:spPr>
      </p:pic>
    </p:spTree>
    <p:extLst>
      <p:ext uri="{BB962C8B-B14F-4D97-AF65-F5344CB8AC3E}">
        <p14:creationId xmlns:p14="http://schemas.microsoft.com/office/powerpoint/2010/main" val="1051133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7D58BFC-62A5-1E2B-C1AD-3B5CD04C4D3A}"/>
              </a:ext>
            </a:extLst>
          </p:cNvPr>
          <p:cNvSpPr>
            <a:spLocks noGrp="1"/>
          </p:cNvSpPr>
          <p:nvPr>
            <p:ph type="title"/>
          </p:nvPr>
        </p:nvSpPr>
        <p:spPr>
          <a:xfrm>
            <a:off x="524607" y="0"/>
            <a:ext cx="11142785" cy="1325563"/>
          </a:xfrm>
        </p:spPr>
        <p:txBody>
          <a:bodyPr>
            <a:normAutofit/>
          </a:bodyPr>
          <a:lstStyle/>
          <a:p>
            <a:pPr algn="ctr"/>
            <a:r>
              <a:rPr lang="en-US" sz="3600" b="1">
                <a:latin typeface="+mn-lt"/>
              </a:rPr>
              <a:t>This can sometimes be linked to “communication load”</a:t>
            </a:r>
            <a:endParaRPr lang="en-GB" sz="3600" b="1">
              <a:latin typeface="+mn-lt"/>
            </a:endParaRPr>
          </a:p>
        </p:txBody>
      </p:sp>
      <p:pic>
        <p:nvPicPr>
          <p:cNvPr id="7" name="Picture 6" descr="A blue background with white text and colorful dots&#10;&#10;Description automatically generated">
            <a:extLst>
              <a:ext uri="{FF2B5EF4-FFF2-40B4-BE49-F238E27FC236}">
                <a16:creationId xmlns:a16="http://schemas.microsoft.com/office/drawing/2014/main" id="{EBD2458E-41AC-E7F3-C278-136414BA09A5}"/>
              </a:ext>
            </a:extLst>
          </p:cNvPr>
          <p:cNvPicPr>
            <a:picLocks noChangeAspect="1"/>
          </p:cNvPicPr>
          <p:nvPr/>
        </p:nvPicPr>
        <p:blipFill rotWithShape="1">
          <a:blip r:embed="rId3"/>
          <a:srcRect t="22051" b="58620"/>
          <a:stretch/>
        </p:blipFill>
        <p:spPr>
          <a:xfrm>
            <a:off x="205233" y="1031777"/>
            <a:ext cx="11774116" cy="1706840"/>
          </a:xfrm>
          <a:prstGeom prst="rect">
            <a:avLst/>
          </a:prstGeom>
        </p:spPr>
      </p:pic>
      <p:pic>
        <p:nvPicPr>
          <p:cNvPr id="2" name="Picture 1" descr="A blue background with white text&#10;&#10;Description automatically generated">
            <a:extLst>
              <a:ext uri="{FF2B5EF4-FFF2-40B4-BE49-F238E27FC236}">
                <a16:creationId xmlns:a16="http://schemas.microsoft.com/office/drawing/2014/main" id="{C709ED18-8EA7-C87C-CCA1-47570D2923CC}"/>
              </a:ext>
            </a:extLst>
          </p:cNvPr>
          <p:cNvPicPr>
            <a:picLocks noChangeAspect="1"/>
          </p:cNvPicPr>
          <p:nvPr/>
        </p:nvPicPr>
        <p:blipFill>
          <a:blip r:embed="rId4"/>
          <a:stretch>
            <a:fillRect/>
          </a:stretch>
        </p:blipFill>
        <p:spPr>
          <a:xfrm>
            <a:off x="1585412" y="3129213"/>
            <a:ext cx="8620125" cy="3086100"/>
          </a:xfrm>
          <a:prstGeom prst="rect">
            <a:avLst/>
          </a:prstGeom>
        </p:spPr>
      </p:pic>
    </p:spTree>
    <p:extLst>
      <p:ext uri="{BB962C8B-B14F-4D97-AF65-F5344CB8AC3E}">
        <p14:creationId xmlns:p14="http://schemas.microsoft.com/office/powerpoint/2010/main" val="1860360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C981EDB-EA39-2EB1-BBDC-2EC1020F8175}"/>
              </a:ext>
            </a:extLst>
          </p:cNvPr>
          <p:cNvSpPr>
            <a:spLocks noGrp="1"/>
          </p:cNvSpPr>
          <p:nvPr>
            <p:ph type="sldNum" sz="quarter" idx="12"/>
          </p:nvPr>
        </p:nvSpPr>
        <p:spPr/>
        <p:txBody>
          <a:bodyPr/>
          <a:lstStyle/>
          <a:p>
            <a:fld id="{A97568F5-243C-45F1-80A0-2106B97B04B4}" type="slidenum">
              <a:rPr lang="en-GB" smtClean="0"/>
              <a:t>10</a:t>
            </a:fld>
            <a:endParaRPr lang="en-GB"/>
          </a:p>
        </p:txBody>
      </p:sp>
      <p:pic>
        <p:nvPicPr>
          <p:cNvPr id="2" name="Picture 1" descr="A blue background with white text&#10;&#10;Description automatically generated">
            <a:extLst>
              <a:ext uri="{FF2B5EF4-FFF2-40B4-BE49-F238E27FC236}">
                <a16:creationId xmlns:a16="http://schemas.microsoft.com/office/drawing/2014/main" id="{9F11A324-6A09-4ADA-086E-AC6E5D08A97B}"/>
              </a:ext>
            </a:extLst>
          </p:cNvPr>
          <p:cNvPicPr>
            <a:picLocks noChangeAspect="1"/>
          </p:cNvPicPr>
          <p:nvPr/>
        </p:nvPicPr>
        <p:blipFill>
          <a:blip r:embed="rId3"/>
          <a:stretch>
            <a:fillRect/>
          </a:stretch>
        </p:blipFill>
        <p:spPr>
          <a:xfrm>
            <a:off x="547438" y="1149016"/>
            <a:ext cx="11097125" cy="4225757"/>
          </a:xfrm>
          <a:prstGeom prst="rect">
            <a:avLst/>
          </a:prstGeom>
        </p:spPr>
      </p:pic>
    </p:spTree>
    <p:extLst>
      <p:ext uri="{BB962C8B-B14F-4D97-AF65-F5344CB8AC3E}">
        <p14:creationId xmlns:p14="http://schemas.microsoft.com/office/powerpoint/2010/main" val="2847783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Online Media 2" title="EY IDP ASD aiding communication.mpg">
            <a:hlinkClick r:id="" action="ppaction://media"/>
            <a:extLst>
              <a:ext uri="{FF2B5EF4-FFF2-40B4-BE49-F238E27FC236}">
                <a16:creationId xmlns:a16="http://schemas.microsoft.com/office/drawing/2014/main" id="{4E3082EF-CE62-063E-2C8F-B43DE39741C5}"/>
              </a:ext>
            </a:extLst>
          </p:cNvPr>
          <p:cNvPicPr>
            <a:picLocks noRot="1" noChangeAspect="1"/>
          </p:cNvPicPr>
          <p:nvPr>
            <a:videoFile r:link="rId1"/>
          </p:nvPr>
        </p:nvPicPr>
        <p:blipFill>
          <a:blip r:embed="rId4"/>
          <a:stretch>
            <a:fillRect/>
          </a:stretch>
        </p:blipFill>
        <p:spPr>
          <a:xfrm>
            <a:off x="3073119" y="1842196"/>
            <a:ext cx="6307015" cy="4730261"/>
          </a:xfrm>
          <a:prstGeom prst="rect">
            <a:avLst/>
          </a:prstGeom>
          <a:ln w="76200" cap="sq" cmpd="thickThin">
            <a:solidFill>
              <a:srgbClr val="BED636"/>
            </a:solidFill>
            <a:prstDash val="solid"/>
            <a:miter lim="800000"/>
          </a:ln>
          <a:effectLst>
            <a:innerShdw blurRad="76200">
              <a:srgbClr val="000000"/>
            </a:innerShdw>
          </a:effectLst>
        </p:spPr>
      </p:pic>
      <p:sp>
        <p:nvSpPr>
          <p:cNvPr id="6" name="Title 1">
            <a:extLst>
              <a:ext uri="{FF2B5EF4-FFF2-40B4-BE49-F238E27FC236}">
                <a16:creationId xmlns:a16="http://schemas.microsoft.com/office/drawing/2014/main" id="{9E4B7138-BD68-D3E3-2502-534BA1956D7E}"/>
              </a:ext>
            </a:extLst>
          </p:cNvPr>
          <p:cNvSpPr>
            <a:spLocks noGrp="1"/>
          </p:cNvSpPr>
          <p:nvPr>
            <p:ph type="title"/>
          </p:nvPr>
        </p:nvSpPr>
        <p:spPr>
          <a:xfrm>
            <a:off x="0" y="285543"/>
            <a:ext cx="12116218" cy="1325563"/>
          </a:xfrm>
        </p:spPr>
        <p:txBody>
          <a:bodyPr>
            <a:normAutofit/>
          </a:bodyPr>
          <a:lstStyle/>
          <a:p>
            <a:pPr algn="ctr"/>
            <a:r>
              <a:rPr lang="en-US" sz="3600" b="1">
                <a:latin typeface="+mn-lt"/>
              </a:rPr>
              <a:t>Why </a:t>
            </a:r>
            <a:r>
              <a:rPr lang="en-US" sz="3600" b="1" i="1">
                <a:latin typeface="+mn-lt"/>
              </a:rPr>
              <a:t>might</a:t>
            </a:r>
            <a:r>
              <a:rPr lang="en-US" sz="3600" b="1">
                <a:latin typeface="+mn-lt"/>
              </a:rPr>
              <a:t> autistic people have difficulty processing language?</a:t>
            </a:r>
            <a:endParaRPr lang="en-GB" sz="3600" b="1">
              <a:latin typeface="+mn-lt"/>
            </a:endParaRPr>
          </a:p>
        </p:txBody>
      </p:sp>
    </p:spTree>
    <p:extLst>
      <p:ext uri="{BB962C8B-B14F-4D97-AF65-F5344CB8AC3E}">
        <p14:creationId xmlns:p14="http://schemas.microsoft.com/office/powerpoint/2010/main" val="2051672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080934" y="462131"/>
            <a:ext cx="6586491" cy="1286160"/>
          </a:xfrm>
        </p:spPr>
        <p:txBody>
          <a:bodyPr anchor="b">
            <a:normAutofit/>
          </a:bodyPr>
          <a:lstStyle/>
          <a:p>
            <a:r>
              <a:rPr lang="en-GB" b="1" dirty="0">
                <a:latin typeface="+mn-lt"/>
              </a:rPr>
              <a:t>Processing Time</a:t>
            </a:r>
          </a:p>
        </p:txBody>
      </p:sp>
      <p:sp>
        <p:nvSpPr>
          <p:cNvPr id="3" name="Content Placeholder 2"/>
          <p:cNvSpPr>
            <a:spLocks noGrp="1"/>
          </p:cNvSpPr>
          <p:nvPr>
            <p:ph idx="1"/>
          </p:nvPr>
        </p:nvSpPr>
        <p:spPr>
          <a:xfrm>
            <a:off x="4310743" y="2481944"/>
            <a:ext cx="7554685" cy="3992248"/>
          </a:xfrm>
        </p:spPr>
        <p:txBody>
          <a:bodyPr>
            <a:normAutofit/>
          </a:bodyPr>
          <a:lstStyle/>
          <a:p>
            <a:pPr marL="0" indent="0">
              <a:buNone/>
            </a:pPr>
            <a:r>
              <a:rPr lang="en-GB" sz="2400"/>
              <a:t>Although additional processing time can be helpful when someone is highly stressed, it may not be necessary when they are calm and relaxed.</a:t>
            </a:r>
          </a:p>
          <a:p>
            <a:pPr marL="0" indent="0">
              <a:buNone/>
            </a:pPr>
            <a:endParaRPr lang="en-GB" sz="2400"/>
          </a:p>
          <a:p>
            <a:pPr marL="0" indent="0">
              <a:buNone/>
            </a:pPr>
            <a:r>
              <a:rPr lang="en-GB" sz="2400"/>
              <a:t>Stress levels can depend on the environment, the activity and lots of other things that have happened that day.</a:t>
            </a:r>
          </a:p>
          <a:p>
            <a:pPr marL="0" indent="0">
              <a:buNone/>
            </a:pPr>
            <a:endParaRPr lang="en-GB" sz="2400"/>
          </a:p>
          <a:p>
            <a:pPr marL="0" indent="0">
              <a:buNone/>
            </a:pPr>
            <a:r>
              <a:rPr lang="en-GB" sz="2400"/>
              <a:t>Looking for signs of stress and checking back understanding of shared information may be helpful in judging processing time.</a:t>
            </a:r>
          </a:p>
          <a:p>
            <a:pPr marL="0" indent="0">
              <a:buNone/>
            </a:pPr>
            <a:endParaRPr lang="en-GB" sz="2000"/>
          </a:p>
        </p:txBody>
      </p:sp>
      <p:pic>
        <p:nvPicPr>
          <p:cNvPr id="6148" name="Picture 4" descr="10 Second Timer - Stop Watch 15 Seconds, HD Png Download - kindpng">
            <a:extLst>
              <a:ext uri="{FF2B5EF4-FFF2-40B4-BE49-F238E27FC236}">
                <a16:creationId xmlns:a16="http://schemas.microsoft.com/office/drawing/2014/main" id="{A86E6B6E-299B-4EA1-B691-4F1D029E157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462" r="24194" b="-1"/>
          <a:stretch/>
        </p:blipFill>
        <p:spPr bwMode="auto">
          <a:xfrm>
            <a:off x="801708" y="1281248"/>
            <a:ext cx="2758906" cy="422692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cxnSp>
        <p:nvCxnSpPr>
          <p:cNvPr id="6153" name="Straight Connector 615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5D56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147236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4B19B425186474EAD72554B550FBC9B" ma:contentTypeVersion="18" ma:contentTypeDescription="Create a new document." ma:contentTypeScope="" ma:versionID="d3e70ff834f89e3a73f5cdd3b5a0b908">
  <xsd:schema xmlns:xsd="http://www.w3.org/2001/XMLSchema" xmlns:xs="http://www.w3.org/2001/XMLSchema" xmlns:p="http://schemas.microsoft.com/office/2006/metadata/properties" xmlns:ns2="08ddbdef-4679-4d9f-acc7-7cb91b2a8ce5" xmlns:ns3="c7b3529e-fc43-44c9-add6-59d54be33176" xmlns:ns4="a6e7dc0e-e468-46c5-b927-c852f1be5c6b" targetNamespace="http://schemas.microsoft.com/office/2006/metadata/properties" ma:root="true" ma:fieldsID="dec35feffd254e362bdb58b2101add8c" ns2:_="" ns3:_="" ns4:_="">
    <xsd:import namespace="08ddbdef-4679-4d9f-acc7-7cb91b2a8ce5"/>
    <xsd:import namespace="c7b3529e-fc43-44c9-add6-59d54be33176"/>
    <xsd:import namespace="a6e7dc0e-e468-46c5-b927-c852f1be5c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4:TaxCatchAll" minOccurs="0"/>
                <xsd:element ref="ns2:MediaServiceLocation"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ddbdef-4679-4d9f-acc7-7cb91b2a8c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a9803200-a5eb-4841-8eb8-d63aa78f7c04" ma:termSetId="09814cd3-568e-fe90-9814-8d621ff8fb84" ma:anchorId="fba54fb3-c3e1-fe81-a776-ca4b69148c4d" ma:open="true" ma:isKeyword="false">
      <xsd:complexType>
        <xsd:sequence>
          <xsd:element ref="pc:Terms" minOccurs="0" maxOccurs="1"/>
        </xsd:sequence>
      </xsd:complexType>
    </xsd:element>
    <xsd:element name="MediaServiceLocation" ma:index="22" nillable="true" ma:displayName="Location" ma:internalName="MediaServiceLocation"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7b3529e-fc43-44c9-add6-59d54be3317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6e7dc0e-e468-46c5-b927-c852f1be5c6b"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b9c4982e-f0a1-4884-a8ce-46e207741a7d}" ma:internalName="TaxCatchAll" ma:showField="CatchAllData" ma:web="c7b3529e-fc43-44c9-add6-59d54be3317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8ddbdef-4679-4d9f-acc7-7cb91b2a8ce5">
      <Terms xmlns="http://schemas.microsoft.com/office/infopath/2007/PartnerControls"/>
    </lcf76f155ced4ddcb4097134ff3c332f>
    <TaxCatchAll xmlns="a6e7dc0e-e468-46c5-b927-c852f1be5c6b"/>
  </documentManagement>
</p:properties>
</file>

<file path=customXml/itemProps1.xml><?xml version="1.0" encoding="utf-8"?>
<ds:datastoreItem xmlns:ds="http://schemas.openxmlformats.org/officeDocument/2006/customXml" ds:itemID="{F86EEB60-75F9-4FA7-84ED-1064AE29A7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ddbdef-4679-4d9f-acc7-7cb91b2a8ce5"/>
    <ds:schemaRef ds:uri="c7b3529e-fc43-44c9-add6-59d54be33176"/>
    <ds:schemaRef ds:uri="a6e7dc0e-e468-46c5-b927-c852f1be5c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2F0E7A1-D3F6-47B5-9744-AE4646755124}">
  <ds:schemaRefs>
    <ds:schemaRef ds:uri="http://schemas.microsoft.com/sharepoint/v3/contenttype/forms"/>
  </ds:schemaRefs>
</ds:datastoreItem>
</file>

<file path=customXml/itemProps3.xml><?xml version="1.0" encoding="utf-8"?>
<ds:datastoreItem xmlns:ds="http://schemas.openxmlformats.org/officeDocument/2006/customXml" ds:itemID="{00E73A63-6591-4DDE-994F-7AD5859AE490}">
  <ds:schemaRefs>
    <ds:schemaRef ds:uri="08ddbdef-4679-4d9f-acc7-7cb91b2a8ce5"/>
    <ds:schemaRef ds:uri="http://purl.org/dc/terms/"/>
    <ds:schemaRef ds:uri="http://www.w3.org/XML/1998/namespace"/>
    <ds:schemaRef ds:uri="http://purl.org/dc/dcmitype/"/>
    <ds:schemaRef ds:uri="http://schemas.openxmlformats.org/package/2006/metadata/core-properties"/>
    <ds:schemaRef ds:uri="http://schemas.microsoft.com/office/2006/documentManagement/types"/>
    <ds:schemaRef ds:uri="http://schemas.microsoft.com/office/2006/metadata/properties"/>
    <ds:schemaRef ds:uri="http://purl.org/dc/elements/1.1/"/>
    <ds:schemaRef ds:uri="http://schemas.microsoft.com/office/infopath/2007/PartnerControls"/>
    <ds:schemaRef ds:uri="a6e7dc0e-e468-46c5-b927-c852f1be5c6b"/>
    <ds:schemaRef ds:uri="c7b3529e-fc43-44c9-add6-59d54be33176"/>
  </ds:schemaRefs>
</ds:datastoreItem>
</file>

<file path=docProps/app.xml><?xml version="1.0" encoding="utf-8"?>
<Properties xmlns="http://schemas.openxmlformats.org/officeDocument/2006/extended-properties" xmlns:vt="http://schemas.openxmlformats.org/officeDocument/2006/docPropsVTypes">
  <Template>Facet</Template>
  <TotalTime>202</TotalTime>
  <Words>984</Words>
  <Application>Microsoft Office PowerPoint</Application>
  <PresentationFormat>Widescreen</PresentationFormat>
  <Paragraphs>113</Paragraphs>
  <Slides>12</Slides>
  <Notes>12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1_Office Theme</vt:lpstr>
      <vt:lpstr>Greater Manchester Autism in Schools Project</vt:lpstr>
      <vt:lpstr>About the Module</vt:lpstr>
      <vt:lpstr>Recap: What is Autism?</vt:lpstr>
      <vt:lpstr>PowerPoint Presentation</vt:lpstr>
      <vt:lpstr>Some autistic people may need help to…</vt:lpstr>
      <vt:lpstr>Some neurotypical people may also need help to…….</vt:lpstr>
      <vt:lpstr>Recap:</vt:lpstr>
      <vt:lpstr>Why might autistic people have difficulty speaking?</vt:lpstr>
      <vt:lpstr>This can sometimes be linked to “communication load”</vt:lpstr>
      <vt:lpstr>PowerPoint Presentation</vt:lpstr>
      <vt:lpstr>Why might autistic people have difficulty processing language?</vt:lpstr>
      <vt:lpstr>Processing Time</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Support and ASD</dc:title>
  <dc:creator>Michele Davies</dc:creator>
  <cp:lastModifiedBy>C Woosnam</cp:lastModifiedBy>
  <cp:revision>7</cp:revision>
  <cp:lastPrinted>2021-03-02T14:48:19Z</cp:lastPrinted>
  <dcterms:created xsi:type="dcterms:W3CDTF">2020-02-26T16:43:11Z</dcterms:created>
  <dcterms:modified xsi:type="dcterms:W3CDTF">2024-05-22T16:27:29Z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0x010100B4B19B425186474EAD72554B550FBC9B</vt:lpwstr>
  </property>
  <property fmtid="{D5CDD505-2E9C-101B-9397-08002B2CF9AE}" pid="3" name="MediaServiceImageTags">
    <vt:lpwstr/>
  </property>
</Properties>
</file>