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92" r:id="rId3"/>
    <p:sldId id="296" r:id="rId4"/>
    <p:sldId id="297" r:id="rId5"/>
    <p:sldId id="293" r:id="rId6"/>
    <p:sldId id="295" r:id="rId7"/>
    <p:sldId id="258" r:id="rId8"/>
    <p:sldId id="281" r:id="rId9"/>
    <p:sldId id="282" r:id="rId10"/>
    <p:sldId id="283" r:id="rId11"/>
    <p:sldId id="284" r:id="rId12"/>
    <p:sldId id="285" r:id="rId13"/>
    <p:sldId id="286" r:id="rId14"/>
    <p:sldId id="287" r:id="rId15"/>
    <p:sldId id="289" r:id="rId16"/>
    <p:sldId id="291" r:id="rId17"/>
    <p:sldId id="259" r:id="rId18"/>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C4477D-201D-F24B-BEBC-11EDBC9C50FA}" v="1" dt="2024-09-03T21:24:03.355"/>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26"/>
  </p:normalViewPr>
  <p:slideViewPr>
    <p:cSldViewPr>
      <p:cViewPr varScale="1">
        <p:scale>
          <a:sx n="108" d="100"/>
          <a:sy n="108" d="100"/>
        </p:scale>
        <p:origin x="1704"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9/4/2024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9/4/2024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Calibri"/>
                <a:cs typeface="Calibri"/>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9/4/2024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9/4/2024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9/4/2024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2778378" y="462915"/>
            <a:ext cx="3587242" cy="695960"/>
          </a:xfrm>
          <a:prstGeom prst="rect">
            <a:avLst/>
          </a:prstGeom>
        </p:spPr>
        <p:txBody>
          <a:bodyPr wrap="square" lIns="0" tIns="0" rIns="0" bIns="0">
            <a:spAutoFit/>
          </a:bodyPr>
          <a:lstStyle>
            <a:lvl1pPr>
              <a:defRPr sz="4400" b="0" i="0">
                <a:solidFill>
                  <a:schemeClr val="tx1"/>
                </a:solidFill>
                <a:latin typeface="Calibri"/>
                <a:cs typeface="Calibri"/>
              </a:defRPr>
            </a:lvl1pPr>
          </a:lstStyle>
          <a:p>
            <a:endParaRPr/>
          </a:p>
        </p:txBody>
      </p:sp>
      <p:sp>
        <p:nvSpPr>
          <p:cNvPr id="3" name="Holder 3"/>
          <p:cNvSpPr>
            <a:spLocks noGrp="1"/>
          </p:cNvSpPr>
          <p:nvPr>
            <p:ph type="body" idx="1"/>
          </p:nvPr>
        </p:nvSpPr>
        <p:spPr>
          <a:xfrm>
            <a:off x="260350" y="2860675"/>
            <a:ext cx="3973829" cy="15367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9/4/2024</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rotWithShape="1">
          <a:blip r:embed="rId2" cstate="print"/>
          <a:srcRect b="4562"/>
          <a:stretch/>
        </p:blipFill>
        <p:spPr>
          <a:xfrm>
            <a:off x="852487" y="435683"/>
            <a:ext cx="7437374" cy="581271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B3BF2B2-8524-DE6B-D725-D6117F33E37F}"/>
              </a:ext>
            </a:extLst>
          </p:cNvPr>
          <p:cNvSpPr txBox="1"/>
          <p:nvPr/>
        </p:nvSpPr>
        <p:spPr>
          <a:xfrm>
            <a:off x="838200" y="533400"/>
            <a:ext cx="7239000" cy="3539430"/>
          </a:xfrm>
          <a:prstGeom prst="rect">
            <a:avLst/>
          </a:prstGeom>
          <a:noFill/>
        </p:spPr>
        <p:txBody>
          <a:bodyPr wrap="square">
            <a:spAutoFit/>
          </a:bodyPr>
          <a:lstStyle/>
          <a:p>
            <a:r>
              <a:rPr lang="en-GB" sz="3200" b="1" i="0" u="none" strike="noStrike" dirty="0">
                <a:solidFill>
                  <a:srgbClr val="020203"/>
                </a:solidFill>
                <a:effectLst/>
              </a:rPr>
              <a:t>Is our attention span shrinking? Do books even have a future? Many people believe that the Internet represents the end of the book as we know it! </a:t>
            </a:r>
          </a:p>
          <a:p>
            <a:endParaRPr lang="en-GB" sz="3200" b="1" dirty="0">
              <a:solidFill>
                <a:srgbClr val="020203"/>
              </a:solidFill>
            </a:endParaRPr>
          </a:p>
          <a:p>
            <a:r>
              <a:rPr lang="en-GB" sz="3200" b="1" i="0" u="none" strike="noStrike" dirty="0">
                <a:solidFill>
                  <a:srgbClr val="020203"/>
                </a:solidFill>
                <a:effectLst/>
              </a:rPr>
              <a:t>The Literacy Book Trust Annual Survey shows a downward trend in reading.</a:t>
            </a:r>
          </a:p>
        </p:txBody>
      </p:sp>
      <p:pic>
        <p:nvPicPr>
          <p:cNvPr id="5" name="Picture 4">
            <a:extLst>
              <a:ext uri="{FF2B5EF4-FFF2-40B4-BE49-F238E27FC236}">
                <a16:creationId xmlns:a16="http://schemas.microsoft.com/office/drawing/2014/main" id="{FEF9ED87-1B8A-476B-BA56-A6698EA767AD}"/>
              </a:ext>
            </a:extLst>
          </p:cNvPr>
          <p:cNvPicPr>
            <a:picLocks noChangeAspect="1"/>
          </p:cNvPicPr>
          <p:nvPr/>
        </p:nvPicPr>
        <p:blipFill>
          <a:blip r:embed="rId2"/>
          <a:stretch>
            <a:fillRect/>
          </a:stretch>
        </p:blipFill>
        <p:spPr>
          <a:xfrm>
            <a:off x="304800" y="5257800"/>
            <a:ext cx="1390650" cy="1266825"/>
          </a:xfrm>
          <a:prstGeom prst="rect">
            <a:avLst/>
          </a:prstGeom>
        </p:spPr>
      </p:pic>
    </p:spTree>
    <p:extLst>
      <p:ext uri="{BB962C8B-B14F-4D97-AF65-F5344CB8AC3E}">
        <p14:creationId xmlns:p14="http://schemas.microsoft.com/office/powerpoint/2010/main" val="12355163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847FF-BAE5-4E68-88A9-09818D785BE0}"/>
              </a:ext>
            </a:extLst>
          </p:cNvPr>
          <p:cNvSpPr txBox="1"/>
          <p:nvPr/>
        </p:nvSpPr>
        <p:spPr>
          <a:xfrm>
            <a:off x="457200" y="457200"/>
            <a:ext cx="8229600" cy="4524315"/>
          </a:xfrm>
          <a:prstGeom prst="rect">
            <a:avLst/>
          </a:prstGeom>
          <a:noFill/>
        </p:spPr>
        <p:txBody>
          <a:bodyPr wrap="square">
            <a:spAutoFit/>
          </a:bodyPr>
          <a:lstStyle/>
          <a:p>
            <a:pPr algn="l"/>
            <a:r>
              <a:rPr lang="en-GB" sz="2400" b="1" i="0" dirty="0">
                <a:effectLst/>
                <a:latin typeface="Relative NLT"/>
              </a:rPr>
              <a:t>Key findings</a:t>
            </a:r>
          </a:p>
          <a:p>
            <a:pPr algn="l"/>
            <a:r>
              <a:rPr lang="en-GB" sz="2400" b="1" i="0" dirty="0">
                <a:solidFill>
                  <a:srgbClr val="000000"/>
                </a:solidFill>
                <a:effectLst/>
                <a:latin typeface="Relative NLT"/>
              </a:rPr>
              <a:t>Reading enjoyment:</a:t>
            </a:r>
          </a:p>
          <a:p>
            <a:pPr algn="l">
              <a:buFont typeface="Arial" panose="020B0604020202020204" pitchFamily="34" charset="0"/>
              <a:buChar char="•"/>
            </a:pPr>
            <a:r>
              <a:rPr lang="en-GB" sz="2400" b="0" i="0" dirty="0">
                <a:solidFill>
                  <a:srgbClr val="000000"/>
                </a:solidFill>
                <a:effectLst/>
                <a:latin typeface="Relative NLT"/>
              </a:rPr>
              <a:t>Just 2 in 5 (43.4%) children and young people aged 8 to 18 said they enjoyed reading in their free time in 2023. This is the lowest level since the question was first asked in 2005.</a:t>
            </a:r>
            <a:br>
              <a:rPr lang="en-GB" sz="2400" b="0" i="0" dirty="0">
                <a:solidFill>
                  <a:srgbClr val="000000"/>
                </a:solidFill>
                <a:effectLst/>
                <a:latin typeface="Relative NLT"/>
              </a:rPr>
            </a:br>
            <a:endParaRPr lang="en-GB" sz="2400" b="0" i="0" dirty="0">
              <a:solidFill>
                <a:srgbClr val="000000"/>
              </a:solidFill>
              <a:effectLst/>
              <a:latin typeface="Relative NLT"/>
            </a:endParaRPr>
          </a:p>
          <a:p>
            <a:pPr marL="742950" lvl="1" indent="-285750" algn="l">
              <a:buFont typeface="Arial" panose="020B0604020202020204" pitchFamily="34" charset="0"/>
              <a:buChar char="•"/>
            </a:pPr>
            <a:r>
              <a:rPr lang="en-GB" sz="2400" b="0" i="0" dirty="0">
                <a:solidFill>
                  <a:srgbClr val="000000"/>
                </a:solidFill>
                <a:effectLst/>
                <a:latin typeface="Relative NLT"/>
              </a:rPr>
              <a:t>Fewer boys than girls said they enjoyed reading (40.5% vs. 45.3%). While the gender gap in reading enjoyment has halved for those aged 8 to 18 between 2005 and 2023 (decreasing from a 10.7 to a 4.8 percentage-point difference in favour of girls), this drop is largely because of a greater drop in reading enjoyment in girls than in boys.</a:t>
            </a:r>
          </a:p>
        </p:txBody>
      </p:sp>
      <p:pic>
        <p:nvPicPr>
          <p:cNvPr id="5" name="Picture 4">
            <a:extLst>
              <a:ext uri="{FF2B5EF4-FFF2-40B4-BE49-F238E27FC236}">
                <a16:creationId xmlns:a16="http://schemas.microsoft.com/office/drawing/2014/main" id="{D8264489-A4BB-4716-BF1A-99DCD8A6135C}"/>
              </a:ext>
            </a:extLst>
          </p:cNvPr>
          <p:cNvPicPr>
            <a:picLocks noChangeAspect="1"/>
          </p:cNvPicPr>
          <p:nvPr/>
        </p:nvPicPr>
        <p:blipFill>
          <a:blip r:embed="rId2"/>
          <a:stretch>
            <a:fillRect/>
          </a:stretch>
        </p:blipFill>
        <p:spPr>
          <a:xfrm>
            <a:off x="304800" y="5334000"/>
            <a:ext cx="1390650" cy="1266825"/>
          </a:xfrm>
          <a:prstGeom prst="rect">
            <a:avLst/>
          </a:prstGeom>
        </p:spPr>
      </p:pic>
    </p:spTree>
    <p:extLst>
      <p:ext uri="{BB962C8B-B14F-4D97-AF65-F5344CB8AC3E}">
        <p14:creationId xmlns:p14="http://schemas.microsoft.com/office/powerpoint/2010/main" val="2572099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07877C9-B683-4616-9D7C-A60D62FD800B}"/>
              </a:ext>
            </a:extLst>
          </p:cNvPr>
          <p:cNvSpPr txBox="1"/>
          <p:nvPr/>
        </p:nvSpPr>
        <p:spPr>
          <a:xfrm>
            <a:off x="533400" y="990600"/>
            <a:ext cx="8305800" cy="4154984"/>
          </a:xfrm>
          <a:prstGeom prst="rect">
            <a:avLst/>
          </a:prstGeom>
          <a:noFill/>
        </p:spPr>
        <p:txBody>
          <a:bodyPr wrap="square">
            <a:spAutoFit/>
          </a:bodyPr>
          <a:lstStyle/>
          <a:p>
            <a:pPr algn="l"/>
            <a:r>
              <a:rPr lang="en-GB" sz="2400" b="1" i="0" dirty="0">
                <a:solidFill>
                  <a:srgbClr val="000000"/>
                </a:solidFill>
                <a:effectLst/>
                <a:latin typeface="Relative NLT"/>
              </a:rPr>
              <a:t>Reading frequency:</a:t>
            </a:r>
          </a:p>
          <a:p>
            <a:pPr algn="l">
              <a:buFont typeface="Arial" panose="020B0604020202020204" pitchFamily="34" charset="0"/>
              <a:buChar char="•"/>
            </a:pPr>
            <a:r>
              <a:rPr lang="en-GB" sz="2400" b="0" i="0" dirty="0">
                <a:solidFill>
                  <a:srgbClr val="000000"/>
                </a:solidFill>
                <a:effectLst/>
                <a:latin typeface="Relative NLT"/>
              </a:rPr>
              <a:t>Fewer than 3 in 10 (28.0%) children and young people aged 8 to 18 said that they read daily in 2023.</a:t>
            </a:r>
            <a:br>
              <a:rPr lang="en-GB" sz="2400" b="0" i="0" dirty="0">
                <a:solidFill>
                  <a:srgbClr val="000000"/>
                </a:solidFill>
                <a:effectLst/>
                <a:latin typeface="Relative NLT"/>
              </a:rPr>
            </a:br>
            <a:endParaRPr lang="en-GB" sz="2400" b="0" i="0" dirty="0">
              <a:solidFill>
                <a:srgbClr val="000000"/>
              </a:solidFill>
              <a:effectLst/>
              <a:latin typeface="Relative NLT"/>
            </a:endParaRPr>
          </a:p>
          <a:p>
            <a:pPr marL="742950" lvl="1" indent="-285750" algn="l">
              <a:buFont typeface="Arial" panose="020B0604020202020204" pitchFamily="34" charset="0"/>
              <a:buChar char="•"/>
            </a:pPr>
            <a:r>
              <a:rPr lang="en-GB" sz="2400" b="0" i="0" dirty="0">
                <a:solidFill>
                  <a:srgbClr val="000000"/>
                </a:solidFill>
                <a:effectLst/>
                <a:latin typeface="Relative NLT"/>
              </a:rPr>
              <a:t>There has been a 26% decrease in the number of children and young people aged 8 to 18 who read daily in their free time since 2005 (decreasing from 38.1% to 28.0%).</a:t>
            </a:r>
          </a:p>
          <a:p>
            <a:pPr marL="742950" lvl="1" indent="-285750" algn="l">
              <a:buFont typeface="Arial" panose="020B0604020202020204" pitchFamily="34" charset="0"/>
              <a:buChar char="•"/>
            </a:pPr>
            <a:endParaRPr lang="en-GB" sz="2400" b="0" i="0" dirty="0">
              <a:solidFill>
                <a:srgbClr val="000000"/>
              </a:solidFill>
              <a:effectLst/>
              <a:latin typeface="Relative NLT"/>
            </a:endParaRPr>
          </a:p>
          <a:p>
            <a:pPr marL="742950" lvl="1" indent="-285750" algn="l">
              <a:buFont typeface="Arial" panose="020B0604020202020204" pitchFamily="34" charset="0"/>
              <a:buChar char="•"/>
            </a:pPr>
            <a:r>
              <a:rPr lang="en-GB" sz="2400" b="0" i="0" dirty="0">
                <a:solidFill>
                  <a:srgbClr val="000000"/>
                </a:solidFill>
                <a:effectLst/>
                <a:latin typeface="Relative NLT"/>
              </a:rPr>
              <a:t>More girls than boys aged 8 to 18 said they read daily (30.4% vs 24.9%). However, daily reading levels increased for boys and decreased for girls between 2022 and 2023.</a:t>
            </a:r>
          </a:p>
        </p:txBody>
      </p:sp>
      <p:pic>
        <p:nvPicPr>
          <p:cNvPr id="5" name="Picture 4">
            <a:extLst>
              <a:ext uri="{FF2B5EF4-FFF2-40B4-BE49-F238E27FC236}">
                <a16:creationId xmlns:a16="http://schemas.microsoft.com/office/drawing/2014/main" id="{DAAA2146-67AD-47B3-8558-EE39ECE94A86}"/>
              </a:ext>
            </a:extLst>
          </p:cNvPr>
          <p:cNvPicPr>
            <a:picLocks noChangeAspect="1"/>
          </p:cNvPicPr>
          <p:nvPr/>
        </p:nvPicPr>
        <p:blipFill>
          <a:blip r:embed="rId2"/>
          <a:stretch>
            <a:fillRect/>
          </a:stretch>
        </p:blipFill>
        <p:spPr>
          <a:xfrm>
            <a:off x="381000" y="5233987"/>
            <a:ext cx="1390650" cy="1266825"/>
          </a:xfrm>
          <a:prstGeom prst="rect">
            <a:avLst/>
          </a:prstGeom>
        </p:spPr>
      </p:pic>
    </p:spTree>
    <p:extLst>
      <p:ext uri="{BB962C8B-B14F-4D97-AF65-F5344CB8AC3E}">
        <p14:creationId xmlns:p14="http://schemas.microsoft.com/office/powerpoint/2010/main" val="250723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4FC480-6320-6E90-5991-08DB13105DE8}"/>
              </a:ext>
            </a:extLst>
          </p:cNvPr>
          <p:cNvSpPr txBox="1"/>
          <p:nvPr/>
        </p:nvSpPr>
        <p:spPr>
          <a:xfrm>
            <a:off x="533400" y="630184"/>
            <a:ext cx="7620000" cy="4401205"/>
          </a:xfrm>
          <a:prstGeom prst="rect">
            <a:avLst/>
          </a:prstGeom>
          <a:noFill/>
        </p:spPr>
        <p:txBody>
          <a:bodyPr wrap="square">
            <a:spAutoFit/>
          </a:bodyPr>
          <a:lstStyle/>
          <a:p>
            <a:pPr algn="l"/>
            <a:r>
              <a:rPr lang="en-GB" sz="2800" b="0" i="0" u="none" strike="noStrike" dirty="0">
                <a:solidFill>
                  <a:srgbClr val="020203"/>
                </a:solidFill>
                <a:effectLst/>
              </a:rPr>
              <a:t>The end of "deep reading”?</a:t>
            </a:r>
          </a:p>
          <a:p>
            <a:pPr algn="l"/>
            <a:endParaRPr lang="en-GB" sz="2800" b="0" i="0" u="none" strike="noStrike" dirty="0">
              <a:solidFill>
                <a:srgbClr val="020203"/>
              </a:solidFill>
              <a:effectLst/>
            </a:endParaRPr>
          </a:p>
          <a:p>
            <a:pPr algn="l"/>
            <a:r>
              <a:rPr lang="en-GB" sz="2800" b="0" i="0" u="none" strike="noStrike" dirty="0">
                <a:solidFill>
                  <a:srgbClr val="020203"/>
                </a:solidFill>
                <a:effectLst/>
              </a:rPr>
              <a:t>In the age of social media, audiences are becoming increasingly accustomed to short-form content. Popular social network apps allow users to scroll through endless videos in seconds, each one offering something new to stimulate the senses. </a:t>
            </a:r>
          </a:p>
          <a:p>
            <a:pPr algn="l"/>
            <a:endParaRPr lang="en-GB" sz="2800" dirty="0">
              <a:solidFill>
                <a:srgbClr val="020203"/>
              </a:solidFill>
            </a:endParaRPr>
          </a:p>
          <a:p>
            <a:pPr algn="l"/>
            <a:r>
              <a:rPr lang="en-GB" sz="2800" b="0" i="0" u="none" strike="noStrike" dirty="0">
                <a:solidFill>
                  <a:srgbClr val="020203"/>
                </a:solidFill>
                <a:effectLst/>
              </a:rPr>
              <a:t>Does this matter – is it just a new and different world? </a:t>
            </a:r>
          </a:p>
        </p:txBody>
      </p:sp>
      <p:pic>
        <p:nvPicPr>
          <p:cNvPr id="1026" name="Picture 2" descr="Mobile Phone Photos, Download The BEST Free Mobile Phone ...">
            <a:extLst>
              <a:ext uri="{FF2B5EF4-FFF2-40B4-BE49-F238E27FC236}">
                <a16:creationId xmlns:a16="http://schemas.microsoft.com/office/drawing/2014/main" id="{0DFB4AF0-42E3-442C-BDD7-3B7350000D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4834700"/>
            <a:ext cx="2124075" cy="141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923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A401E1-06DD-43A5-92AA-BF516FEBDAB1}"/>
              </a:ext>
            </a:extLst>
          </p:cNvPr>
          <p:cNvSpPr txBox="1"/>
          <p:nvPr/>
        </p:nvSpPr>
        <p:spPr>
          <a:xfrm>
            <a:off x="533400" y="2438400"/>
            <a:ext cx="7924800" cy="3108543"/>
          </a:xfrm>
          <a:prstGeom prst="rect">
            <a:avLst/>
          </a:prstGeom>
          <a:noFill/>
        </p:spPr>
        <p:txBody>
          <a:bodyPr wrap="square">
            <a:spAutoFit/>
          </a:bodyPr>
          <a:lstStyle/>
          <a:p>
            <a:r>
              <a:rPr lang="en-GB" sz="2800" b="0" i="0" u="none" strike="noStrike" dirty="0">
                <a:solidFill>
                  <a:srgbClr val="020203"/>
                </a:solidFill>
                <a:effectLst/>
              </a:rPr>
              <a:t>Several studies show that these scrolling habits can become problematic as we get more used to reading on a superficial level and therefore we think less about the information we receive. This in turn can mean we remember less of the content we are consuming, and as a result, the habit of "deep" or thorough reading is getting lost.</a:t>
            </a:r>
            <a:endParaRPr lang="en-GB" sz="2800" dirty="0"/>
          </a:p>
        </p:txBody>
      </p:sp>
      <p:sp>
        <p:nvSpPr>
          <p:cNvPr id="4" name="TextBox 3">
            <a:extLst>
              <a:ext uri="{FF2B5EF4-FFF2-40B4-BE49-F238E27FC236}">
                <a16:creationId xmlns:a16="http://schemas.microsoft.com/office/drawing/2014/main" id="{EE03F9D1-4374-4A28-8FD1-18F800C1E224}"/>
              </a:ext>
            </a:extLst>
          </p:cNvPr>
          <p:cNvSpPr txBox="1"/>
          <p:nvPr/>
        </p:nvSpPr>
        <p:spPr>
          <a:xfrm>
            <a:off x="709474" y="990600"/>
            <a:ext cx="7848600" cy="1107996"/>
          </a:xfrm>
          <a:prstGeom prst="rect">
            <a:avLst/>
          </a:prstGeom>
          <a:noFill/>
        </p:spPr>
        <p:txBody>
          <a:bodyPr wrap="square" rtlCol="0">
            <a:spAutoFit/>
          </a:bodyPr>
          <a:lstStyle/>
          <a:p>
            <a:pPr algn="ctr"/>
            <a:r>
              <a:rPr lang="en-GB" sz="6600" dirty="0"/>
              <a:t>Yes it does matter! </a:t>
            </a:r>
          </a:p>
        </p:txBody>
      </p:sp>
    </p:spTree>
    <p:extLst>
      <p:ext uri="{BB962C8B-B14F-4D97-AF65-F5344CB8AC3E}">
        <p14:creationId xmlns:p14="http://schemas.microsoft.com/office/powerpoint/2010/main" val="4228510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102991" y="483234"/>
            <a:ext cx="2942590" cy="695960"/>
          </a:xfrm>
          <a:prstGeom prst="rect">
            <a:avLst/>
          </a:prstGeom>
        </p:spPr>
        <p:txBody>
          <a:bodyPr vert="horz" wrap="square" lIns="0" tIns="12700" rIns="0" bIns="0" rtlCol="0">
            <a:spAutoFit/>
          </a:bodyPr>
          <a:lstStyle/>
          <a:p>
            <a:pPr marL="12700">
              <a:lnSpc>
                <a:spcPct val="100000"/>
              </a:lnSpc>
              <a:spcBef>
                <a:spcPts val="100"/>
              </a:spcBef>
            </a:pPr>
            <a:r>
              <a:rPr dirty="0">
                <a:latin typeface="Arial MT"/>
                <a:cs typeface="Arial MT"/>
              </a:rPr>
              <a:t>Why</a:t>
            </a:r>
            <a:r>
              <a:rPr spc="-95" dirty="0">
                <a:latin typeface="Arial MT"/>
                <a:cs typeface="Arial MT"/>
              </a:rPr>
              <a:t> </a:t>
            </a:r>
            <a:r>
              <a:rPr spc="-5" dirty="0">
                <a:latin typeface="Arial MT"/>
                <a:cs typeface="Arial MT"/>
              </a:rPr>
              <a:t>Read?</a:t>
            </a:r>
          </a:p>
        </p:txBody>
      </p:sp>
      <p:sp>
        <p:nvSpPr>
          <p:cNvPr id="4" name="object 4"/>
          <p:cNvSpPr txBox="1"/>
          <p:nvPr/>
        </p:nvSpPr>
        <p:spPr>
          <a:xfrm>
            <a:off x="426719" y="1142944"/>
            <a:ext cx="8037195" cy="4528163"/>
          </a:xfrm>
          <a:prstGeom prst="rect">
            <a:avLst/>
          </a:prstGeom>
        </p:spPr>
        <p:txBody>
          <a:bodyPr vert="horz" wrap="square" lIns="0" tIns="80010" rIns="0" bIns="0" rtlCol="0">
            <a:spAutoFit/>
          </a:bodyPr>
          <a:lstStyle/>
          <a:p>
            <a:pPr algn="l" fontAlgn="base"/>
            <a:r>
              <a:rPr lang="en-GB" sz="2400" b="1" i="0" u="none" strike="noStrike" dirty="0">
                <a:solidFill>
                  <a:srgbClr val="333333"/>
                </a:solidFill>
                <a:effectLst/>
              </a:rPr>
              <a:t>Reading improves vocabulary</a:t>
            </a:r>
          </a:p>
          <a:p>
            <a:pPr algn="l" fontAlgn="base"/>
            <a:r>
              <a:rPr lang="en-GB" sz="2400" b="0" i="0" u="none" strike="noStrike" dirty="0">
                <a:solidFill>
                  <a:srgbClr val="666666"/>
                </a:solidFill>
                <a:effectLst/>
              </a:rPr>
              <a:t>Even as adults, when we read, we come across many new words we never really heard of. And we learn from this. As you read, you come across new words, phrases and writing styles.</a:t>
            </a:r>
            <a:br>
              <a:rPr lang="en-GB" sz="2400" b="0" i="0" u="none" strike="noStrike" dirty="0">
                <a:solidFill>
                  <a:srgbClr val="666666"/>
                </a:solidFill>
                <a:effectLst/>
              </a:rPr>
            </a:br>
            <a:r>
              <a:rPr lang="en-GB" sz="2400" b="0" i="0" u="none" strike="noStrike" dirty="0">
                <a:solidFill>
                  <a:srgbClr val="666666"/>
                </a:solidFill>
                <a:effectLst/>
              </a:rPr>
              <a:t>This is even more so for young people. Children sometimes stumble over their words, do not know how to pronounce them or what they mean. By reading, young people encounter new words more frequently and sometimes repetitively and therefore can see them better in their context. If you then pay attention to the pronunciation as a parent, these children will be better prepared for school.</a:t>
            </a:r>
          </a:p>
          <a:p>
            <a:pPr marL="354965" marR="453390" indent="-342900" algn="just">
              <a:lnSpc>
                <a:spcPct val="79900"/>
              </a:lnSpc>
              <a:spcBef>
                <a:spcPts val="630"/>
              </a:spcBef>
              <a:buFont typeface="Arial MT"/>
              <a:buChar char="•"/>
              <a:tabLst>
                <a:tab pos="355600" algn="l"/>
              </a:tabLst>
            </a:pPr>
            <a:endParaRPr sz="2500" dirty="0">
              <a:latin typeface="Arial MT"/>
              <a:cs typeface="Arial MT"/>
            </a:endParaRPr>
          </a:p>
        </p:txBody>
      </p:sp>
      <p:pic>
        <p:nvPicPr>
          <p:cNvPr id="2050" name="Picture 2" descr="189,810 Reading Books Stock Photos - Free &amp; Royalty-Free ...">
            <a:extLst>
              <a:ext uri="{FF2B5EF4-FFF2-40B4-BE49-F238E27FC236}">
                <a16:creationId xmlns:a16="http://schemas.microsoft.com/office/drawing/2014/main" id="{537DF396-B5DA-4C47-91B9-DF4AA2D333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9389" y="5105400"/>
            <a:ext cx="1914525" cy="1409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7A26F71-4C73-DC2F-A3B8-1DBBFC2D7FDA}"/>
              </a:ext>
            </a:extLst>
          </p:cNvPr>
          <p:cNvSpPr txBox="1"/>
          <p:nvPr/>
        </p:nvSpPr>
        <p:spPr>
          <a:xfrm>
            <a:off x="533400" y="533401"/>
            <a:ext cx="8077200" cy="5693866"/>
          </a:xfrm>
          <a:prstGeom prst="rect">
            <a:avLst/>
          </a:prstGeom>
          <a:noFill/>
        </p:spPr>
        <p:txBody>
          <a:bodyPr wrap="square">
            <a:spAutoFit/>
          </a:bodyPr>
          <a:lstStyle/>
          <a:p>
            <a:pPr algn="l" fontAlgn="base"/>
            <a:r>
              <a:rPr lang="en-GB" sz="2800" b="1" i="0" u="none" strike="noStrike" dirty="0">
                <a:solidFill>
                  <a:srgbClr val="333333"/>
                </a:solidFill>
                <a:effectLst/>
              </a:rPr>
              <a:t>Better comprehension</a:t>
            </a:r>
          </a:p>
          <a:p>
            <a:pPr algn="l" fontAlgn="base"/>
            <a:endParaRPr lang="en-GB" sz="2800" b="1" i="0" u="none" strike="noStrike" dirty="0">
              <a:solidFill>
                <a:srgbClr val="333333"/>
              </a:solidFill>
              <a:effectLst/>
            </a:endParaRPr>
          </a:p>
          <a:p>
            <a:pPr algn="l" fontAlgn="base"/>
            <a:r>
              <a:rPr lang="en-GB" sz="2800" b="0" i="0" u="none" strike="noStrike" dirty="0">
                <a:solidFill>
                  <a:srgbClr val="666666"/>
                </a:solidFill>
                <a:effectLst/>
              </a:rPr>
              <a:t>Children who are encouraged to read at an early age have better comprehension of things around them. They develop smart thinking abilities and are more receptive to creativity and ideas that others their age lack. </a:t>
            </a:r>
          </a:p>
          <a:p>
            <a:pPr algn="l" fontAlgn="base"/>
            <a:br>
              <a:rPr lang="en-GB" sz="2800" b="0" i="0" u="none" strike="noStrike" dirty="0">
                <a:solidFill>
                  <a:srgbClr val="666666"/>
                </a:solidFill>
                <a:effectLst/>
              </a:rPr>
            </a:br>
            <a:r>
              <a:rPr lang="en-GB" sz="2800" b="0" i="0" u="none" strike="noStrike" dirty="0">
                <a:solidFill>
                  <a:srgbClr val="666666"/>
                </a:solidFill>
                <a:effectLst/>
              </a:rPr>
              <a:t>The more you read, the more imaginative you become. Whenever you read a fiction book, it takes you another world. In the new world, your imagination works at its best as you try to see things in your own mind.</a:t>
            </a:r>
          </a:p>
        </p:txBody>
      </p:sp>
    </p:spTree>
    <p:extLst>
      <p:ext uri="{BB962C8B-B14F-4D97-AF65-F5344CB8AC3E}">
        <p14:creationId xmlns:p14="http://schemas.microsoft.com/office/powerpoint/2010/main" val="34618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895E37D-476A-1360-8CBA-07D4205C350A}"/>
              </a:ext>
            </a:extLst>
          </p:cNvPr>
          <p:cNvSpPr txBox="1"/>
          <p:nvPr/>
        </p:nvSpPr>
        <p:spPr>
          <a:xfrm>
            <a:off x="533400" y="381000"/>
            <a:ext cx="7848600" cy="6124754"/>
          </a:xfrm>
          <a:prstGeom prst="rect">
            <a:avLst/>
          </a:prstGeom>
          <a:noFill/>
        </p:spPr>
        <p:txBody>
          <a:bodyPr wrap="square">
            <a:spAutoFit/>
          </a:bodyPr>
          <a:lstStyle/>
          <a:p>
            <a:pPr algn="l" fontAlgn="base"/>
            <a:r>
              <a:rPr lang="en-GB" sz="2800" b="1" i="0" u="none" strike="noStrike" dirty="0">
                <a:solidFill>
                  <a:srgbClr val="333333"/>
                </a:solidFill>
                <a:effectLst/>
              </a:rPr>
              <a:t>Develops critical thinking skills</a:t>
            </a:r>
          </a:p>
          <a:p>
            <a:pPr algn="l" fontAlgn="base"/>
            <a:endParaRPr lang="en-GB" sz="2800" b="1" i="0" u="none" strike="noStrike" dirty="0">
              <a:solidFill>
                <a:srgbClr val="333333"/>
              </a:solidFill>
              <a:effectLst/>
            </a:endParaRPr>
          </a:p>
          <a:p>
            <a:pPr algn="l" fontAlgn="base"/>
            <a:r>
              <a:rPr lang="en-GB" sz="2800" b="0" i="0" u="none" strike="noStrike" dirty="0">
                <a:solidFill>
                  <a:srgbClr val="666666"/>
                </a:solidFill>
                <a:effectLst/>
              </a:rPr>
              <a:t>One of the primary benefits of reading books is its ability to develop critical thinking skills. For example, reading a mystery novel sharpens your mind. What elements are there in a story to make this or that conclusion. If a book is non-fiction you will sometimes ask yourself if the author is right. Critical thinking skills are crucial when it comes to making important day to day decisions. Reading requires an individual to think and process information in a way that watching television can’t. The more you read, the deeper your understanding becomes about what you’re reading and its application.</a:t>
            </a:r>
          </a:p>
        </p:txBody>
      </p:sp>
    </p:spTree>
    <p:extLst>
      <p:ext uri="{BB962C8B-B14F-4D97-AF65-F5344CB8AC3E}">
        <p14:creationId xmlns:p14="http://schemas.microsoft.com/office/powerpoint/2010/main" val="3887736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B5A677-E461-1971-B208-09845901FA23}"/>
              </a:ext>
            </a:extLst>
          </p:cNvPr>
          <p:cNvSpPr txBox="1"/>
          <p:nvPr/>
        </p:nvSpPr>
        <p:spPr>
          <a:xfrm>
            <a:off x="380999" y="-72271"/>
            <a:ext cx="8001000" cy="5786199"/>
          </a:xfrm>
          <a:prstGeom prst="rect">
            <a:avLst/>
          </a:prstGeom>
          <a:noFill/>
        </p:spPr>
        <p:txBody>
          <a:bodyPr wrap="square">
            <a:spAutoFit/>
          </a:bodyPr>
          <a:lstStyle/>
          <a:p>
            <a:pPr algn="l" fontAlgn="base"/>
            <a:br>
              <a:rPr lang="en-GB" b="0" i="0" u="none" strike="noStrike" dirty="0">
                <a:solidFill>
                  <a:srgbClr val="333333"/>
                </a:solidFill>
                <a:effectLst/>
                <a:latin typeface="Lora" pitchFamily="2" charset="77"/>
              </a:rPr>
            </a:br>
            <a:r>
              <a:rPr lang="en-GB" sz="3200" b="1" i="0" u="none" strike="noStrike" dirty="0">
                <a:solidFill>
                  <a:srgbClr val="333333"/>
                </a:solidFill>
                <a:effectLst/>
              </a:rPr>
              <a:t>Improves memory</a:t>
            </a:r>
          </a:p>
          <a:p>
            <a:pPr algn="l" fontAlgn="base"/>
            <a:endParaRPr lang="en-GB" sz="3200" b="0" i="0" u="none" strike="noStrike" dirty="0">
              <a:solidFill>
                <a:srgbClr val="333333"/>
              </a:solidFill>
              <a:effectLst/>
            </a:endParaRPr>
          </a:p>
          <a:p>
            <a:pPr algn="l" fontAlgn="base"/>
            <a:r>
              <a:rPr lang="en-GB" sz="3200" b="0" i="0" u="none" strike="noStrike" dirty="0">
                <a:solidFill>
                  <a:srgbClr val="666666"/>
                </a:solidFill>
                <a:effectLst/>
              </a:rPr>
              <a:t>Every time you read a book, you have to remember the setting of the book, the characters, their backgrounds, their history, their personalities, the sub-plots and so much more. As your brain learns to remember all this, your memory becomes better. With every new memory you create, you create new pathways and this strengthens the existing ones.</a:t>
            </a:r>
          </a:p>
        </p:txBody>
      </p:sp>
      <p:pic>
        <p:nvPicPr>
          <p:cNvPr id="4098" name="Picture 2" descr="10 ESSENTIAL READS to improve reading comprehension">
            <a:extLst>
              <a:ext uri="{FF2B5EF4-FFF2-40B4-BE49-F238E27FC236}">
                <a16:creationId xmlns:a16="http://schemas.microsoft.com/office/drawing/2014/main" id="{E70CE839-3CBC-4883-9FD5-97E9CD1A6D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8486" y="5257800"/>
            <a:ext cx="2486025"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241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7C1ACFB-FD65-40CA-A66F-A58AB6591C97}"/>
              </a:ext>
            </a:extLst>
          </p:cNvPr>
          <p:cNvSpPr txBox="1"/>
          <p:nvPr/>
        </p:nvSpPr>
        <p:spPr>
          <a:xfrm>
            <a:off x="381000" y="381000"/>
            <a:ext cx="8229600" cy="5262979"/>
          </a:xfrm>
          <a:prstGeom prst="rect">
            <a:avLst/>
          </a:prstGeom>
          <a:noFill/>
        </p:spPr>
        <p:txBody>
          <a:bodyPr wrap="square">
            <a:spAutoFit/>
          </a:bodyPr>
          <a:lstStyle/>
          <a:p>
            <a:pPr algn="l" fontAlgn="base"/>
            <a:r>
              <a:rPr lang="en-GB" sz="2400" b="1" i="0" u="none" strike="noStrike" dirty="0">
                <a:solidFill>
                  <a:srgbClr val="333333"/>
                </a:solidFill>
                <a:effectLst/>
              </a:rPr>
              <a:t>Broadens horizons</a:t>
            </a:r>
          </a:p>
          <a:p>
            <a:pPr algn="l" fontAlgn="base"/>
            <a:endParaRPr lang="en-GB" sz="2400" b="1" i="0" u="none" strike="noStrike" dirty="0">
              <a:solidFill>
                <a:srgbClr val="333333"/>
              </a:solidFill>
              <a:effectLst/>
            </a:endParaRPr>
          </a:p>
          <a:p>
            <a:pPr algn="l" fontAlgn="base"/>
            <a:r>
              <a:rPr lang="en-GB" sz="2400" b="0" i="0" u="none" strike="noStrike" dirty="0">
                <a:solidFill>
                  <a:srgbClr val="666666"/>
                </a:solidFill>
                <a:effectLst/>
              </a:rPr>
              <a:t>By reading books, you get a glimpse of other cultures and places. Books expand your horizons, letting you see other countries, other people and so many other things you have never seen or imagined. It’s the perfect way to visit a new country in your mind.</a:t>
            </a:r>
            <a:br>
              <a:rPr lang="en-GB" sz="2400" b="0" i="0" u="none" strike="noStrike" dirty="0">
                <a:solidFill>
                  <a:srgbClr val="666666"/>
                </a:solidFill>
                <a:effectLst/>
              </a:rPr>
            </a:br>
            <a:r>
              <a:rPr lang="en-GB" sz="2400" b="0" i="0" u="none" strike="noStrike" dirty="0">
                <a:solidFill>
                  <a:srgbClr val="666666"/>
                </a:solidFill>
                <a:effectLst/>
              </a:rPr>
              <a:t>When we open a book while sitting in the comfort of our rooms, it can be like time travelling: we transport our imaginations to a world purely based on the imaginations of the author. We learn about everything they want </a:t>
            </a:r>
            <a:r>
              <a:rPr lang="en-GB" sz="2400" dirty="0">
                <a:solidFill>
                  <a:srgbClr val="666666"/>
                </a:solidFill>
              </a:rPr>
              <a:t>you</a:t>
            </a:r>
            <a:r>
              <a:rPr lang="en-GB" sz="2400" b="0" i="0" u="none" strike="noStrike" dirty="0">
                <a:solidFill>
                  <a:srgbClr val="666666"/>
                </a:solidFill>
                <a:effectLst/>
              </a:rPr>
              <a:t> to know, see the world through their eyes and their perspective, learn about new people, discover their traditions, cultures and all that makes them unique and unforgettable.</a:t>
            </a:r>
          </a:p>
        </p:txBody>
      </p:sp>
      <p:pic>
        <p:nvPicPr>
          <p:cNvPr id="5122" name="Picture 2" descr="1,751,100+ Reading Stock Photos, Pictures &amp; Royalty-Free ...">
            <a:extLst>
              <a:ext uri="{FF2B5EF4-FFF2-40B4-BE49-F238E27FC236}">
                <a16:creationId xmlns:a16="http://schemas.microsoft.com/office/drawing/2014/main" id="{B4863D73-9C7C-4DBF-B163-43EE0B5599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7137" y="5257800"/>
            <a:ext cx="1609725"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361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6B7A079-8247-D6E5-3D18-C7954D1C35E6}"/>
              </a:ext>
            </a:extLst>
          </p:cNvPr>
          <p:cNvSpPr txBox="1"/>
          <p:nvPr/>
        </p:nvSpPr>
        <p:spPr>
          <a:xfrm>
            <a:off x="381000" y="304800"/>
            <a:ext cx="8229600" cy="5262979"/>
          </a:xfrm>
          <a:prstGeom prst="rect">
            <a:avLst/>
          </a:prstGeom>
          <a:noFill/>
        </p:spPr>
        <p:txBody>
          <a:bodyPr wrap="square">
            <a:spAutoFit/>
          </a:bodyPr>
          <a:lstStyle/>
          <a:p>
            <a:pPr algn="l" fontAlgn="base"/>
            <a:r>
              <a:rPr lang="en-GB" sz="2800" b="1" i="0" u="none" strike="noStrike" dirty="0">
                <a:solidFill>
                  <a:srgbClr val="333333"/>
                </a:solidFill>
                <a:effectLst/>
              </a:rPr>
              <a:t>Improves writing skills</a:t>
            </a:r>
          </a:p>
          <a:p>
            <a:pPr algn="l" fontAlgn="base"/>
            <a:endParaRPr lang="en-GB" sz="2800" b="1" i="0" u="none" strike="noStrike" dirty="0">
              <a:solidFill>
                <a:srgbClr val="333333"/>
              </a:solidFill>
              <a:effectLst/>
            </a:endParaRPr>
          </a:p>
          <a:p>
            <a:pPr algn="l" fontAlgn="base"/>
            <a:r>
              <a:rPr lang="en-GB" sz="2800" b="0" i="0" u="none" strike="noStrike" dirty="0">
                <a:solidFill>
                  <a:srgbClr val="666666"/>
                </a:solidFill>
                <a:effectLst/>
              </a:rPr>
              <a:t>Reading a well-written book affects your ability to become a better writer. Just like artists influence others, so do writers. Many successful authors gained their expertise by reading the works of others.</a:t>
            </a:r>
            <a:br>
              <a:rPr lang="en-GB" sz="2800" b="0" i="0" u="none" strike="noStrike" dirty="0">
                <a:solidFill>
                  <a:srgbClr val="666666"/>
                </a:solidFill>
                <a:effectLst/>
              </a:rPr>
            </a:br>
            <a:r>
              <a:rPr lang="en-GB" sz="2800" dirty="0">
                <a:solidFill>
                  <a:srgbClr val="666666"/>
                </a:solidFill>
              </a:rPr>
              <a:t>C</a:t>
            </a:r>
            <a:r>
              <a:rPr lang="en-GB" sz="2800" b="0" i="0" u="none" strike="noStrike" dirty="0">
                <a:solidFill>
                  <a:srgbClr val="666666"/>
                </a:solidFill>
                <a:effectLst/>
              </a:rPr>
              <a:t>hildren who learn to read also tend to develop better writing skills. The reason: they have been introduced to a world where </a:t>
            </a:r>
            <a:r>
              <a:rPr lang="en-GB" sz="2800" dirty="0">
                <a:solidFill>
                  <a:srgbClr val="666666"/>
                </a:solidFill>
              </a:rPr>
              <a:t>they experience different text types, understand the organisation and purpose of texts, have a wider vocabulary, have developed a wider imagination</a:t>
            </a:r>
            <a:endParaRPr lang="en-GB" sz="2800" b="0" i="0" u="none" strike="noStrike" dirty="0">
              <a:solidFill>
                <a:srgbClr val="666666"/>
              </a:solidFill>
              <a:effectLst/>
            </a:endParaRPr>
          </a:p>
        </p:txBody>
      </p:sp>
      <p:pic>
        <p:nvPicPr>
          <p:cNvPr id="3074" name="Picture 2" descr="Joy in Reading: A Middle School Literacy Enrichment Program ...">
            <a:extLst>
              <a:ext uri="{FF2B5EF4-FFF2-40B4-BE49-F238E27FC236}">
                <a16:creationId xmlns:a16="http://schemas.microsoft.com/office/drawing/2014/main" id="{B01131B4-A520-4560-987F-7509535E8D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5154597"/>
            <a:ext cx="2295525"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053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6BCF2F-601A-927C-593E-483BF255A27C}"/>
              </a:ext>
            </a:extLst>
          </p:cNvPr>
          <p:cNvSpPr txBox="1"/>
          <p:nvPr/>
        </p:nvSpPr>
        <p:spPr>
          <a:xfrm>
            <a:off x="304800" y="381000"/>
            <a:ext cx="8305800" cy="6001643"/>
          </a:xfrm>
          <a:prstGeom prst="rect">
            <a:avLst/>
          </a:prstGeom>
          <a:noFill/>
        </p:spPr>
        <p:txBody>
          <a:bodyPr wrap="square">
            <a:spAutoFit/>
          </a:bodyPr>
          <a:lstStyle/>
          <a:p>
            <a:pPr algn="l" fontAlgn="base"/>
            <a:r>
              <a:rPr lang="en-GB" sz="3200" b="1" i="0" u="none" strike="noStrike" dirty="0">
                <a:solidFill>
                  <a:srgbClr val="333333"/>
                </a:solidFill>
                <a:effectLst/>
              </a:rPr>
              <a:t>Improves focus and concentration</a:t>
            </a:r>
          </a:p>
          <a:p>
            <a:pPr algn="l" fontAlgn="base"/>
            <a:endParaRPr lang="en-GB" sz="3200" b="1" i="0" u="none" strike="noStrike" dirty="0">
              <a:solidFill>
                <a:srgbClr val="333333"/>
              </a:solidFill>
              <a:effectLst/>
            </a:endParaRPr>
          </a:p>
          <a:p>
            <a:pPr algn="l" fontAlgn="base"/>
            <a:r>
              <a:rPr lang="en-GB" sz="3200" b="0" i="0" u="none" strike="noStrike" dirty="0">
                <a:solidFill>
                  <a:srgbClr val="666666"/>
                </a:solidFill>
                <a:effectLst/>
              </a:rPr>
              <a:t>In our internet-focussed world, attention is drawn in a million different directions at once as we multi-task through every day. This type of behaviour causes stress levels to rise, and actually lowers productivity. </a:t>
            </a:r>
          </a:p>
          <a:p>
            <a:pPr algn="l" fontAlgn="base"/>
            <a:endParaRPr lang="en-GB" sz="3200" dirty="0">
              <a:solidFill>
                <a:srgbClr val="666666"/>
              </a:solidFill>
            </a:endParaRPr>
          </a:p>
          <a:p>
            <a:pPr algn="l" fontAlgn="base"/>
            <a:r>
              <a:rPr lang="en-GB" sz="3200" b="0" i="0" u="none" strike="noStrike" dirty="0">
                <a:solidFill>
                  <a:srgbClr val="666666"/>
                </a:solidFill>
                <a:effectLst/>
              </a:rPr>
              <a:t>When you read a book, all of your attention is focused on the story—the rest of the world just falls away, and you can immerse yourself in every fine detail you’re absorbing. </a:t>
            </a:r>
          </a:p>
        </p:txBody>
      </p:sp>
    </p:spTree>
    <p:extLst>
      <p:ext uri="{BB962C8B-B14F-4D97-AF65-F5344CB8AC3E}">
        <p14:creationId xmlns:p14="http://schemas.microsoft.com/office/powerpoint/2010/main" val="1478867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FB77F3-4D5B-12FA-F169-CF1111443427}"/>
              </a:ext>
            </a:extLst>
          </p:cNvPr>
          <p:cNvSpPr txBox="1"/>
          <p:nvPr/>
        </p:nvSpPr>
        <p:spPr>
          <a:xfrm>
            <a:off x="533400" y="381000"/>
            <a:ext cx="8077200" cy="5693866"/>
          </a:xfrm>
          <a:prstGeom prst="rect">
            <a:avLst/>
          </a:prstGeom>
          <a:noFill/>
        </p:spPr>
        <p:txBody>
          <a:bodyPr wrap="square">
            <a:spAutoFit/>
          </a:bodyPr>
          <a:lstStyle/>
          <a:p>
            <a:pPr algn="l" fontAlgn="base"/>
            <a:r>
              <a:rPr lang="en-GB" sz="2800" b="1" i="0" u="none" strike="noStrike" dirty="0">
                <a:solidFill>
                  <a:srgbClr val="333333"/>
                </a:solidFill>
                <a:effectLst/>
              </a:rPr>
              <a:t>Makes you more empathetic</a:t>
            </a:r>
          </a:p>
          <a:p>
            <a:pPr algn="l" fontAlgn="base"/>
            <a:endParaRPr lang="en-GB" sz="2800" b="0" i="0" u="none" strike="noStrike" dirty="0">
              <a:solidFill>
                <a:srgbClr val="333333"/>
              </a:solidFill>
              <a:effectLst/>
            </a:endParaRPr>
          </a:p>
          <a:p>
            <a:pPr algn="l" fontAlgn="base"/>
            <a:r>
              <a:rPr lang="en-GB" sz="2800" b="0" i="0" u="none" strike="noStrike" dirty="0">
                <a:solidFill>
                  <a:srgbClr val="666666"/>
                </a:solidFill>
                <a:effectLst/>
              </a:rPr>
              <a:t>According to studies, losing yourself in books, especially fiction, can  increase your empathy. In a study conducted in the Netherlands, researchers showed that people who were “emotionally transported” by a work of fiction experienced a boost in empathy. By reading a book, you become part of the story and feel the pain and other emotions of the characters. This in turn allows your mind to become more aware of how different things affect other people. Eventually, this improves your ability to emphasise with other people.</a:t>
            </a:r>
          </a:p>
        </p:txBody>
      </p:sp>
    </p:spTree>
    <p:extLst>
      <p:ext uri="{BB962C8B-B14F-4D97-AF65-F5344CB8AC3E}">
        <p14:creationId xmlns:p14="http://schemas.microsoft.com/office/powerpoint/2010/main" val="3357406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61057-6C69-7628-031F-C65582482EA2}"/>
              </a:ext>
            </a:extLst>
          </p:cNvPr>
          <p:cNvSpPr>
            <a:spLocks noGrp="1"/>
          </p:cNvSpPr>
          <p:nvPr>
            <p:ph type="title"/>
          </p:nvPr>
        </p:nvSpPr>
        <p:spPr>
          <a:xfrm>
            <a:off x="457200" y="457201"/>
            <a:ext cx="8229600" cy="4952999"/>
          </a:xfrm>
        </p:spPr>
        <p:txBody>
          <a:bodyPr/>
          <a:lstStyle/>
          <a:p>
            <a:pPr algn="l"/>
            <a:r>
              <a:rPr lang="en-US" dirty="0"/>
              <a:t>Developing reading in Key Stage 2:</a:t>
            </a:r>
            <a:br>
              <a:rPr lang="en-US" dirty="0"/>
            </a:br>
            <a:br>
              <a:rPr lang="en-US" dirty="0"/>
            </a:br>
            <a:r>
              <a:rPr lang="en-US" dirty="0"/>
              <a:t>Reciprocal Reading</a:t>
            </a:r>
            <a:br>
              <a:rPr lang="en-US" dirty="0"/>
            </a:br>
            <a:r>
              <a:rPr lang="en-US" dirty="0"/>
              <a:t>Reading conferences</a:t>
            </a:r>
            <a:br>
              <a:rPr lang="en-US" dirty="0"/>
            </a:br>
            <a:r>
              <a:rPr lang="en-US" dirty="0"/>
              <a:t>1:1 reading</a:t>
            </a:r>
            <a:br>
              <a:rPr lang="en-US" dirty="0"/>
            </a:br>
            <a:r>
              <a:rPr lang="en-US" dirty="0"/>
              <a:t>Active research techniques</a:t>
            </a:r>
            <a:br>
              <a:rPr lang="en-US" dirty="0"/>
            </a:br>
            <a:r>
              <a:rPr lang="en-US" dirty="0"/>
              <a:t>A love of reading</a:t>
            </a:r>
            <a:br>
              <a:rPr lang="en-US" dirty="0"/>
            </a:br>
            <a:br>
              <a:rPr lang="en-US" dirty="0"/>
            </a:br>
            <a:br>
              <a:rPr lang="en-US" dirty="0"/>
            </a:br>
            <a:br>
              <a:rPr lang="en-US" dirty="0"/>
            </a:br>
            <a:endParaRPr lang="en-US" dirty="0"/>
          </a:p>
        </p:txBody>
      </p:sp>
    </p:spTree>
    <p:extLst>
      <p:ext uri="{BB962C8B-B14F-4D97-AF65-F5344CB8AC3E}">
        <p14:creationId xmlns:p14="http://schemas.microsoft.com/office/powerpoint/2010/main" val="1134202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3E65C-58BE-301F-91F1-48A1625A852B}"/>
              </a:ext>
            </a:extLst>
          </p:cNvPr>
          <p:cNvSpPr>
            <a:spLocks noGrp="1"/>
          </p:cNvSpPr>
          <p:nvPr>
            <p:ph type="title"/>
          </p:nvPr>
        </p:nvSpPr>
        <p:spPr>
          <a:xfrm>
            <a:off x="533400" y="457200"/>
            <a:ext cx="8001000" cy="5570756"/>
          </a:xfrm>
        </p:spPr>
        <p:txBody>
          <a:bodyPr/>
          <a:lstStyle/>
          <a:p>
            <a:r>
              <a:rPr lang="en-US" dirty="0"/>
              <a:t>Key reading skills:</a:t>
            </a:r>
            <a:br>
              <a:rPr lang="en-US" dirty="0"/>
            </a:br>
            <a:br>
              <a:rPr lang="en-US" dirty="0"/>
            </a:br>
            <a:r>
              <a:rPr lang="en-US" dirty="0" err="1"/>
              <a:t>Summarise</a:t>
            </a:r>
            <a:br>
              <a:rPr lang="en-US" dirty="0"/>
            </a:br>
            <a:r>
              <a:rPr lang="en-US" dirty="0"/>
              <a:t>Predict</a:t>
            </a:r>
            <a:br>
              <a:rPr lang="en-US" dirty="0"/>
            </a:br>
            <a:r>
              <a:rPr lang="en-US" dirty="0"/>
              <a:t>Clarify – expanding vocabulary  </a:t>
            </a:r>
            <a:br>
              <a:rPr lang="en-US" dirty="0"/>
            </a:br>
            <a:r>
              <a:rPr lang="en-US" dirty="0"/>
              <a:t>Comprehend – literal, deduction, inference – </a:t>
            </a:r>
            <a:r>
              <a:rPr lang="en-US" u="sng" dirty="0"/>
              <a:t>quality questioning</a:t>
            </a:r>
            <a:br>
              <a:rPr lang="en-US" dirty="0"/>
            </a:br>
            <a:br>
              <a:rPr lang="en-US" dirty="0"/>
            </a:br>
            <a:r>
              <a:rPr lang="en-US" sz="1000" dirty="0"/>
              <a:t>reference handout </a:t>
            </a:r>
            <a:endParaRPr lang="en-US" dirty="0"/>
          </a:p>
        </p:txBody>
      </p:sp>
    </p:spTree>
    <p:extLst>
      <p:ext uri="{BB962C8B-B14F-4D97-AF65-F5344CB8AC3E}">
        <p14:creationId xmlns:p14="http://schemas.microsoft.com/office/powerpoint/2010/main" val="31423583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95400" y="94299"/>
            <a:ext cx="6229350" cy="666940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TotalTime>
  <Words>1233</Words>
  <Application>Microsoft Office PowerPoint</Application>
  <PresentationFormat>On-screen Show (4:3)</PresentationFormat>
  <Paragraphs>48</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Arial MT</vt:lpstr>
      <vt:lpstr>Calibri</vt:lpstr>
      <vt:lpstr>Lora</vt:lpstr>
      <vt:lpstr>Relative NLT</vt:lpstr>
      <vt:lpstr>Office Theme</vt:lpstr>
      <vt:lpstr>PowerPoint Presentation</vt:lpstr>
      <vt:lpstr>PowerPoint Presentation</vt:lpstr>
      <vt:lpstr>PowerPoint Presentation</vt:lpstr>
      <vt:lpstr>PowerPoint Presentation</vt:lpstr>
      <vt:lpstr>PowerPoint Presentation</vt:lpstr>
      <vt:lpstr>PowerPoint Presentation</vt:lpstr>
      <vt:lpstr>Why Read?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Developing reading in Key Stage 2:  Reciprocal Reading Reading conferences 1:1 reading Active research techniques A love of reading    </vt:lpstr>
      <vt:lpstr>Key reading skills:  Summarise Predict Clarify – expanding vocabulary   Comprehend – literal, deduction, inference – quality questioning  reference handout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“Growing together within God’s loving family, we support, challenge and inspire each other to become the best that we can be.”</dc:title>
  <dc:creator>hannon.k51</dc:creator>
  <cp:lastModifiedBy>C Woosnam</cp:lastModifiedBy>
  <cp:revision>5</cp:revision>
  <dcterms:created xsi:type="dcterms:W3CDTF">2024-09-03T19:47:04Z</dcterms:created>
  <dcterms:modified xsi:type="dcterms:W3CDTF">2024-09-04T13:34:54Z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2020-02-01T00:00:00Z</vt:filetime>
  </property>
  <property fmtid="{D5CDD505-2E9C-101B-9397-08002B2CF9AE}" pid="3" name="Creator">
    <vt:lpwstr>Microsoft® PowerPoint® 2010</vt:lpwstr>
  </property>
  <property fmtid="{D5CDD505-2E9C-101B-9397-08002B2CF9AE}" pid="4" name="LastSaved">
    <vt:filetime>2024-09-03T00:00:00Z</vt:filetime>
  </property>
</Properties>
</file>