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50" r:id="rId2"/>
    <p:sldMasterId id="2147483664" r:id="rId3"/>
    <p:sldMasterId id="2147483666" r:id="rId4"/>
  </p:sldMasterIdLst>
  <p:notesMasterIdLst>
    <p:notesMasterId r:id="rId14"/>
  </p:notesMasterIdLst>
  <p:sldIdLst>
    <p:sldId id="25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8" r:id="rId13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2" roundtripDataSignature="AMtx7mixx4PPjegUeSxfw52O4OQL2eENT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475"/>
            <a:ext cx="4532000" cy="3722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5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6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7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8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3:notes"/>
          <p:cNvSpPr txBox="1">
            <a:spLocks noGrp="1"/>
          </p:cNvSpPr>
          <p:nvPr>
            <p:ph type="body" idx="1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5"/>
          <p:cNvSpPr txBox="1"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5"/>
          <p:cNvSpPr txBox="1"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7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1"/>
          </p:nvPr>
        </p:nvSpPr>
        <p:spPr>
          <a:xfrm>
            <a:off x="609600" y="2160587"/>
            <a:ext cx="6348412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9"/>
          <p:cNvSpPr txBox="1"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0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0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1"/>
          <p:cNvSpPr txBox="1">
            <a:spLocks noGrp="1"/>
          </p:cNvSpPr>
          <p:nvPr>
            <p:ph type="title"/>
          </p:nvPr>
        </p:nvSpPr>
        <p:spPr>
          <a:xfrm rot="5400000">
            <a:off x="3840993" y="2745920"/>
            <a:ext cx="5251451" cy="97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1"/>
          <p:cNvSpPr txBox="1">
            <a:spLocks noGrp="1"/>
          </p:cNvSpPr>
          <p:nvPr>
            <p:ph type="body" idx="1"/>
          </p:nvPr>
        </p:nvSpPr>
        <p:spPr>
          <a:xfrm rot="5400000">
            <a:off x="581386" y="637813"/>
            <a:ext cx="5251451" cy="51950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9" name="Google Shape;69;p21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1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2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2"/>
          <p:cNvSpPr txBox="1">
            <a:spLocks noGrp="1"/>
          </p:cNvSpPr>
          <p:nvPr>
            <p:ph type="body" idx="1"/>
          </p:nvPr>
        </p:nvSpPr>
        <p:spPr>
          <a:xfrm rot="5400000">
            <a:off x="1843087" y="927099"/>
            <a:ext cx="3881437" cy="634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5" name="Google Shape;75;p22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2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2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3"/>
          <p:cNvSpPr txBox="1"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3"/>
          <p:cNvSpPr txBox="1">
            <a:spLocks noGrp="1"/>
          </p:cNvSpPr>
          <p:nvPr>
            <p:ph type="body" idx="1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1" name="Google Shape;81;p23"/>
          <p:cNvSpPr txBox="1">
            <a:spLocks noGrp="1"/>
          </p:cNvSpPr>
          <p:nvPr>
            <p:ph type="body" idx="2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2" name="Google Shape;82;p23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3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3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4"/>
          <p:cNvSpPr txBox="1"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4"/>
          <p:cNvSpPr txBox="1"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8" name="Google Shape;88;p24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4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4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5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5"/>
          <p:cNvSpPr txBox="1"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25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5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5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6"/>
          <p:cNvSpPr txBox="1"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6"/>
          <p:cNvSpPr>
            <a:spLocks noGrp="1"/>
          </p:cNvSpPr>
          <p:nvPr>
            <p:ph type="pic" idx="2"/>
          </p:nvPr>
        </p:nvSpPr>
        <p:spPr>
          <a:xfrm>
            <a:off x="609599" y="609600"/>
            <a:ext cx="6347714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100" name="Google Shape;100;p26"/>
          <p:cNvSpPr txBox="1">
            <a:spLocks noGrp="1"/>
          </p:cNvSpPr>
          <p:nvPr>
            <p:ph type="body" idx="1"/>
          </p:nvPr>
        </p:nvSpPr>
        <p:spPr>
          <a:xfrm>
            <a:off x="609599" y="5367338"/>
            <a:ext cx="6347714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01" name="Google Shape;101;p26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6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6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7"/>
          <p:cNvSpPr txBox="1"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7"/>
          <p:cNvSpPr txBox="1">
            <a:spLocks noGrp="1"/>
          </p:cNvSpPr>
          <p:nvPr>
            <p:ph type="body" idx="1"/>
          </p:nvPr>
        </p:nvSpPr>
        <p:spPr>
          <a:xfrm>
            <a:off x="3571275" y="514925"/>
            <a:ext cx="3386037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07" name="Google Shape;107;p27"/>
          <p:cNvSpPr txBox="1">
            <a:spLocks noGrp="1"/>
          </p:cNvSpPr>
          <p:nvPr>
            <p:ph type="body" idx="2"/>
          </p:nvPr>
        </p:nvSpPr>
        <p:spPr>
          <a:xfrm>
            <a:off x="609599" y="2777069"/>
            <a:ext cx="2790182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>
            <a:endParaRPr/>
          </a:p>
        </p:txBody>
      </p:sp>
      <p:sp>
        <p:nvSpPr>
          <p:cNvPr id="108" name="Google Shape;108;p27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7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7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8"/>
          <p:cNvSpPr txBox="1"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8"/>
          <p:cNvSpPr txBox="1"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114" name="Google Shape;114;p28"/>
          <p:cNvSpPr txBox="1">
            <a:spLocks noGrp="1"/>
          </p:cNvSpPr>
          <p:nvPr>
            <p:ph type="body" idx="2"/>
          </p:nvPr>
        </p:nvSpPr>
        <p:spPr>
          <a:xfrm>
            <a:off x="609599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5" name="Google Shape;115;p28"/>
          <p:cNvSpPr txBox="1">
            <a:spLocks noGrp="1"/>
          </p:cNvSpPr>
          <p:nvPr>
            <p:ph type="body" idx="3"/>
          </p:nvPr>
        </p:nvSpPr>
        <p:spPr>
          <a:xfrm>
            <a:off x="3866640" y="2160983"/>
            <a:ext cx="3090672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116" name="Google Shape;116;p28"/>
          <p:cNvSpPr txBox="1">
            <a:spLocks noGrp="1"/>
          </p:cNvSpPr>
          <p:nvPr>
            <p:ph type="body" idx="4"/>
          </p:nvPr>
        </p:nvSpPr>
        <p:spPr>
          <a:xfrm>
            <a:off x="3866640" y="2737246"/>
            <a:ext cx="3090672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7" name="Google Shape;117;p28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8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8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9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9"/>
          <p:cNvSpPr txBox="1">
            <a:spLocks noGrp="1"/>
          </p:cNvSpPr>
          <p:nvPr>
            <p:ph type="body" idx="1"/>
          </p:nvPr>
        </p:nvSpPr>
        <p:spPr>
          <a:xfrm>
            <a:off x="609600" y="2160589"/>
            <a:ext cx="3088109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123" name="Google Shape;123;p29"/>
          <p:cNvSpPr txBox="1">
            <a:spLocks noGrp="1"/>
          </p:cNvSpPr>
          <p:nvPr>
            <p:ph type="body" idx="2"/>
          </p:nvPr>
        </p:nvSpPr>
        <p:spPr>
          <a:xfrm>
            <a:off x="3869204" y="2160590"/>
            <a:ext cx="3088110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marL="914400" lvl="1" indent="-30988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marL="1371600" lvl="2" indent="-299719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marL="1828800" lvl="3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marL="2286000" lvl="4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marL="2743200" lvl="5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marL="3200400" lvl="6" indent="-28956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marL="3657600" lvl="7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marL="4114800" lvl="8" indent="-289559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>
            <a:endParaRPr/>
          </a:p>
        </p:txBody>
      </p:sp>
      <p:sp>
        <p:nvSpPr>
          <p:cNvPr id="124" name="Google Shape;124;p29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9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9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1"/>
          <p:cNvSpPr txBox="1"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31"/>
          <p:cNvSpPr txBox="1">
            <a:spLocks noGrp="1"/>
          </p:cNvSpPr>
          <p:nvPr>
            <p:ph type="body" idx="1"/>
          </p:nvPr>
        </p:nvSpPr>
        <p:spPr>
          <a:xfrm>
            <a:off x="1101074" y="3632200"/>
            <a:ext cx="541980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49" name="Google Shape;149;p31"/>
          <p:cNvSpPr txBox="1">
            <a:spLocks noGrp="1"/>
          </p:cNvSpPr>
          <p:nvPr>
            <p:ph type="body" idx="2"/>
          </p:nvPr>
        </p:nvSpPr>
        <p:spPr>
          <a:xfrm>
            <a:off x="609598" y="4470400"/>
            <a:ext cx="6347715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0" name="Google Shape;150;p31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31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2" name="Google Shape;152;p31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3"/>
          <p:cNvSpPr txBox="1"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3"/>
          <p:cNvSpPr txBox="1">
            <a:spLocks noGrp="1"/>
          </p:cNvSpPr>
          <p:nvPr>
            <p:ph type="body" idx="1"/>
          </p:nvPr>
        </p:nvSpPr>
        <p:spPr>
          <a:xfrm>
            <a:off x="609597" y="4013200"/>
            <a:ext cx="6347716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75" name="Google Shape;175;p33"/>
          <p:cNvSpPr txBox="1">
            <a:spLocks noGrp="1"/>
          </p:cNvSpPr>
          <p:nvPr>
            <p:ph type="body" idx="2"/>
          </p:nvPr>
        </p:nvSpPr>
        <p:spPr>
          <a:xfrm>
            <a:off x="609598" y="4527448"/>
            <a:ext cx="6347715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76" name="Google Shape;176;p33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7" name="Google Shape;177;p33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33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4"/>
          <p:cNvGrpSpPr/>
          <p:nvPr/>
        </p:nvGrpSpPr>
        <p:grpSpPr>
          <a:xfrm>
            <a:off x="-7937" y="-7937"/>
            <a:ext cx="9169400" cy="6873875"/>
            <a:chOff x="-8466" y="-8468"/>
            <a:chExt cx="9169804" cy="6874935"/>
          </a:xfrm>
        </p:grpSpPr>
        <p:cxnSp>
          <p:nvCxnSpPr>
            <p:cNvPr id="7" name="Google Shape;7;p14"/>
            <p:cNvCxnSpPr/>
            <p:nvPr/>
          </p:nvCxnSpPr>
          <p:spPr>
            <a:xfrm rot="10800000" flipH="1">
              <a:off x="5130498" y="4175239"/>
              <a:ext cx="4022902" cy="2683288"/>
            </a:xfrm>
            <a:prstGeom prst="straightConnector1">
              <a:avLst/>
            </a:prstGeom>
            <a:noFill/>
            <a:ln w="9525" cap="rnd" cmpd="sng">
              <a:solidFill>
                <a:srgbClr val="D9D9D9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8" name="Google Shape;8;p14"/>
            <p:cNvCxnSpPr/>
            <p:nvPr/>
          </p:nvCxnSpPr>
          <p:spPr>
            <a:xfrm>
              <a:off x="7041932" y="-529"/>
              <a:ext cx="1219254" cy="6859057"/>
            </a:xfrm>
            <a:prstGeom prst="straightConnector1">
              <a:avLst/>
            </a:prstGeom>
            <a:noFill/>
            <a:ln w="9525" cap="rnd" cmpd="sng">
              <a:solidFill>
                <a:srgbClr val="BFBFBF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sp>
          <p:nvSpPr>
            <p:cNvPr id="9" name="Google Shape;9;p14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0" name="Google Shape;10;p14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1" name="Google Shape;11;p14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2" name="Google Shape;12;p14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4EAB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" name="Google Shape;13;p14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EB5DD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4" name="Google Shape;14;p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5" name="Google Shape;15;p1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7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" name="Google Shape;16;p14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7" name="Google Shape;17;p14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4"/>
          <p:cNvSpPr txBox="1">
            <a:spLocks noGrp="1"/>
          </p:cNvSpPr>
          <p:nvPr>
            <p:ph type="body" idx="1"/>
          </p:nvPr>
        </p:nvSpPr>
        <p:spPr>
          <a:xfrm>
            <a:off x="609600" y="2160587"/>
            <a:ext cx="6348412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16"/>
          <p:cNvGrpSpPr/>
          <p:nvPr/>
        </p:nvGrpSpPr>
        <p:grpSpPr>
          <a:xfrm>
            <a:off x="-7937" y="-7937"/>
            <a:ext cx="9169400" cy="6873875"/>
            <a:chOff x="-8467" y="-8468"/>
            <a:chExt cx="9169805" cy="6874935"/>
          </a:xfrm>
        </p:grpSpPr>
        <p:sp>
          <p:nvSpPr>
            <p:cNvPr id="30" name="Google Shape;30;p1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cxnSp>
          <p:nvCxnSpPr>
            <p:cNvPr id="31" name="Google Shape;31;p16"/>
            <p:cNvCxnSpPr/>
            <p:nvPr/>
          </p:nvCxnSpPr>
          <p:spPr>
            <a:xfrm rot="10800000" flipH="1">
              <a:off x="5130497" y="4175239"/>
              <a:ext cx="4022902" cy="2683288"/>
            </a:xfrm>
            <a:prstGeom prst="straightConnector1">
              <a:avLst/>
            </a:prstGeom>
            <a:noFill/>
            <a:ln w="9525" cap="rnd" cmpd="sng">
              <a:solidFill>
                <a:srgbClr val="D9D9D9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32" name="Google Shape;32;p16"/>
            <p:cNvCxnSpPr/>
            <p:nvPr/>
          </p:nvCxnSpPr>
          <p:spPr>
            <a:xfrm>
              <a:off x="7041932" y="-529"/>
              <a:ext cx="1219254" cy="6859057"/>
            </a:xfrm>
            <a:prstGeom prst="straightConnector1">
              <a:avLst/>
            </a:prstGeom>
            <a:noFill/>
            <a:ln w="9525" cap="rnd" cmpd="sng">
              <a:solidFill>
                <a:srgbClr val="BFBFBF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sp>
          <p:nvSpPr>
            <p:cNvPr id="33" name="Google Shape;33;p16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4" name="Google Shape;34;p16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5" name="Google Shape;35;p16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6" name="Google Shape;36;p16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4EAB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7" name="Google Shape;37;p16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EB5DD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8" name="Google Shape;38;p16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39" name="Google Shape;39;p16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7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40" name="Google Shape;40;p16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body" idx="1"/>
          </p:nvPr>
        </p:nvSpPr>
        <p:spPr>
          <a:xfrm>
            <a:off x="609600" y="2160587"/>
            <a:ext cx="6348412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30"/>
          <p:cNvGrpSpPr/>
          <p:nvPr/>
        </p:nvGrpSpPr>
        <p:grpSpPr>
          <a:xfrm>
            <a:off x="-7937" y="-7937"/>
            <a:ext cx="9169400" cy="6873875"/>
            <a:chOff x="-8467" y="-8468"/>
            <a:chExt cx="9169805" cy="6874935"/>
          </a:xfrm>
        </p:grpSpPr>
        <p:sp>
          <p:nvSpPr>
            <p:cNvPr id="129" name="Google Shape;129;p30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cxnSp>
          <p:nvCxnSpPr>
            <p:cNvPr id="130" name="Google Shape;130;p30"/>
            <p:cNvCxnSpPr/>
            <p:nvPr/>
          </p:nvCxnSpPr>
          <p:spPr>
            <a:xfrm rot="10800000" flipH="1">
              <a:off x="5130497" y="4175239"/>
              <a:ext cx="4022902" cy="2683288"/>
            </a:xfrm>
            <a:prstGeom prst="straightConnector1">
              <a:avLst/>
            </a:prstGeom>
            <a:noFill/>
            <a:ln w="9525" cap="rnd" cmpd="sng">
              <a:solidFill>
                <a:srgbClr val="D9D9D9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131" name="Google Shape;131;p30"/>
            <p:cNvCxnSpPr/>
            <p:nvPr/>
          </p:nvCxnSpPr>
          <p:spPr>
            <a:xfrm>
              <a:off x="7041932" y="-529"/>
              <a:ext cx="1219254" cy="6859057"/>
            </a:xfrm>
            <a:prstGeom prst="straightConnector1">
              <a:avLst/>
            </a:prstGeom>
            <a:noFill/>
            <a:ln w="9525" cap="rnd" cmpd="sng">
              <a:solidFill>
                <a:srgbClr val="BFBFBF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sp>
          <p:nvSpPr>
            <p:cNvPr id="132" name="Google Shape;132;p30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3" name="Google Shape;133;p3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4" name="Google Shape;134;p30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5" name="Google Shape;135;p30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4EAB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6" name="Google Shape;136;p30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EB5DD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7" name="Google Shape;137;p30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38" name="Google Shape;138;p30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7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39" name="Google Shape;139;p30"/>
          <p:cNvSpPr txBox="1"/>
          <p:nvPr/>
        </p:nvSpPr>
        <p:spPr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5DD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rgbClr val="CEB5DD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40" name="Google Shape;140;p30"/>
          <p:cNvSpPr txBox="1"/>
          <p:nvPr/>
        </p:nvSpPr>
        <p:spPr>
          <a:xfrm>
            <a:off x="6748462" y="2886075"/>
            <a:ext cx="457200" cy="585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5DD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rgbClr val="CEB5DD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  <p:sp>
        <p:nvSpPr>
          <p:cNvPr id="141" name="Google Shape;141;p30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42" name="Google Shape;142;p30"/>
          <p:cNvSpPr txBox="1">
            <a:spLocks noGrp="1"/>
          </p:cNvSpPr>
          <p:nvPr>
            <p:ph type="body" idx="1"/>
          </p:nvPr>
        </p:nvSpPr>
        <p:spPr>
          <a:xfrm>
            <a:off x="609600" y="2160587"/>
            <a:ext cx="6348412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43" name="Google Shape;143;p30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44" name="Google Shape;144;p30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45" name="Google Shape;145;p30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Google Shape;154;p32"/>
          <p:cNvGrpSpPr/>
          <p:nvPr/>
        </p:nvGrpSpPr>
        <p:grpSpPr>
          <a:xfrm>
            <a:off x="-7937" y="-7937"/>
            <a:ext cx="9169400" cy="6873875"/>
            <a:chOff x="-8467" y="-8468"/>
            <a:chExt cx="9169805" cy="6874935"/>
          </a:xfrm>
        </p:grpSpPr>
        <p:sp>
          <p:nvSpPr>
            <p:cNvPr id="155" name="Google Shape;155;p32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 extrusionOk="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cxnSp>
          <p:nvCxnSpPr>
            <p:cNvPr id="156" name="Google Shape;156;p32"/>
            <p:cNvCxnSpPr/>
            <p:nvPr/>
          </p:nvCxnSpPr>
          <p:spPr>
            <a:xfrm rot="10800000" flipH="1">
              <a:off x="5130497" y="4175239"/>
              <a:ext cx="4022902" cy="2683288"/>
            </a:xfrm>
            <a:prstGeom prst="straightConnector1">
              <a:avLst/>
            </a:prstGeom>
            <a:noFill/>
            <a:ln w="9525" cap="rnd" cmpd="sng">
              <a:solidFill>
                <a:srgbClr val="D9D9D9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cxnSp>
          <p:nvCxnSpPr>
            <p:cNvPr id="157" name="Google Shape;157;p32"/>
            <p:cNvCxnSpPr/>
            <p:nvPr/>
          </p:nvCxnSpPr>
          <p:spPr>
            <a:xfrm>
              <a:off x="7041932" y="-529"/>
              <a:ext cx="1219254" cy="6859057"/>
            </a:xfrm>
            <a:prstGeom prst="straightConnector1">
              <a:avLst/>
            </a:prstGeom>
            <a:noFill/>
            <a:ln w="9525" cap="rnd" cmpd="sng">
              <a:solidFill>
                <a:srgbClr val="BFBFBF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sp>
          <p:nvSpPr>
            <p:cNvPr id="158" name="Google Shape;158;p32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 extrusionOk="0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59" name="Google Shape;159;p32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 extrusionOk="0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1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0" name="Google Shape;160;p32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 extrusionOk="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1" name="Google Shape;161;p3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 extrusionOk="0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4EAB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2" name="Google Shape;162;p3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 extrusionOk="0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rgbClr val="CEB5DD">
                <a:alpha val="69803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3" name="Google Shape;163;p32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 extrusionOk="0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  <p:sp>
          <p:nvSpPr>
            <p:cNvPr id="164" name="Google Shape;164;p32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 extrusionOk="0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7960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endParaRPr>
            </a:p>
          </p:txBody>
        </p:sp>
      </p:grpSp>
      <p:sp>
        <p:nvSpPr>
          <p:cNvPr id="165" name="Google Shape;165;p32"/>
          <p:cNvSpPr txBox="1"/>
          <p:nvPr/>
        </p:nvSpPr>
        <p:spPr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5DD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rgbClr val="CEB5DD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66" name="Google Shape;166;p32"/>
          <p:cNvSpPr txBox="1"/>
          <p:nvPr/>
        </p:nvSpPr>
        <p:spPr>
          <a:xfrm>
            <a:off x="6748462" y="2886075"/>
            <a:ext cx="457200" cy="585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5DD"/>
              </a:buClr>
              <a:buSzPts val="8000"/>
              <a:buFont typeface="Arial"/>
              <a:buNone/>
            </a:pPr>
            <a:r>
              <a:rPr lang="en-US" sz="8000" b="0" i="0" u="none">
                <a:solidFill>
                  <a:srgbClr val="CEB5DD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  <p:sp>
        <p:nvSpPr>
          <p:cNvPr id="167" name="Google Shape;167;p32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68" name="Google Shape;168;p32"/>
          <p:cNvSpPr txBox="1">
            <a:spLocks noGrp="1"/>
          </p:cNvSpPr>
          <p:nvPr>
            <p:ph type="body" idx="1"/>
          </p:nvPr>
        </p:nvSpPr>
        <p:spPr>
          <a:xfrm>
            <a:off x="609600" y="2160587"/>
            <a:ext cx="6348412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404040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9" name="Google Shape;169;p32"/>
          <p:cNvSpPr txBox="1">
            <a:spLocks noGrp="1"/>
          </p:cNvSpPr>
          <p:nvPr>
            <p:ph type="dt" idx="10"/>
          </p:nvPr>
        </p:nvSpPr>
        <p:spPr>
          <a:xfrm>
            <a:off x="5405437" y="6042025"/>
            <a:ext cx="6842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70" name="Google Shape;170;p32"/>
          <p:cNvSpPr txBox="1">
            <a:spLocks noGrp="1"/>
          </p:cNvSpPr>
          <p:nvPr>
            <p:ph type="ftr" idx="11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endParaRPr/>
          </a:p>
        </p:txBody>
      </p:sp>
      <p:sp>
        <p:nvSpPr>
          <p:cNvPr id="171" name="Google Shape;171;p32"/>
          <p:cNvSpPr txBox="1">
            <a:spLocks noGrp="1"/>
          </p:cNvSpPr>
          <p:nvPr>
            <p:ph type="sldNum" idx="12"/>
          </p:nvPr>
        </p:nvSpPr>
        <p:spPr>
          <a:xfrm>
            <a:off x="6445250" y="6042025"/>
            <a:ext cx="51276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Comic Sans MS"/>
              <a:buNone/>
              <a:defRPr sz="900" b="0" i="0" u="none">
                <a:solidFill>
                  <a:schemeClr val="accent1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"/>
          <p:cNvSpPr txBox="1">
            <a:spLocks noGrp="1"/>
          </p:cNvSpPr>
          <p:nvPr>
            <p:ph type="ctrTitle"/>
          </p:nvPr>
        </p:nvSpPr>
        <p:spPr>
          <a:xfrm>
            <a:off x="1130300" y="2405062"/>
            <a:ext cx="5827712" cy="1646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US" sz="54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Parents’ meeting – WELCOME!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184" name="Google Shape;184;p1"/>
          <p:cNvSpPr txBox="1">
            <a:spLocks noGrp="1"/>
          </p:cNvSpPr>
          <p:nvPr>
            <p:ph type="subTitle" idx="1"/>
          </p:nvPr>
        </p:nvSpPr>
        <p:spPr>
          <a:xfrm>
            <a:off x="1130300" y="4051300"/>
            <a:ext cx="5827712" cy="1538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rPr lang="en-US" sz="16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Year 6 2025 - 2026</a:t>
            </a:r>
            <a:endParaRPr sz="2800" dirty="0">
              <a:solidFill>
                <a:schemeClr val="tx1"/>
              </a:solidFill>
            </a:endParaRPr>
          </a:p>
          <a:p>
            <a:pPr marL="0" lvl="0" indent="0" algn="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16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Keri King (Mon-Tue)</a:t>
            </a:r>
          </a:p>
          <a:p>
            <a:pPr marL="0" lvl="0" indent="0" algn="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16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Nina Poole (Wed-Fri)</a:t>
            </a:r>
            <a:endParaRPr sz="2800" dirty="0">
              <a:solidFill>
                <a:schemeClr val="tx1"/>
              </a:solidFill>
            </a:endParaRPr>
          </a:p>
          <a:p>
            <a:pPr marL="0" lvl="0" indent="0" algn="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1600" dirty="0">
                <a:solidFill>
                  <a:schemeClr val="tx1"/>
                </a:solidFill>
              </a:rPr>
              <a:t>Julia</a:t>
            </a:r>
            <a:r>
              <a:rPr lang="en-US" sz="16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Ainslie (TA- Tue and Thur)</a:t>
            </a:r>
            <a:endParaRPr sz="2800" dirty="0">
              <a:solidFill>
                <a:schemeClr val="tx1"/>
              </a:solidFill>
            </a:endParaRPr>
          </a:p>
          <a:p>
            <a:pPr marL="0" lvl="0" indent="0" algn="r" rtl="0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endParaRPr sz="1100" b="0" i="0" u="none" dirty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5" name="Google Shape;185;p1"/>
          <p:cNvSpPr txBox="1"/>
          <p:nvPr/>
        </p:nvSpPr>
        <p:spPr>
          <a:xfrm>
            <a:off x="2286000" y="3246437"/>
            <a:ext cx="4589462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"/>
          <p:cNvSpPr txBox="1">
            <a:spLocks noGrp="1"/>
          </p:cNvSpPr>
          <p:nvPr>
            <p:ph type="title"/>
          </p:nvPr>
        </p:nvSpPr>
        <p:spPr>
          <a:xfrm>
            <a:off x="215900" y="406400"/>
            <a:ext cx="7131050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sz="36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Our learning this year…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191" name="Google Shape;191;p2"/>
          <p:cNvSpPr txBox="1">
            <a:spLocks noGrp="1"/>
          </p:cNvSpPr>
          <p:nvPr>
            <p:ph type="body" idx="1"/>
          </p:nvPr>
        </p:nvSpPr>
        <p:spPr>
          <a:xfrm>
            <a:off x="250825" y="1700212"/>
            <a:ext cx="7200900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Across the Water– Geography and Science focus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en-US" sz="2000" b="0" i="1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A theme based on the novel ‘Journey to the River Sea’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Explorers – History and Science focus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en-US" sz="2000" b="0" i="1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A study of the Mayan empire  </a:t>
            </a:r>
            <a:endParaRPr sz="2000" b="0" i="0" u="none" strike="noStrike" cap="none" dirty="0">
              <a:solidFill>
                <a:schemeClr val="tx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Me, Myself and I – Science focus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en-US" sz="2000" b="0" i="1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The human body and keeping it safe and healthy; our own personal history and that of the local area; the future! 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25145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2000" b="0" i="0" u="none" strike="noStrike" cap="none" dirty="0">
              <a:solidFill>
                <a:schemeClr val="tx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Other subjects: PE, DT, Art, music, literacy, </a:t>
            </a:r>
            <a:r>
              <a:rPr lang="en-US" sz="2000" b="0" i="0" u="none" strike="noStrike" cap="none" dirty="0" err="1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maths</a:t>
            </a: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, RE, PSHE run through all three themes.  Detailed information about our specific year group curriculum and learning objectives can be found on the website.</a:t>
            </a:r>
            <a:endParaRPr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"/>
          <p:cNvSpPr txBox="1">
            <a:spLocks noGrp="1"/>
          </p:cNvSpPr>
          <p:nvPr>
            <p:ph type="title"/>
          </p:nvPr>
        </p:nvSpPr>
        <p:spPr>
          <a:xfrm>
            <a:off x="107950" y="188912"/>
            <a:ext cx="7200900" cy="1276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sz="36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How can your child get the most out of this year?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197" name="Google Shape;197;p3"/>
          <p:cNvSpPr txBox="1">
            <a:spLocks noGrp="1"/>
          </p:cNvSpPr>
          <p:nvPr>
            <p:ph type="body" idx="1"/>
          </p:nvPr>
        </p:nvSpPr>
        <p:spPr>
          <a:xfrm>
            <a:off x="395287" y="1412875"/>
            <a:ext cx="7696200" cy="50403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Sleep!</a:t>
            </a:r>
            <a:endParaRPr sz="14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Be on time for school</a:t>
            </a:r>
            <a:endParaRPr sz="14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Homework: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None/>
            </a:pPr>
            <a:r>
              <a:rPr lang="en-US" sz="2000" dirty="0">
                <a:solidFill>
                  <a:schemeClr val="tx1"/>
                </a:solidFill>
              </a:rPr>
              <a:t>* </a:t>
            </a:r>
            <a:r>
              <a:rPr lang="en-US" sz="2000" u="sng" dirty="0">
                <a:solidFill>
                  <a:schemeClr val="tx1"/>
                </a:solidFill>
              </a:rPr>
              <a:t>S</a:t>
            </a: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pellings</a:t>
            </a: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(set on Thursdays, tested on Wednesday, Thursday or Friday)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None/>
            </a:pPr>
            <a:r>
              <a:rPr lang="en-US" sz="2000" dirty="0">
                <a:solidFill>
                  <a:schemeClr val="tx1"/>
                </a:solidFill>
              </a:rPr>
              <a:t>*</a:t>
            </a:r>
            <a:r>
              <a:rPr lang="en-US" sz="2000" u="sng" dirty="0">
                <a:solidFill>
                  <a:schemeClr val="tx1"/>
                </a:solidFill>
              </a:rPr>
              <a:t>G</a:t>
            </a: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rammar</a:t>
            </a: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(set on Thursdays, due in on </a:t>
            </a:r>
            <a:r>
              <a:rPr lang="en-US" sz="2000" dirty="0">
                <a:solidFill>
                  <a:schemeClr val="tx1"/>
                </a:solidFill>
              </a:rPr>
              <a:t>Mon</a:t>
            </a: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days)</a:t>
            </a:r>
            <a:endParaRPr lang="en-US" sz="2000" dirty="0">
              <a:solidFill>
                <a:schemeClr val="tx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None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*</a:t>
            </a: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Maths</a:t>
            </a: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(set on Monday, to be completed by the following Monday)</a:t>
            </a:r>
            <a:endParaRPr lang="en-US" sz="2000" dirty="0">
              <a:solidFill>
                <a:schemeClr val="tx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None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*</a:t>
            </a:r>
            <a:r>
              <a:rPr lang="en-US" sz="2000" b="0" i="0" u="sng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Reading</a:t>
            </a: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(set on Thursdays, due in on Tuesdays)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Independent reading 15 – 30 mins most days at home</a:t>
            </a:r>
            <a:endParaRPr sz="14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Times tables – use Times Tables Rockstars</a:t>
            </a:r>
            <a:endParaRPr sz="14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Use Mathletics </a:t>
            </a:r>
            <a:endParaRPr sz="14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Keep up to date on our class webpage</a:t>
            </a:r>
            <a:endParaRPr sz="14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Char char="►"/>
            </a:pPr>
            <a:r>
              <a:rPr lang="en-US" sz="20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Additional homework / learning opportunities can be found on the website</a:t>
            </a:r>
            <a:r>
              <a:rPr lang="en-US" sz="2600" b="0" i="0" u="none" strike="noStrike" cap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dirty="0">
              <a:solidFill>
                <a:schemeClr val="tx1"/>
              </a:solidFill>
            </a:endParaRPr>
          </a:p>
          <a:p>
            <a:pPr marL="342900" marR="0" lvl="0" indent="-2565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360"/>
              <a:buFont typeface="Noto Sans Symbols"/>
              <a:buNone/>
            </a:pPr>
            <a:endParaRPr sz="1700" b="0" i="0" u="none" strike="noStrike" cap="none" dirty="0">
              <a:solidFill>
                <a:schemeClr val="tx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2565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360"/>
              <a:buFont typeface="Noto Sans Symbols"/>
              <a:buNone/>
            </a:pPr>
            <a:endParaRPr sz="1700" b="0" i="0" u="none" dirty="0">
              <a:solidFill>
                <a:srgbClr val="40404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8" name="Google Shape;198;p3"/>
          <p:cNvSpPr txBox="1"/>
          <p:nvPr/>
        </p:nvSpPr>
        <p:spPr>
          <a:xfrm>
            <a:off x="2232025" y="3246437"/>
            <a:ext cx="4625975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5"/>
          <p:cNvSpPr txBox="1">
            <a:spLocks noGrp="1"/>
          </p:cNvSpPr>
          <p:nvPr>
            <p:ph type="title"/>
          </p:nvPr>
        </p:nvSpPr>
        <p:spPr>
          <a:xfrm>
            <a:off x="609600" y="609600"/>
            <a:ext cx="6348412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sz="36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Technology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209" name="Google Shape;209;p5"/>
          <p:cNvSpPr txBox="1">
            <a:spLocks noGrp="1"/>
          </p:cNvSpPr>
          <p:nvPr>
            <p:ph type="body" idx="1"/>
          </p:nvPr>
        </p:nvSpPr>
        <p:spPr>
          <a:xfrm>
            <a:off x="179387" y="1125537"/>
            <a:ext cx="7561262" cy="469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Technology is a wonderful thing – when used well!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Many apps the children have at home have age restrictions </a:t>
            </a:r>
            <a:r>
              <a:rPr lang="en-US" sz="2000" b="0" i="0" u="none" dirty="0" err="1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eg</a:t>
            </a: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WhatsApp 13 years. We know children still have such apps despite this and that is Parental choice. However, please monitor their use.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Home technology and how children relate to each other with comments, ‘likes’, ‘emojis’ is the biggest cause of friendship issues in Year 6 every year – and the most common method of bullying across secondary schools nationwide.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Mobile phones – children shouldn’t bring mobile phones to school unless absolutely necessary – and then must be stored in the office.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Please help us to help your children by monitoring their technology use very carefully.. </a:t>
            </a:r>
            <a:endParaRPr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6"/>
          <p:cNvSpPr txBox="1">
            <a:spLocks noGrp="1"/>
          </p:cNvSpPr>
          <p:nvPr>
            <p:ph type="title"/>
          </p:nvPr>
        </p:nvSpPr>
        <p:spPr>
          <a:xfrm>
            <a:off x="609600" y="260350"/>
            <a:ext cx="6348412" cy="1827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</a:pPr>
            <a:r>
              <a:rPr lang="en-US" sz="40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Christmas Production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215" name="Google Shape;215;p6"/>
          <p:cNvSpPr txBox="1">
            <a:spLocks noGrp="1"/>
          </p:cNvSpPr>
          <p:nvPr>
            <p:ph type="body" idx="1"/>
          </p:nvPr>
        </p:nvSpPr>
        <p:spPr>
          <a:xfrm>
            <a:off x="617537" y="2420937"/>
            <a:ext cx="6348412" cy="860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US" sz="28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Dates: Tuesday 16</a:t>
            </a:r>
            <a:r>
              <a:rPr lang="en-US" sz="2800" b="0" i="0" u="none" baseline="30000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th</a:t>
            </a:r>
            <a:r>
              <a:rPr lang="en-US" sz="28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December and Wednesday 17</a:t>
            </a:r>
            <a:r>
              <a:rPr lang="en-US" sz="2800" b="0" i="0" u="none" baseline="30000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th</a:t>
            </a:r>
            <a:r>
              <a:rPr lang="en-US" sz="28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December</a:t>
            </a:r>
            <a:endParaRPr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7"/>
          <p:cNvSpPr txBox="1">
            <a:spLocks noGrp="1"/>
          </p:cNvSpPr>
          <p:nvPr>
            <p:ph type="title"/>
          </p:nvPr>
        </p:nvSpPr>
        <p:spPr>
          <a:xfrm>
            <a:off x="539750" y="12700"/>
            <a:ext cx="6346825" cy="1827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</a:pPr>
            <a:r>
              <a:rPr lang="en-US" sz="40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SATs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221" name="Google Shape;221;p7"/>
          <p:cNvSpPr txBox="1">
            <a:spLocks noGrp="1"/>
          </p:cNvSpPr>
          <p:nvPr>
            <p:ph type="body" idx="1"/>
          </p:nvPr>
        </p:nvSpPr>
        <p:spPr>
          <a:xfrm>
            <a:off x="539750" y="2205037"/>
            <a:ext cx="6346825" cy="860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⮚"/>
            </a:pPr>
            <a:r>
              <a:rPr lang="en-US" sz="2000" b="0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Monday 11th May to Thursday 14th May 2026.</a:t>
            </a: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⮚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Monday – Spelling Grammar and Punctuation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⮚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Tuesday – Reading 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⮚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Wednesday – Maths Papers 1 and 2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⮚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Thursday – Maths Paper 3</a:t>
            </a:r>
            <a:endParaRPr dirty="0"/>
          </a:p>
          <a:p>
            <a:pPr marL="342900" lvl="0" indent="-2413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</a:pPr>
            <a:endParaRPr sz="2000" b="0" i="0" u="none" dirty="0">
              <a:solidFill>
                <a:srgbClr val="7F7F7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⮚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We will have a specific meeting about SATS and Robinwood on Wednesday 7</a:t>
            </a:r>
            <a:r>
              <a:rPr lang="en-US" sz="2000" b="0" i="0" u="none" baseline="30000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th</a:t>
            </a: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January at 5.30pm  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8"/>
          <p:cNvSpPr txBox="1">
            <a:spLocks noGrp="1"/>
          </p:cNvSpPr>
          <p:nvPr>
            <p:ph type="title"/>
          </p:nvPr>
        </p:nvSpPr>
        <p:spPr>
          <a:xfrm>
            <a:off x="685800" y="152400"/>
            <a:ext cx="6870700" cy="1116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sz="3600" b="0" i="0" u="none" dirty="0">
                <a:solidFill>
                  <a:srgbClr val="7030A0"/>
                </a:solidFill>
                <a:latin typeface="Trebuchet MS"/>
                <a:ea typeface="Trebuchet MS"/>
                <a:cs typeface="Trebuchet MS"/>
                <a:sym typeface="Trebuchet MS"/>
              </a:rPr>
              <a:t>Robinwood Residential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227" name="Google Shape;227;p8"/>
          <p:cNvSpPr txBox="1">
            <a:spLocks noGrp="1"/>
          </p:cNvSpPr>
          <p:nvPr>
            <p:ph type="body" idx="1"/>
          </p:nvPr>
        </p:nvSpPr>
        <p:spPr>
          <a:xfrm>
            <a:off x="250825" y="1250950"/>
            <a:ext cx="7499381" cy="3687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Maes Nant, Wrexham 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Cost – approx. £</a:t>
            </a:r>
            <a:r>
              <a:rPr lang="en-US" sz="2000" dirty="0">
                <a:solidFill>
                  <a:schemeClr val="tx1"/>
                </a:solidFill>
              </a:rPr>
              <a:t>325</a:t>
            </a: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– payment schedule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3 days, 2 nights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Brochure including ‘What to bring’ list. (late Spring)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Climbing, high ropes, trapeze, giant swing, caving, raft-building, canoeing, crate challenge, archery, night-line, team challenge, piranha pool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Water activities 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Dates: July 15</a:t>
            </a:r>
            <a:r>
              <a:rPr lang="en-US" sz="2000" b="0" i="0" u="none" baseline="30000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th</a:t>
            </a: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 to 17th</a:t>
            </a:r>
            <a:endParaRPr sz="2000" dirty="0">
              <a:solidFill>
                <a:schemeClr val="tx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US" sz="2000" b="0" i="0" u="none" dirty="0">
                <a:solidFill>
                  <a:schemeClr val="tx1"/>
                </a:solidFill>
                <a:latin typeface="Trebuchet MS"/>
                <a:ea typeface="Trebuchet MS"/>
                <a:cs typeface="Trebuchet MS"/>
                <a:sym typeface="Trebuchet MS"/>
              </a:rPr>
              <a:t>Mrs. Bristow will contact you regarding the payment schedule!</a:t>
            </a:r>
            <a:endParaRPr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9"/>
          <p:cNvSpPr txBox="1"/>
          <p:nvPr/>
        </p:nvSpPr>
        <p:spPr>
          <a:xfrm>
            <a:off x="2286000" y="3246437"/>
            <a:ext cx="4589462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-US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 </a:t>
            </a:r>
            <a:endParaRPr/>
          </a:p>
        </p:txBody>
      </p:sp>
      <p:sp>
        <p:nvSpPr>
          <p:cNvPr id="233" name="Google Shape;233;p9"/>
          <p:cNvSpPr txBox="1"/>
          <p:nvPr/>
        </p:nvSpPr>
        <p:spPr>
          <a:xfrm>
            <a:off x="2286000" y="1200150"/>
            <a:ext cx="4589462" cy="4462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 Please label all uniform (shoes/coat)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Coat needed EVERY DAY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Pump bags – drawstring </a:t>
            </a:r>
            <a:r>
              <a:rPr lang="en-US" sz="1800" b="0" i="0" u="none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fo</a:t>
            </a: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a plain white t shirt and black shorts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 huge bags please; we have no space!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 jewellery – earrings must be plain, small studs (children to bring own tape to cover for PE) </a:t>
            </a:r>
            <a:r>
              <a:rPr lang="en-US" sz="1800" b="1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NB SWIMMING TERM AND NEW PIERCED EARS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 nail varnish / make-up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lang="en-US" sz="1800" b="0" i="0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All long hair – tied back – its own co</a:t>
            </a:r>
            <a:endParaRPr sz="1800" b="0" i="0" u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b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endParaRPr dirty="0"/>
          </a:p>
        </p:txBody>
      </p:sp>
      <p:sp>
        <p:nvSpPr>
          <p:cNvPr id="234" name="Google Shape;234;p9"/>
          <p:cNvSpPr txBox="1"/>
          <p:nvPr/>
        </p:nvSpPr>
        <p:spPr>
          <a:xfrm>
            <a:off x="611186" y="814819"/>
            <a:ext cx="6863811" cy="6340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Please label all uniform.</a:t>
            </a:r>
            <a:endParaRPr lang="en-US" dirty="0">
              <a:ea typeface="Trebuchet MS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Coat needed </a:t>
            </a:r>
            <a:r>
              <a:rPr lang="en-US" sz="20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every day.</a:t>
            </a:r>
            <a:endParaRPr lang="en-US" dirty="0">
              <a:ea typeface="Trebuchet MS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Pump bags – plain white t shirt and black shorts for indoor; dark bottoms, hoodie and trainers for outdoor.</a:t>
            </a:r>
            <a:endParaRPr lang="en-US" dirty="0">
              <a:ea typeface="Trebuchet MS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No huge bags please; we have no space.</a:t>
            </a: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Book bags are needed- we keep these in the classroom to access reading books and homework throughout the day. Only one keyring! </a:t>
            </a: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Water bottles- straw or sports cap only please.</a:t>
            </a: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No jewellery – earrings must be plain, small studs and removed for PE. </a:t>
            </a: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No nail varnish / make-up</a:t>
            </a:r>
            <a:endParaRPr lang="en-US" dirty="0">
              <a:ea typeface="Trebuchet MS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b="0" i="0" u="none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All long hair – tied back.</a:t>
            </a: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  <a:latin typeface="Trebuchet MS"/>
                <a:sym typeface="Trebuchet MS"/>
              </a:rPr>
              <a:t>Playtime snacks – healthy and no nuts please.</a:t>
            </a: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  <a:latin typeface="Trebuchet MS"/>
                <a:sym typeface="Trebuchet MS"/>
              </a:rPr>
              <a:t>Lunches – school dinners must be ordered in advance.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rebuchet MS"/>
                <a:ea typeface="Trebuchet MS"/>
                <a:cs typeface="Trebuchet MS"/>
                <a:sym typeface="Trebuchet MS"/>
              </a:rPr>
              <a:t>Walking home- please email (blanket permission for year).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latin typeface="Trebuchet MS"/>
                <a:ea typeface="Trebuchet MS"/>
                <a:cs typeface="Trebuchet MS"/>
                <a:sym typeface="Trebuchet MS"/>
              </a:rPr>
              <a:t>SATs papers- if using please do not use 2022 onwards.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rebuchet MS"/>
              <a:ea typeface="Trebuchet MS"/>
              <a:cs typeface="Trebuchet MS"/>
              <a:sym typeface="Trebuchet MS"/>
            </a:endParaRPr>
          </a:p>
          <a:p>
            <a:pPr marL="342900" marR="0" lvl="0" indent="-3429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 panose="020B0604020202020204" pitchFamily="34" charset="0"/>
              <a:buChar char="•"/>
            </a:pP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br>
              <a:rPr lang="en-US" sz="1800" b="0" i="0" u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endParaRPr dirty="0"/>
          </a:p>
        </p:txBody>
      </p:sp>
      <p:sp>
        <p:nvSpPr>
          <p:cNvPr id="235" name="Google Shape;235;p9"/>
          <p:cNvSpPr txBox="1"/>
          <p:nvPr/>
        </p:nvSpPr>
        <p:spPr>
          <a:xfrm>
            <a:off x="250825" y="290512"/>
            <a:ext cx="655320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74EA9"/>
              </a:buClr>
              <a:buSzPts val="3600"/>
              <a:buFont typeface="Trebuchet MS"/>
              <a:buNone/>
            </a:pPr>
            <a:r>
              <a:rPr lang="en-US" sz="3600" b="0" i="0" u="none" dirty="0">
                <a:solidFill>
                  <a:srgbClr val="874EA9"/>
                </a:solidFill>
                <a:latin typeface="Trebuchet MS"/>
                <a:ea typeface="Trebuchet MS"/>
                <a:cs typeface="Trebuchet MS"/>
                <a:sym typeface="Trebuchet MS"/>
              </a:rPr>
              <a:t>How can you help us?</a:t>
            </a:r>
            <a:endParaRPr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3"/>
          <p:cNvSpPr txBox="1">
            <a:spLocks noGrp="1"/>
          </p:cNvSpPr>
          <p:nvPr>
            <p:ph type="title"/>
          </p:nvPr>
        </p:nvSpPr>
        <p:spPr>
          <a:xfrm>
            <a:off x="651026" y="4107489"/>
            <a:ext cx="6348412" cy="18272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</a:pPr>
            <a:r>
              <a:rPr lang="en-US" sz="4000" b="0" i="0" u="none" dirty="0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We hope that this has been helpful!</a:t>
            </a:r>
            <a:endParaRPr dirty="0"/>
          </a:p>
        </p:txBody>
      </p:sp>
      <p:sp>
        <p:nvSpPr>
          <p:cNvPr id="257" name="Google Shape;257;p13"/>
          <p:cNvSpPr txBox="1">
            <a:spLocks noGrp="1"/>
          </p:cNvSpPr>
          <p:nvPr>
            <p:ph type="body" idx="1"/>
          </p:nvPr>
        </p:nvSpPr>
        <p:spPr>
          <a:xfrm>
            <a:off x="653987" y="976481"/>
            <a:ext cx="6348412" cy="860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GB" sz="3600" dirty="0">
                <a:solidFill>
                  <a:srgbClr val="7030A0"/>
                </a:solidFill>
              </a:rPr>
              <a:t>Communication:</a:t>
            </a: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Diaries- for day to day messages e.g. going home with a friend. Children are responsible for showing us messages.  We will sign to acknowledge.</a:t>
            </a: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Emails- we are available at the door every morning and afternoon but please do email Mrs Bristow if you have any queries and are not present at drop off/pick up.  These emails will be forwarded to us but please be aware that we will not see these during the school day.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Facet">
  <a:themeElements>
    <a:clrScheme name="Violet">
      <a:dk1>
        <a:srgbClr val="000000"/>
      </a:dk1>
      <a:lt1>
        <a:srgbClr val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849</Words>
  <Application>Microsoft Office PowerPoint</Application>
  <PresentationFormat>On-screen Show (4:3)</PresentationFormat>
  <Paragraphs>83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Comic Sans MS</vt:lpstr>
      <vt:lpstr>Noto Sans Symbols</vt:lpstr>
      <vt:lpstr>Trebuchet MS</vt:lpstr>
      <vt:lpstr>1_Facet</vt:lpstr>
      <vt:lpstr>Facet</vt:lpstr>
      <vt:lpstr>2_Facet</vt:lpstr>
      <vt:lpstr>3_Facet</vt:lpstr>
      <vt:lpstr>Parents’ meeting – WELCOME!</vt:lpstr>
      <vt:lpstr>Our learning this year…</vt:lpstr>
      <vt:lpstr>How can your child get the most out of this year?</vt:lpstr>
      <vt:lpstr>Technology</vt:lpstr>
      <vt:lpstr>Christmas Production</vt:lpstr>
      <vt:lpstr>SATs</vt:lpstr>
      <vt:lpstr>Robinwood Residential</vt:lpstr>
      <vt:lpstr>PowerPoint Presentation</vt:lpstr>
      <vt:lpstr>We hope that this has been helpful!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Parents’ meeting – WELCOME!</dc:title>
  <dc:creator>User</dc:creator>
  <cp:lastModifiedBy>N Poole</cp:lastModifiedBy>
  <cp:revision>16</cp:revision>
  <dcterms:created xsi:type="dcterms:W3CDTF">2011-09-19T09:24:18Z</dcterms:created>
  <dcterms:modified xsi:type="dcterms:W3CDTF">2025-09-04T16:06:31Z</dcterms:modified>
</cp:coreProperties>
</file>