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Lst>
  <p:notesMasterIdLst>
    <p:notesMasterId r:id="rId15"/>
  </p:notesMasterIdLst>
  <p:sldIdLst>
    <p:sldId id="256" r:id="rId2"/>
    <p:sldId id="257" r:id="rId3"/>
    <p:sldId id="258" r:id="rId4"/>
    <p:sldId id="259" r:id="rId5"/>
    <p:sldId id="261" r:id="rId6"/>
    <p:sldId id="262" r:id="rId7"/>
    <p:sldId id="263" r:id="rId8"/>
    <p:sldId id="264" r:id="rId9"/>
    <p:sldId id="265" r:id="rId10"/>
    <p:sldId id="266" r:id="rId11"/>
    <p:sldId id="273" r:id="rId12"/>
    <p:sldId id="267" r:id="rId13"/>
    <p:sldId id="272"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79851-7475-46A3-B8F9-03B2E224D477}" type="datetimeFigureOut">
              <a:rPr lang="en-GB" smtClean="0"/>
              <a:t>10/09/2026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2D1E95-E7F4-4FB7-911B-708C25DA7AA9}" type="slidenum">
              <a:rPr lang="en-GB" smtClean="0"/>
              <a:t>‹#›</a:t>
            </a:fld>
            <a:endParaRPr lang="en-GB"/>
          </a:p>
        </p:txBody>
      </p:sp>
    </p:spTree>
    <p:extLst>
      <p:ext uri="{BB962C8B-B14F-4D97-AF65-F5344CB8AC3E}">
        <p14:creationId xmlns:p14="http://schemas.microsoft.com/office/powerpoint/2010/main" val="2121623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4D0E7F-707F-4D1C-9B71-73C9A3E55AD9}"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399193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4D0E7F-707F-4D1C-9B71-73C9A3E55AD9}"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132854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3984601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4D0E7F-707F-4D1C-9B71-73C9A3E55AD9}"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678721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4D0E7F-707F-4D1C-9B71-73C9A3E55AD9}"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2770558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4D0E7F-707F-4D1C-9B71-73C9A3E55AD9}"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905521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4D0E7F-707F-4D1C-9B71-73C9A3E55AD9}" type="datetimeFigureOut">
              <a:rPr lang="en-GB" smtClean="0"/>
              <a:t>10/09/2026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74221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84D0E7F-707F-4D1C-9B71-73C9A3E55AD9}"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385305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4D0E7F-707F-4D1C-9B71-73C9A3E55AD9}"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485889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3200968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15602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20024194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692459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5965556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4D0E7F-707F-4D1C-9B71-73C9A3E55AD9}"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8000836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4D0E7F-707F-4D1C-9B71-73C9A3E55AD9}"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029925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84D0E7F-707F-4D1C-9B71-73C9A3E55AD9}" type="datetimeFigureOut">
              <a:rPr lang="en-GB" smtClean="0"/>
              <a:t>10/09/2026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2C763EAC-C85F-4740-8A76-CB63BF203CBF}" type="slidenum">
              <a:rPr lang="en-GB" smtClean="0"/>
              <a:t>‹#›</a:t>
            </a:fld>
            <a:endParaRPr lang="en-GB"/>
          </a:p>
        </p:txBody>
      </p:sp>
    </p:spTree>
    <p:extLst>
      <p:ext uri="{BB962C8B-B14F-4D97-AF65-F5344CB8AC3E}">
        <p14:creationId xmlns:p14="http://schemas.microsoft.com/office/powerpoint/2010/main" val="1424574658"/>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 id="2147483839" r:id="rId12"/>
    <p:sldLayoutId id="2147483840" r:id="rId13"/>
    <p:sldLayoutId id="2147483841" r:id="rId14"/>
    <p:sldLayoutId id="2147483842" r:id="rId15"/>
    <p:sldLayoutId id="214748384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hyperlink" Target="mailto:renate.bristow@ladybrook-primary.co.uk"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999521" y="1314742"/>
            <a:ext cx="5786428" cy="3249131"/>
          </a:xfrm>
        </p:spPr>
        <p:txBody>
          <a:bodyPr>
            <a:noAutofit/>
          </a:bodyPr>
          <a:lstStyle/>
          <a:p>
            <a:pPr algn="ctr"/>
            <a:r>
              <a:rPr lang="en-GB" sz="9600" b="1" dirty="0"/>
              <a:t>Welcome to Year 4!</a:t>
            </a:r>
          </a:p>
        </p:txBody>
      </p:sp>
      <p:sp>
        <p:nvSpPr>
          <p:cNvPr id="3" name="Subtitle 2"/>
          <p:cNvSpPr>
            <a:spLocks noGrp="1"/>
          </p:cNvSpPr>
          <p:nvPr>
            <p:ph type="subTitle" idx="1"/>
          </p:nvPr>
        </p:nvSpPr>
        <p:spPr>
          <a:xfrm>
            <a:off x="2658372" y="5243333"/>
            <a:ext cx="6468725" cy="871042"/>
          </a:xfrm>
        </p:spPr>
        <p:txBody>
          <a:bodyPr>
            <a:noAutofit/>
          </a:bodyPr>
          <a:lstStyle/>
          <a:p>
            <a:pPr algn="ctr"/>
            <a:endParaRPr lang="en-GB" sz="3600" dirty="0">
              <a:solidFill>
                <a:schemeClr val="accent6">
                  <a:lumMod val="75000"/>
                </a:schemeClr>
              </a:solidFill>
            </a:endParaRPr>
          </a:p>
        </p:txBody>
      </p:sp>
      <p:sp>
        <p:nvSpPr>
          <p:cNvPr id="13" name="Isosceles Triangle 11">
            <a:extLst>
              <a:ext uri="{FF2B5EF4-FFF2-40B4-BE49-F238E27FC236}">
                <a16:creationId xmlns:a16="http://schemas.microsoft.com/office/drawing/2014/main" id="{ADC5C86B-28CE-4597-97B7-4C09E20141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Graphic 6" descr="Shooting star">
            <a:extLst>
              <a:ext uri="{FF2B5EF4-FFF2-40B4-BE49-F238E27FC236}">
                <a16:creationId xmlns:a16="http://schemas.microsoft.com/office/drawing/2014/main" id="{51F03AC7-C8A6-4FF7-87A0-3B177DC5D26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123273"/>
            <a:ext cx="3765692" cy="3765692"/>
          </a:xfrm>
          <a:prstGeom prst="rect">
            <a:avLst/>
          </a:prstGeom>
        </p:spPr>
      </p:pic>
    </p:spTree>
    <p:extLst>
      <p:ext uri="{BB962C8B-B14F-4D97-AF65-F5344CB8AC3E}">
        <p14:creationId xmlns:p14="http://schemas.microsoft.com/office/powerpoint/2010/main" val="3497314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pPr algn="ctr"/>
            <a:r>
              <a:rPr lang="en-GB" sz="8900" b="1" dirty="0"/>
              <a:t>Meet the team…</a:t>
            </a:r>
            <a:br>
              <a:rPr lang="en-GB" sz="8900" b="1" dirty="0"/>
            </a:br>
            <a:r>
              <a:rPr lang="en-GB" sz="4400" b="1" dirty="0">
                <a:solidFill>
                  <a:schemeClr val="accent6">
                    <a:lumMod val="75000"/>
                  </a:schemeClr>
                </a:solidFill>
              </a:rPr>
              <a:t>Mrs </a:t>
            </a:r>
            <a:r>
              <a:rPr lang="en-GB" sz="4400" b="1" dirty="0" err="1">
                <a:solidFill>
                  <a:schemeClr val="accent6">
                    <a:lumMod val="75000"/>
                  </a:schemeClr>
                </a:solidFill>
              </a:rPr>
              <a:t>Fripp</a:t>
            </a:r>
            <a:br>
              <a:rPr lang="en-GB" dirty="0">
                <a:solidFill>
                  <a:schemeClr val="accent6">
                    <a:lumMod val="75000"/>
                  </a:schemeClr>
                </a:solidFill>
              </a:rPr>
            </a:br>
            <a:r>
              <a:rPr lang="en-GB" dirty="0">
                <a:solidFill>
                  <a:schemeClr val="accent6">
                    <a:lumMod val="75000"/>
                  </a:schemeClr>
                </a:solidFill>
              </a:rPr>
              <a:t>– Monday, Tuesday, Wednesday am</a:t>
            </a:r>
            <a:br>
              <a:rPr lang="en-GB" dirty="0">
                <a:solidFill>
                  <a:schemeClr val="accent6">
                    <a:lumMod val="75000"/>
                  </a:schemeClr>
                </a:solidFill>
              </a:rPr>
            </a:br>
            <a:br>
              <a:rPr lang="en-GB" dirty="0">
                <a:solidFill>
                  <a:schemeClr val="accent6">
                    <a:lumMod val="75000"/>
                  </a:schemeClr>
                </a:solidFill>
              </a:rPr>
            </a:br>
            <a:r>
              <a:rPr lang="en-GB" sz="4400" b="1" dirty="0">
                <a:solidFill>
                  <a:schemeClr val="accent6">
                    <a:lumMod val="75000"/>
                  </a:schemeClr>
                </a:solidFill>
              </a:rPr>
              <a:t>Mrs Gadd</a:t>
            </a:r>
            <a:br>
              <a:rPr lang="en-GB" dirty="0">
                <a:solidFill>
                  <a:schemeClr val="accent6">
                    <a:lumMod val="75000"/>
                  </a:schemeClr>
                </a:solidFill>
              </a:rPr>
            </a:br>
            <a:r>
              <a:rPr lang="en-GB" dirty="0">
                <a:solidFill>
                  <a:schemeClr val="accent6">
                    <a:lumMod val="75000"/>
                  </a:schemeClr>
                </a:solidFill>
              </a:rPr>
              <a:t>- Wednesday pm, Thursday, Friday</a:t>
            </a:r>
            <a:br>
              <a:rPr lang="en-GB" dirty="0">
                <a:solidFill>
                  <a:schemeClr val="accent6">
                    <a:lumMod val="75000"/>
                  </a:schemeClr>
                </a:solidFill>
              </a:rPr>
            </a:br>
            <a:br>
              <a:rPr lang="en-GB" dirty="0">
                <a:solidFill>
                  <a:schemeClr val="accent6">
                    <a:lumMod val="75000"/>
                  </a:schemeClr>
                </a:solidFill>
              </a:rPr>
            </a:br>
            <a:r>
              <a:rPr lang="en-GB" b="1" dirty="0">
                <a:solidFill>
                  <a:schemeClr val="accent6">
                    <a:lumMod val="75000"/>
                  </a:schemeClr>
                </a:solidFill>
              </a:rPr>
              <a:t>Mrs Lockett </a:t>
            </a:r>
            <a:r>
              <a:rPr lang="en-GB" dirty="0">
                <a:solidFill>
                  <a:schemeClr val="accent6">
                    <a:lumMod val="75000"/>
                  </a:schemeClr>
                </a:solidFill>
              </a:rPr>
              <a:t>– Teaching Assistant</a:t>
            </a:r>
            <a:br>
              <a:rPr lang="en-GB" dirty="0"/>
            </a:br>
            <a:endParaRPr lang="en-GB" dirty="0"/>
          </a:p>
        </p:txBody>
      </p:sp>
    </p:spTree>
    <p:extLst>
      <p:ext uri="{BB962C8B-B14F-4D97-AF65-F5344CB8AC3E}">
        <p14:creationId xmlns:p14="http://schemas.microsoft.com/office/powerpoint/2010/main" val="3294485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77334" y="609600"/>
            <a:ext cx="9235292" cy="1320800"/>
          </a:xfrm>
        </p:spPr>
        <p:txBody>
          <a:bodyPr>
            <a:noAutofit/>
          </a:bodyPr>
          <a:lstStyle/>
          <a:p>
            <a:r>
              <a:rPr lang="en-GB" sz="8000" b="1" dirty="0"/>
              <a:t>Weekly timetable</a:t>
            </a:r>
            <a:br>
              <a:rPr lang="en-GB" sz="4400" b="1" dirty="0"/>
            </a:br>
            <a:br>
              <a:rPr lang="en-GB" sz="2400" b="1" dirty="0"/>
            </a:br>
            <a:r>
              <a:rPr lang="en-GB" sz="2000" b="1" dirty="0"/>
              <a:t>Monday- Mrs </a:t>
            </a:r>
            <a:r>
              <a:rPr lang="en-GB" sz="2000" b="1" dirty="0" err="1"/>
              <a:t>Fripp</a:t>
            </a:r>
            <a:br>
              <a:rPr lang="en-GB" sz="2000" b="1" dirty="0"/>
            </a:br>
            <a:br>
              <a:rPr lang="en-GB" sz="2000" dirty="0">
                <a:effectLst/>
              </a:rPr>
            </a:br>
            <a:r>
              <a:rPr lang="en-GB" sz="2000" b="1" dirty="0"/>
              <a:t>Tuesday- Mrs </a:t>
            </a:r>
            <a:r>
              <a:rPr lang="en-GB" sz="2000" b="1" dirty="0" err="1"/>
              <a:t>Fripp</a:t>
            </a:r>
            <a:r>
              <a:rPr lang="en-GB" sz="2000" b="1" dirty="0"/>
              <a:t> and Mrs Lockett</a:t>
            </a:r>
            <a:br>
              <a:rPr lang="en-GB" sz="2000" dirty="0">
                <a:effectLst/>
              </a:rPr>
            </a:br>
            <a:r>
              <a:rPr lang="en-GB" sz="2000" dirty="0">
                <a:solidFill>
                  <a:srgbClr val="0070C0"/>
                </a:solidFill>
              </a:rPr>
              <a:t>Swimming – Autumn Term</a:t>
            </a:r>
            <a:br>
              <a:rPr lang="en-GB" sz="2000" dirty="0">
                <a:solidFill>
                  <a:srgbClr val="0070C0"/>
                </a:solidFill>
              </a:rPr>
            </a:br>
            <a:r>
              <a:rPr lang="en-GB" sz="2000" dirty="0">
                <a:solidFill>
                  <a:srgbClr val="0070C0"/>
                </a:solidFill>
              </a:rPr>
              <a:t>Outdoor PE – Spring/Summer Term</a:t>
            </a:r>
            <a:br>
              <a:rPr lang="en-GB" sz="2000" dirty="0">
                <a:effectLst/>
              </a:rPr>
            </a:br>
            <a:br>
              <a:rPr lang="en-GB" sz="2000" dirty="0">
                <a:effectLst/>
              </a:rPr>
            </a:br>
            <a:r>
              <a:rPr lang="en-GB" sz="2000" b="1" dirty="0"/>
              <a:t>Wednesday- </a:t>
            </a:r>
            <a:r>
              <a:rPr lang="en-GB" sz="2000" dirty="0"/>
              <a:t>Mrs </a:t>
            </a:r>
            <a:r>
              <a:rPr lang="en-GB" sz="2000" dirty="0" err="1"/>
              <a:t>Fripp</a:t>
            </a:r>
            <a:r>
              <a:rPr lang="en-GB" sz="2000" dirty="0"/>
              <a:t> am</a:t>
            </a:r>
            <a:br>
              <a:rPr lang="en-GB" sz="2000" b="1" dirty="0"/>
            </a:br>
            <a:r>
              <a:rPr lang="en-GB" sz="2000" b="1" dirty="0"/>
              <a:t>			 </a:t>
            </a:r>
            <a:r>
              <a:rPr lang="en-GB" sz="2000" dirty="0"/>
              <a:t>Mrs Gadd pm</a:t>
            </a:r>
            <a:br>
              <a:rPr lang="en-GB" sz="2000" dirty="0">
                <a:effectLst/>
              </a:rPr>
            </a:br>
            <a:br>
              <a:rPr lang="en-GB" sz="2000" dirty="0">
                <a:effectLst/>
              </a:rPr>
            </a:br>
            <a:r>
              <a:rPr lang="en-GB" sz="2000" b="1" dirty="0"/>
              <a:t>Thursday- Mrs Gadd and Mrs Lockett</a:t>
            </a:r>
            <a:br>
              <a:rPr lang="en-GB" sz="2000" b="1" dirty="0"/>
            </a:br>
            <a:r>
              <a:rPr lang="en-GB" sz="2000" dirty="0">
                <a:solidFill>
                  <a:srgbClr val="0070C0"/>
                </a:solidFill>
              </a:rPr>
              <a:t>Indoor PE</a:t>
            </a:r>
            <a:br>
              <a:rPr lang="en-GB" sz="2000" dirty="0">
                <a:solidFill>
                  <a:srgbClr val="0070C0"/>
                </a:solidFill>
                <a:effectLst/>
              </a:rPr>
            </a:br>
            <a:br>
              <a:rPr lang="en-GB" sz="2000" dirty="0">
                <a:effectLst/>
              </a:rPr>
            </a:br>
            <a:r>
              <a:rPr lang="en-GB" sz="2000" b="1" dirty="0"/>
              <a:t>Friday- Mrs Gadd</a:t>
            </a:r>
            <a:br>
              <a:rPr lang="en-GB" sz="2000" dirty="0">
                <a:effectLst/>
              </a:rPr>
            </a:br>
            <a:r>
              <a:rPr lang="en-GB" sz="2000" dirty="0">
                <a:solidFill>
                  <a:srgbClr val="0070C0"/>
                </a:solidFill>
                <a:effectLst/>
              </a:rPr>
              <a:t>H</a:t>
            </a:r>
            <a:r>
              <a:rPr lang="en-GB" sz="2000" dirty="0">
                <a:solidFill>
                  <a:srgbClr val="0070C0"/>
                </a:solidFill>
              </a:rPr>
              <a:t>omework set, Enrichment afternoon</a:t>
            </a:r>
            <a:br>
              <a:rPr lang="en-GB" sz="2400" b="1" dirty="0"/>
            </a:br>
            <a:br>
              <a:rPr lang="en-GB" sz="2400" b="1" dirty="0"/>
            </a:br>
            <a:endParaRPr lang="en-GB" sz="2400" dirty="0"/>
          </a:p>
        </p:txBody>
      </p:sp>
      <p:pic>
        <p:nvPicPr>
          <p:cNvPr id="5" name="Picture 4"/>
          <p:cNvPicPr>
            <a:picLocks noChangeAspect="1"/>
          </p:cNvPicPr>
          <p:nvPr/>
        </p:nvPicPr>
        <p:blipFill>
          <a:blip r:embed="rId2"/>
          <a:stretch>
            <a:fillRect/>
          </a:stretch>
        </p:blipFill>
        <p:spPr>
          <a:xfrm>
            <a:off x="7546863" y="2367095"/>
            <a:ext cx="2152381" cy="2123810"/>
          </a:xfrm>
          <a:prstGeom prst="rect">
            <a:avLst/>
          </a:prstGeom>
        </p:spPr>
      </p:pic>
    </p:spTree>
    <p:extLst>
      <p:ext uri="{BB962C8B-B14F-4D97-AF65-F5344CB8AC3E}">
        <p14:creationId xmlns:p14="http://schemas.microsoft.com/office/powerpoint/2010/main" val="39012481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77334" y="609600"/>
            <a:ext cx="10772544" cy="1320800"/>
          </a:xfrm>
        </p:spPr>
        <p:txBody>
          <a:bodyPr>
            <a:noAutofit/>
          </a:bodyPr>
          <a:lstStyle/>
          <a:p>
            <a:r>
              <a:rPr lang="en-GB" sz="8000" b="1" dirty="0"/>
              <a:t>Curriculum overview</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3563276925"/>
              </p:ext>
            </p:extLst>
          </p:nvPr>
        </p:nvGraphicFramePr>
        <p:xfrm>
          <a:off x="677863" y="2160588"/>
          <a:ext cx="8596314" cy="4056191"/>
        </p:xfrm>
        <a:graphic>
          <a:graphicData uri="http://schemas.openxmlformats.org/drawingml/2006/table">
            <a:tbl>
              <a:tblPr firstRow="1" bandRow="1">
                <a:tableStyleId>{5C22544A-7EE6-4342-B048-85BDC9FD1C3A}</a:tableStyleId>
              </a:tblPr>
              <a:tblGrid>
                <a:gridCol w="2865438">
                  <a:extLst>
                    <a:ext uri="{9D8B030D-6E8A-4147-A177-3AD203B41FA5}">
                      <a16:colId xmlns:a16="http://schemas.microsoft.com/office/drawing/2014/main" val="20000"/>
                    </a:ext>
                  </a:extLst>
                </a:gridCol>
                <a:gridCol w="2865438">
                  <a:extLst>
                    <a:ext uri="{9D8B030D-6E8A-4147-A177-3AD203B41FA5}">
                      <a16:colId xmlns:a16="http://schemas.microsoft.com/office/drawing/2014/main" val="20001"/>
                    </a:ext>
                  </a:extLst>
                </a:gridCol>
                <a:gridCol w="2865438">
                  <a:extLst>
                    <a:ext uri="{9D8B030D-6E8A-4147-A177-3AD203B41FA5}">
                      <a16:colId xmlns:a16="http://schemas.microsoft.com/office/drawing/2014/main" val="20002"/>
                    </a:ext>
                  </a:extLst>
                </a:gridCol>
              </a:tblGrid>
              <a:tr h="469258">
                <a:tc>
                  <a:txBody>
                    <a:bodyPr/>
                    <a:lstStyle/>
                    <a:p>
                      <a:r>
                        <a:rPr lang="en-GB" dirty="0"/>
                        <a:t>Autumn</a:t>
                      </a:r>
                    </a:p>
                  </a:txBody>
                  <a:tcPr marL="74750" marR="74750"/>
                </a:tc>
                <a:tc>
                  <a:txBody>
                    <a:bodyPr/>
                    <a:lstStyle/>
                    <a:p>
                      <a:r>
                        <a:rPr lang="en-GB" dirty="0"/>
                        <a:t>Spring</a:t>
                      </a:r>
                    </a:p>
                  </a:txBody>
                  <a:tcPr marL="74750" marR="74750"/>
                </a:tc>
                <a:tc>
                  <a:txBody>
                    <a:bodyPr/>
                    <a:lstStyle/>
                    <a:p>
                      <a:r>
                        <a:rPr lang="en-GB" dirty="0"/>
                        <a:t>Summer</a:t>
                      </a:r>
                    </a:p>
                  </a:txBody>
                  <a:tcPr marL="74750" marR="74750"/>
                </a:tc>
                <a:extLst>
                  <a:ext uri="{0D108BD9-81ED-4DB2-BD59-A6C34878D82A}">
                    <a16:rowId xmlns:a16="http://schemas.microsoft.com/office/drawing/2014/main" val="10000"/>
                  </a:ext>
                </a:extLst>
              </a:tr>
              <a:tr h="3586933">
                <a:tc>
                  <a:txBody>
                    <a:bodyPr/>
                    <a:lstStyle/>
                    <a:p>
                      <a:r>
                        <a:rPr lang="en-GB" dirty="0"/>
                        <a:t>Going for Gold!</a:t>
                      </a:r>
                    </a:p>
                    <a:p>
                      <a:endParaRPr lang="en-GB" dirty="0"/>
                    </a:p>
                    <a:p>
                      <a:r>
                        <a:rPr lang="en-GB" dirty="0"/>
                        <a:t>The Ancient Greeks and how their achievements influenced the Western World.</a:t>
                      </a:r>
                    </a:p>
                    <a:p>
                      <a:endParaRPr lang="en-GB" dirty="0"/>
                    </a:p>
                  </a:txBody>
                  <a:tcPr marL="74750" marR="74750"/>
                </a:tc>
                <a:tc>
                  <a:txBody>
                    <a:bodyPr/>
                    <a:lstStyle/>
                    <a:p>
                      <a:r>
                        <a:rPr lang="en-GB" dirty="0"/>
                        <a:t>Angry Planet!</a:t>
                      </a:r>
                    </a:p>
                    <a:p>
                      <a:endParaRPr lang="en-GB" dirty="0"/>
                    </a:p>
                    <a:p>
                      <a:r>
                        <a:rPr lang="en-GB" dirty="0"/>
                        <a:t>We will be looking at Natural Disasters - earthquakes, volcanic eruptions, flooding </a:t>
                      </a:r>
                      <a:r>
                        <a:rPr lang="en-GB" dirty="0" err="1"/>
                        <a:t>etc</a:t>
                      </a:r>
                      <a:endParaRPr lang="en-GB" dirty="0"/>
                    </a:p>
                    <a:p>
                      <a:endParaRPr lang="en-GB" dirty="0"/>
                    </a:p>
                  </a:txBody>
                  <a:tcPr marL="74750" marR="74750"/>
                </a:tc>
                <a:tc>
                  <a:txBody>
                    <a:bodyPr/>
                    <a:lstStyle/>
                    <a:p>
                      <a:r>
                        <a:rPr lang="en-GB" dirty="0"/>
                        <a:t>Survivors!</a:t>
                      </a:r>
                    </a:p>
                    <a:p>
                      <a:endParaRPr lang="en-GB" dirty="0"/>
                    </a:p>
                    <a:p>
                      <a:r>
                        <a:rPr lang="en-GB" dirty="0"/>
                        <a:t>We will be looking at many aspects of Ancient Egypt, particularly how the River Nile helped the people survive.</a:t>
                      </a:r>
                    </a:p>
                  </a:txBody>
                  <a:tcPr marL="74750" marR="74750"/>
                </a:tc>
                <a:extLst>
                  <a:ext uri="{0D108BD9-81ED-4DB2-BD59-A6C34878D82A}">
                    <a16:rowId xmlns:a16="http://schemas.microsoft.com/office/drawing/2014/main" val="10001"/>
                  </a:ext>
                </a:extLst>
              </a:tr>
            </a:tbl>
          </a:graphicData>
        </a:graphic>
      </p:graphicFrame>
      <p:sp>
        <p:nvSpPr>
          <p:cNvPr id="2" name="Rectangle 1">
            <a:extLst>
              <a:ext uri="{FF2B5EF4-FFF2-40B4-BE49-F238E27FC236}">
                <a16:creationId xmlns:a16="http://schemas.microsoft.com/office/drawing/2014/main" id="{9FB1B1A2-3346-41AC-8E97-86C4D73D8824}"/>
              </a:ext>
            </a:extLst>
          </p:cNvPr>
          <p:cNvSpPr/>
          <p:nvPr/>
        </p:nvSpPr>
        <p:spPr>
          <a:xfrm>
            <a:off x="2093868" y="5053042"/>
            <a:ext cx="6811861" cy="92333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093868" y="5053042"/>
            <a:ext cx="7269207" cy="646331"/>
          </a:xfrm>
          <a:prstGeom prst="rect">
            <a:avLst/>
          </a:prstGeom>
        </p:spPr>
        <p:txBody>
          <a:bodyPr wrap="square">
            <a:spAutoFit/>
          </a:bodyPr>
          <a:lstStyle/>
          <a:p>
            <a:r>
              <a:rPr lang="en-GB" dirty="0"/>
              <a:t>There will be updates throughout the year on the Year 4 section </a:t>
            </a:r>
          </a:p>
          <a:p>
            <a:r>
              <a:rPr lang="en-GB" dirty="0"/>
              <a:t>of the school website.</a:t>
            </a:r>
          </a:p>
        </p:txBody>
      </p:sp>
    </p:spTree>
    <p:extLst>
      <p:ext uri="{BB962C8B-B14F-4D97-AF65-F5344CB8AC3E}">
        <p14:creationId xmlns:p14="http://schemas.microsoft.com/office/powerpoint/2010/main" val="173497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5861" y="246465"/>
            <a:ext cx="8693426" cy="5601533"/>
          </a:xfrm>
          <a:prstGeom prst="rect">
            <a:avLst/>
          </a:prstGeom>
        </p:spPr>
        <p:txBody>
          <a:bodyPr wrap="square">
            <a:spAutoFit/>
          </a:bodyPr>
          <a:lstStyle/>
          <a:p>
            <a:r>
              <a:rPr lang="en-GB" sz="8000" b="1" dirty="0">
                <a:solidFill>
                  <a:schemeClr val="accent1">
                    <a:lumMod val="75000"/>
                  </a:schemeClr>
                </a:solidFill>
              </a:rPr>
              <a:t>Times Tables</a:t>
            </a:r>
          </a:p>
          <a:p>
            <a:r>
              <a:rPr lang="en-GB" dirty="0">
                <a:solidFill>
                  <a:schemeClr val="accent1">
                    <a:lumMod val="75000"/>
                  </a:schemeClr>
                </a:solidFill>
              </a:rPr>
              <a:t> </a:t>
            </a:r>
          </a:p>
          <a:p>
            <a:r>
              <a:rPr lang="en-GB" sz="2000" dirty="0">
                <a:solidFill>
                  <a:srgbClr val="0070C0"/>
                </a:solidFill>
              </a:rPr>
              <a:t>All primary school-aged children are expected to know their times tables up to </a:t>
            </a:r>
            <a:r>
              <a:rPr lang="en-GB" sz="2000" b="1" dirty="0">
                <a:solidFill>
                  <a:srgbClr val="0070C0"/>
                </a:solidFill>
              </a:rPr>
              <a:t>12 x 12 by heart by the end of Year 4</a:t>
            </a:r>
            <a:r>
              <a:rPr lang="en-GB" sz="2000" dirty="0">
                <a:solidFill>
                  <a:srgbClr val="0070C0"/>
                </a:solidFill>
              </a:rPr>
              <a:t>. </a:t>
            </a:r>
          </a:p>
          <a:p>
            <a:endParaRPr lang="en-GB" sz="2000" dirty="0">
              <a:solidFill>
                <a:srgbClr val="0070C0"/>
              </a:solidFill>
            </a:endParaRPr>
          </a:p>
          <a:p>
            <a:r>
              <a:rPr lang="en-GB" sz="2000" dirty="0">
                <a:solidFill>
                  <a:srgbClr val="0070C0"/>
                </a:solidFill>
              </a:rPr>
              <a:t>Times tables will be taught and practised throughout the year in a variety of ways. </a:t>
            </a:r>
          </a:p>
          <a:p>
            <a:endParaRPr lang="en-GB" sz="2000" dirty="0">
              <a:solidFill>
                <a:srgbClr val="0070C0"/>
              </a:solidFill>
            </a:endParaRPr>
          </a:p>
          <a:p>
            <a:r>
              <a:rPr lang="en-GB" sz="2000" dirty="0">
                <a:solidFill>
                  <a:srgbClr val="0070C0"/>
                </a:solidFill>
              </a:rPr>
              <a:t>To monitor children's recall they will continue to complete short tests each morning in school. Children are expected to answer 30 questions in 2 minutes. Children will complete multiplication tests for all times tables before progressing to divisions and then mastery questions. </a:t>
            </a:r>
          </a:p>
          <a:p>
            <a:endParaRPr lang="en-GB" sz="2000" dirty="0">
              <a:solidFill>
                <a:srgbClr val="0070C0"/>
              </a:solidFill>
            </a:endParaRPr>
          </a:p>
          <a:p>
            <a:r>
              <a:rPr lang="en-GB" sz="2000" dirty="0">
                <a:solidFill>
                  <a:srgbClr val="0070C0"/>
                </a:solidFill>
              </a:rPr>
              <a:t>We will continue to use Times Tables </a:t>
            </a:r>
            <a:r>
              <a:rPr lang="en-GB" sz="2000" dirty="0" err="1">
                <a:solidFill>
                  <a:srgbClr val="0070C0"/>
                </a:solidFill>
              </a:rPr>
              <a:t>Rockstars</a:t>
            </a:r>
            <a:r>
              <a:rPr lang="en-GB" sz="2000" dirty="0">
                <a:solidFill>
                  <a:srgbClr val="0070C0"/>
                </a:solidFill>
              </a:rPr>
              <a:t> alongside these tests this year. </a:t>
            </a:r>
          </a:p>
        </p:txBody>
      </p:sp>
      <p:pic>
        <p:nvPicPr>
          <p:cNvPr id="3" name="Picture 2"/>
          <p:cNvPicPr>
            <a:picLocks noChangeAspect="1"/>
          </p:cNvPicPr>
          <p:nvPr/>
        </p:nvPicPr>
        <p:blipFill>
          <a:blip r:embed="rId2"/>
          <a:stretch>
            <a:fillRect/>
          </a:stretch>
        </p:blipFill>
        <p:spPr>
          <a:xfrm>
            <a:off x="7862838" y="425055"/>
            <a:ext cx="1171832" cy="1171832"/>
          </a:xfrm>
          <a:prstGeom prst="rect">
            <a:avLst/>
          </a:prstGeom>
        </p:spPr>
      </p:pic>
      <p:pic>
        <p:nvPicPr>
          <p:cNvPr id="4" name="Picture 3"/>
          <p:cNvPicPr>
            <a:picLocks noChangeAspect="1"/>
          </p:cNvPicPr>
          <p:nvPr/>
        </p:nvPicPr>
        <p:blipFill>
          <a:blip r:embed="rId3"/>
          <a:stretch>
            <a:fillRect/>
          </a:stretch>
        </p:blipFill>
        <p:spPr>
          <a:xfrm>
            <a:off x="10566400" y="5321300"/>
            <a:ext cx="1312862" cy="1312862"/>
          </a:xfrm>
          <a:prstGeom prst="rect">
            <a:avLst/>
          </a:prstGeom>
        </p:spPr>
      </p:pic>
      <p:pic>
        <p:nvPicPr>
          <p:cNvPr id="5" name="Picture 4"/>
          <p:cNvPicPr>
            <a:picLocks noChangeAspect="1"/>
          </p:cNvPicPr>
          <p:nvPr/>
        </p:nvPicPr>
        <p:blipFill>
          <a:blip r:embed="rId4"/>
          <a:stretch>
            <a:fillRect/>
          </a:stretch>
        </p:blipFill>
        <p:spPr>
          <a:xfrm>
            <a:off x="9672319" y="1282140"/>
            <a:ext cx="2206943" cy="1194920"/>
          </a:xfrm>
          <a:prstGeom prst="rect">
            <a:avLst/>
          </a:prstGeom>
        </p:spPr>
      </p:pic>
    </p:spTree>
    <p:extLst>
      <p:ext uri="{BB962C8B-B14F-4D97-AF65-F5344CB8AC3E}">
        <p14:creationId xmlns:p14="http://schemas.microsoft.com/office/powerpoint/2010/main" val="212726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5542" y="361027"/>
            <a:ext cx="9418299" cy="5970865"/>
          </a:xfrm>
          <a:prstGeom prst="rect">
            <a:avLst/>
          </a:prstGeom>
        </p:spPr>
        <p:txBody>
          <a:bodyPr wrap="square">
            <a:spAutoFit/>
          </a:bodyPr>
          <a:lstStyle/>
          <a:p>
            <a:r>
              <a:rPr lang="en-GB" sz="2000" b="1" dirty="0">
                <a:solidFill>
                  <a:schemeClr val="accent1">
                    <a:lumMod val="75000"/>
                  </a:schemeClr>
                </a:solidFill>
              </a:rPr>
              <a:t>Multiplication Tables Check (MTC)</a:t>
            </a:r>
          </a:p>
          <a:p>
            <a:endParaRPr lang="en-GB" sz="2000" dirty="0">
              <a:solidFill>
                <a:schemeClr val="accent1">
                  <a:lumMod val="75000"/>
                </a:schemeClr>
              </a:solidFill>
            </a:endParaRPr>
          </a:p>
          <a:p>
            <a:pPr marL="342900" indent="-342900">
              <a:buFontTx/>
              <a:buChar char="-"/>
            </a:pPr>
            <a:r>
              <a:rPr lang="en-GB" dirty="0">
                <a:solidFill>
                  <a:srgbClr val="0070C0"/>
                </a:solidFill>
              </a:rPr>
              <a:t>During the summer term, Year 4 will take part in the Year 4 times tables check (MTC). </a:t>
            </a:r>
          </a:p>
          <a:p>
            <a:pPr marL="342900" indent="-342900">
              <a:buFontTx/>
              <a:buChar char="-"/>
            </a:pPr>
            <a:endParaRPr lang="en-GB" dirty="0">
              <a:solidFill>
                <a:srgbClr val="0070C0"/>
              </a:solidFill>
            </a:endParaRPr>
          </a:p>
          <a:p>
            <a:pPr marL="342900" indent="-342900">
              <a:buFontTx/>
              <a:buChar char="-"/>
            </a:pPr>
            <a:r>
              <a:rPr lang="en-GB" dirty="0">
                <a:solidFill>
                  <a:srgbClr val="0070C0"/>
                </a:solidFill>
              </a:rPr>
              <a:t>The times tables test will be timed, with the entire assessment lasting approximately 5 minutes in total. </a:t>
            </a:r>
          </a:p>
          <a:p>
            <a:pPr marL="342900" indent="-342900">
              <a:buFontTx/>
              <a:buChar char="-"/>
            </a:pPr>
            <a:endParaRPr lang="en-GB" dirty="0">
              <a:solidFill>
                <a:srgbClr val="0070C0"/>
              </a:solidFill>
            </a:endParaRPr>
          </a:p>
          <a:p>
            <a:pPr marL="342900" indent="-342900">
              <a:buFontTx/>
              <a:buChar char="-"/>
            </a:pPr>
            <a:r>
              <a:rPr lang="en-GB" dirty="0">
                <a:solidFill>
                  <a:srgbClr val="0070C0"/>
                </a:solidFill>
              </a:rPr>
              <a:t>The children will be set a handful of practice questions to begin with. </a:t>
            </a:r>
          </a:p>
          <a:p>
            <a:pPr marL="342900" indent="-342900">
              <a:buFontTx/>
              <a:buChar char="-"/>
            </a:pPr>
            <a:endParaRPr lang="en-GB" dirty="0">
              <a:solidFill>
                <a:srgbClr val="0070C0"/>
              </a:solidFill>
            </a:endParaRPr>
          </a:p>
          <a:p>
            <a:pPr marL="342900" indent="-342900">
              <a:buFontTx/>
              <a:buChar char="-"/>
            </a:pPr>
            <a:r>
              <a:rPr lang="en-GB" dirty="0">
                <a:solidFill>
                  <a:srgbClr val="0070C0"/>
                </a:solidFill>
              </a:rPr>
              <a:t>Following the practice questions, the test itself will comprise of 25 questions, for example, 2 x 5 = with the child required to input the answer. </a:t>
            </a:r>
          </a:p>
          <a:p>
            <a:pPr marL="342900" indent="-342900">
              <a:buFontTx/>
              <a:buChar char="-"/>
            </a:pPr>
            <a:endParaRPr lang="en-GB" dirty="0">
              <a:solidFill>
                <a:srgbClr val="0070C0"/>
              </a:solidFill>
            </a:endParaRPr>
          </a:p>
          <a:p>
            <a:pPr marL="285750" indent="-285750">
              <a:buFontTx/>
              <a:buChar char="-"/>
            </a:pPr>
            <a:r>
              <a:rPr lang="en-GB" dirty="0">
                <a:solidFill>
                  <a:srgbClr val="0070C0"/>
                </a:solidFill>
              </a:rPr>
              <a:t>Children will be given six seconds to answer each of the questions, with a three second blank gap between each question.   </a:t>
            </a:r>
          </a:p>
          <a:p>
            <a:pPr marL="285750" indent="-285750">
              <a:buFontTx/>
              <a:buChar char="-"/>
            </a:pPr>
            <a:endParaRPr lang="en-GB" dirty="0">
              <a:solidFill>
                <a:srgbClr val="0070C0"/>
              </a:solidFill>
            </a:endParaRPr>
          </a:p>
          <a:p>
            <a:pPr marL="342900" indent="-342900">
              <a:buFontTx/>
              <a:buChar char="-"/>
            </a:pPr>
            <a:r>
              <a:rPr lang="en-GB" dirty="0">
                <a:solidFill>
                  <a:srgbClr val="0070C0"/>
                </a:solidFill>
              </a:rPr>
              <a:t>The questions will be randomly selected ranging from 2 x 2 up to 12 x 12.</a:t>
            </a:r>
          </a:p>
          <a:p>
            <a:pPr marL="342900" indent="-342900">
              <a:buFontTx/>
              <a:buChar char="-"/>
            </a:pPr>
            <a:endParaRPr lang="en-GB" dirty="0">
              <a:solidFill>
                <a:srgbClr val="0070C0"/>
              </a:solidFill>
            </a:endParaRPr>
          </a:p>
          <a:p>
            <a:r>
              <a:rPr lang="en-GB" dirty="0">
                <a:solidFill>
                  <a:srgbClr val="0070C0"/>
                </a:solidFill>
              </a:rPr>
              <a:t>- We will provide plenty of opportunities for children to practise in this way.  Please support your child by helping them to practise their times tables at home.</a:t>
            </a:r>
          </a:p>
          <a:p>
            <a:endParaRPr lang="en-GB" dirty="0">
              <a:solidFill>
                <a:srgbClr val="0070C0"/>
              </a:solidFill>
            </a:endParaRPr>
          </a:p>
          <a:p>
            <a:r>
              <a:rPr lang="en-GB" dirty="0">
                <a:solidFill>
                  <a:srgbClr val="0070C0"/>
                </a:solidFill>
              </a:rPr>
              <a:t>SOUND CHECK game on TTRS is very similar to the actual test.</a:t>
            </a:r>
          </a:p>
        </p:txBody>
      </p:sp>
      <p:pic>
        <p:nvPicPr>
          <p:cNvPr id="3" name="Picture 2"/>
          <p:cNvPicPr>
            <a:picLocks noChangeAspect="1"/>
          </p:cNvPicPr>
          <p:nvPr/>
        </p:nvPicPr>
        <p:blipFill>
          <a:blip r:embed="rId2"/>
          <a:stretch>
            <a:fillRect/>
          </a:stretch>
        </p:blipFill>
        <p:spPr>
          <a:xfrm>
            <a:off x="9732963" y="246727"/>
            <a:ext cx="1836738" cy="1260639"/>
          </a:xfrm>
          <a:prstGeom prst="rect">
            <a:avLst/>
          </a:prstGeom>
        </p:spPr>
      </p:pic>
      <p:pic>
        <p:nvPicPr>
          <p:cNvPr id="4" name="Picture 3"/>
          <p:cNvPicPr>
            <a:picLocks noChangeAspect="1"/>
          </p:cNvPicPr>
          <p:nvPr/>
        </p:nvPicPr>
        <p:blipFill>
          <a:blip r:embed="rId3"/>
          <a:stretch>
            <a:fillRect/>
          </a:stretch>
        </p:blipFill>
        <p:spPr>
          <a:xfrm>
            <a:off x="9732963" y="5595974"/>
            <a:ext cx="2203786" cy="1192212"/>
          </a:xfrm>
          <a:prstGeom prst="rect">
            <a:avLst/>
          </a:prstGeom>
        </p:spPr>
      </p:pic>
      <p:sp>
        <p:nvSpPr>
          <p:cNvPr id="5" name="AutoShape 2" descr="Hit the Button Math - Apps on Google Pl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4"/>
          <a:stretch>
            <a:fillRect/>
          </a:stretch>
        </p:blipFill>
        <p:spPr>
          <a:xfrm>
            <a:off x="10144196" y="3053592"/>
            <a:ext cx="1592262" cy="1592262"/>
          </a:xfrm>
          <a:prstGeom prst="rect">
            <a:avLst/>
          </a:prstGeom>
        </p:spPr>
      </p:pic>
    </p:spTree>
    <p:extLst>
      <p:ext uri="{BB962C8B-B14F-4D97-AF65-F5344CB8AC3E}">
        <p14:creationId xmlns:p14="http://schemas.microsoft.com/office/powerpoint/2010/main" val="3350208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744206" y="1486314"/>
            <a:ext cx="3285606" cy="654554"/>
          </a:xfrm>
          <a:prstGeom prst="rect">
            <a:avLst/>
          </a:prstGeom>
        </p:spPr>
      </p:pic>
      <p:sp>
        <p:nvSpPr>
          <p:cNvPr id="2" name="Title 1"/>
          <p:cNvSpPr>
            <a:spLocks noGrp="1"/>
          </p:cNvSpPr>
          <p:nvPr>
            <p:ph type="ctrTitle"/>
          </p:nvPr>
        </p:nvSpPr>
        <p:spPr>
          <a:xfrm>
            <a:off x="-964387" y="739150"/>
            <a:ext cx="12407716" cy="1646302"/>
          </a:xfrm>
        </p:spPr>
        <p:txBody>
          <a:bodyPr/>
          <a:lstStyle/>
          <a:p>
            <a:pPr algn="ctr"/>
            <a:br>
              <a:rPr lang="en-GB" dirty="0"/>
            </a:br>
            <a:br>
              <a:rPr lang="en-GB" dirty="0"/>
            </a:br>
            <a:br>
              <a:rPr lang="en-GB" b="1" dirty="0"/>
            </a:br>
            <a:r>
              <a:rPr lang="en-GB" b="1" dirty="0"/>
              <a:t>Supporting your </a:t>
            </a:r>
            <a:br>
              <a:rPr lang="en-GB" b="1" dirty="0"/>
            </a:br>
            <a:r>
              <a:rPr lang="en-GB" b="1" dirty="0"/>
              <a:t>child’s learning at home</a:t>
            </a:r>
            <a:br>
              <a:rPr lang="en-GB" b="1" dirty="0"/>
            </a:br>
            <a:endParaRPr lang="en-GB" b="1" dirty="0"/>
          </a:p>
        </p:txBody>
      </p:sp>
      <p:sp>
        <p:nvSpPr>
          <p:cNvPr id="3" name="Subtitle 2"/>
          <p:cNvSpPr>
            <a:spLocks noGrp="1"/>
          </p:cNvSpPr>
          <p:nvPr>
            <p:ph type="subTitle" idx="1"/>
          </p:nvPr>
        </p:nvSpPr>
        <p:spPr>
          <a:xfrm>
            <a:off x="425467" y="1714711"/>
            <a:ext cx="10429887" cy="1096899"/>
          </a:xfrm>
        </p:spPr>
        <p:txBody>
          <a:bodyPr>
            <a:noAutofit/>
          </a:bodyPr>
          <a:lstStyle/>
          <a:p>
            <a:pPr algn="l"/>
            <a:r>
              <a:rPr lang="en-GB" sz="1700" b="1" dirty="0">
                <a:solidFill>
                  <a:schemeClr val="accent1">
                    <a:lumMod val="75000"/>
                  </a:schemeClr>
                </a:solidFill>
              </a:rPr>
              <a:t>Reading Books</a:t>
            </a:r>
          </a:p>
          <a:p>
            <a:pPr algn="l"/>
            <a:r>
              <a:rPr lang="en-GB" sz="1700" dirty="0">
                <a:solidFill>
                  <a:schemeClr val="accent6">
                    <a:lumMod val="75000"/>
                  </a:schemeClr>
                </a:solidFill>
              </a:rPr>
              <a:t>Children change their own book once they have completed it - either from the scheme or from the free choice reading book shelves outside our classroom.  This will be monitored daily during ERIC time.  Please sign diaries at home.  </a:t>
            </a:r>
          </a:p>
          <a:p>
            <a:pPr algn="l"/>
            <a:r>
              <a:rPr lang="en-GB" sz="1700" b="1" dirty="0">
                <a:solidFill>
                  <a:schemeClr val="accent1">
                    <a:lumMod val="75000"/>
                  </a:schemeClr>
                </a:solidFill>
              </a:rPr>
              <a:t>Mathletics </a:t>
            </a:r>
          </a:p>
          <a:p>
            <a:pPr algn="l"/>
            <a:r>
              <a:rPr lang="en-GB" sz="1700" dirty="0">
                <a:solidFill>
                  <a:schemeClr val="accent6">
                    <a:lumMod val="75000"/>
                  </a:schemeClr>
                </a:solidFill>
              </a:rPr>
              <a:t>Tasks will be set regularly. Children can also select and complete their own tasks.</a:t>
            </a:r>
          </a:p>
          <a:p>
            <a:pPr algn="l"/>
            <a:r>
              <a:rPr lang="en-GB" sz="1700" b="1" dirty="0">
                <a:solidFill>
                  <a:schemeClr val="accent1">
                    <a:lumMod val="75000"/>
                  </a:schemeClr>
                </a:solidFill>
              </a:rPr>
              <a:t>Times Tables Rock Stars (TTRS)</a:t>
            </a:r>
          </a:p>
          <a:p>
            <a:pPr algn="l"/>
            <a:r>
              <a:rPr lang="en-GB" sz="1700" dirty="0">
                <a:solidFill>
                  <a:srgbClr val="0070C0"/>
                </a:solidFill>
              </a:rPr>
              <a:t>Please use this regularly – little and often. </a:t>
            </a:r>
          </a:p>
          <a:p>
            <a:pPr algn="l"/>
            <a:r>
              <a:rPr lang="en-GB" sz="1700" b="1" dirty="0">
                <a:solidFill>
                  <a:schemeClr val="accent1">
                    <a:lumMod val="75000"/>
                  </a:schemeClr>
                </a:solidFill>
              </a:rPr>
              <a:t>Spellings</a:t>
            </a:r>
          </a:p>
          <a:p>
            <a:pPr algn="l"/>
            <a:r>
              <a:rPr lang="en-GB" sz="1700" dirty="0">
                <a:solidFill>
                  <a:schemeClr val="accent6">
                    <a:lumMod val="75000"/>
                  </a:schemeClr>
                </a:solidFill>
              </a:rPr>
              <a:t>We will continue to follow Spelling Shed.  New spelling lists will be sent home each week and will be tested in school the following Tuesday.  After Christmas children will be expected to write 2 of the spellings in sentences. </a:t>
            </a:r>
          </a:p>
          <a:p>
            <a:pPr algn="l"/>
            <a:r>
              <a:rPr lang="en-GB" sz="1700" dirty="0">
                <a:solidFill>
                  <a:schemeClr val="accent6">
                    <a:lumMod val="75000"/>
                  </a:schemeClr>
                </a:solidFill>
              </a:rPr>
              <a:t>Any other homework will also be set on Fridays and children will have one week to complete it unless stated otherwise. </a:t>
            </a:r>
          </a:p>
        </p:txBody>
      </p:sp>
    </p:spTree>
    <p:extLst>
      <p:ext uri="{BB962C8B-B14F-4D97-AF65-F5344CB8AC3E}">
        <p14:creationId xmlns:p14="http://schemas.microsoft.com/office/powerpoint/2010/main" val="15760341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096000" y="273878"/>
            <a:ext cx="2961905" cy="1542857"/>
          </a:xfrm>
          <a:prstGeom prst="rect">
            <a:avLst/>
          </a:prstGeom>
        </p:spPr>
      </p:pic>
      <p:sp>
        <p:nvSpPr>
          <p:cNvPr id="2" name="Title 1"/>
          <p:cNvSpPr>
            <a:spLocks noGrp="1"/>
          </p:cNvSpPr>
          <p:nvPr>
            <p:ph type="title"/>
          </p:nvPr>
        </p:nvSpPr>
        <p:spPr>
          <a:xfrm>
            <a:off x="665555" y="159026"/>
            <a:ext cx="8596668" cy="1320800"/>
          </a:xfrm>
        </p:spPr>
        <p:txBody>
          <a:bodyPr>
            <a:normAutofit/>
          </a:bodyPr>
          <a:lstStyle/>
          <a:p>
            <a:r>
              <a:rPr lang="en-GB" sz="8000" b="1" dirty="0"/>
              <a:t>PE</a:t>
            </a:r>
          </a:p>
        </p:txBody>
      </p:sp>
      <p:sp>
        <p:nvSpPr>
          <p:cNvPr id="3" name="Content Placeholder 2"/>
          <p:cNvSpPr>
            <a:spLocks noGrp="1"/>
          </p:cNvSpPr>
          <p:nvPr>
            <p:ph idx="1"/>
          </p:nvPr>
        </p:nvSpPr>
        <p:spPr>
          <a:xfrm>
            <a:off x="452046" y="1479826"/>
            <a:ext cx="9897901" cy="2039205"/>
          </a:xfrm>
        </p:spPr>
        <p:txBody>
          <a:bodyPr>
            <a:noAutofit/>
          </a:bodyPr>
          <a:lstStyle/>
          <a:p>
            <a:pPr marL="0" indent="0">
              <a:buNone/>
            </a:pPr>
            <a:r>
              <a:rPr lang="en-GB" sz="4400" b="1" dirty="0">
                <a:solidFill>
                  <a:schemeClr val="accent1">
                    <a:lumMod val="75000"/>
                  </a:schemeClr>
                </a:solidFill>
              </a:rPr>
              <a:t>Tuesday</a:t>
            </a:r>
          </a:p>
          <a:p>
            <a:pPr marL="0" indent="0">
              <a:buNone/>
            </a:pPr>
            <a:r>
              <a:rPr lang="en-GB" sz="2000" dirty="0">
                <a:solidFill>
                  <a:schemeClr val="accent6">
                    <a:lumMod val="75000"/>
                  </a:schemeClr>
                </a:solidFill>
              </a:rPr>
              <a:t>Swimming (Autumn term only)</a:t>
            </a:r>
          </a:p>
          <a:p>
            <a:pPr marL="0" indent="0">
              <a:buNone/>
            </a:pPr>
            <a:r>
              <a:rPr lang="en-GB" sz="2000" dirty="0">
                <a:solidFill>
                  <a:schemeClr val="accent6">
                    <a:lumMod val="75000"/>
                  </a:schemeClr>
                </a:solidFill>
              </a:rPr>
              <a:t>Children need their swimming costume, towel and swimming cap for children with long hair please.</a:t>
            </a:r>
          </a:p>
          <a:p>
            <a:pPr marL="0" indent="0">
              <a:buNone/>
            </a:pPr>
            <a:r>
              <a:rPr lang="en-GB" sz="4400" b="1" dirty="0">
                <a:solidFill>
                  <a:schemeClr val="accent1">
                    <a:lumMod val="75000"/>
                  </a:schemeClr>
                </a:solidFill>
              </a:rPr>
              <a:t>Thursday</a:t>
            </a:r>
          </a:p>
          <a:p>
            <a:pPr marL="0" indent="0">
              <a:buNone/>
            </a:pPr>
            <a:r>
              <a:rPr lang="en-GB" sz="2000" dirty="0">
                <a:solidFill>
                  <a:schemeClr val="accent6">
                    <a:lumMod val="75000"/>
                  </a:schemeClr>
                </a:solidFill>
              </a:rPr>
              <a:t>Indoor PE (not Autumn 1 - Dance on Fri afternoons instead) </a:t>
            </a:r>
          </a:p>
          <a:p>
            <a:pPr marL="0" indent="0">
              <a:buNone/>
            </a:pPr>
            <a:r>
              <a:rPr lang="en-GB" sz="2000" dirty="0">
                <a:solidFill>
                  <a:schemeClr val="accent6">
                    <a:lumMod val="75000"/>
                  </a:schemeClr>
                </a:solidFill>
              </a:rPr>
              <a:t>Children need white t-shirt and black shorts. No trainers indoors. (Special socks if necessary)</a:t>
            </a:r>
          </a:p>
          <a:p>
            <a:pPr marL="0" indent="0">
              <a:buNone/>
            </a:pPr>
            <a:r>
              <a:rPr lang="en-GB" sz="2000" dirty="0">
                <a:solidFill>
                  <a:srgbClr val="00B050"/>
                </a:solidFill>
              </a:rPr>
              <a:t>Children need trainers in school all the time please.</a:t>
            </a:r>
          </a:p>
          <a:p>
            <a:endParaRPr lang="en-GB" sz="3600" dirty="0">
              <a:solidFill>
                <a:schemeClr val="accent1">
                  <a:lumMod val="75000"/>
                </a:schemeClr>
              </a:solidFill>
            </a:endParaRPr>
          </a:p>
        </p:txBody>
      </p:sp>
    </p:spTree>
    <p:extLst>
      <p:ext uri="{BB962C8B-B14F-4D97-AF65-F5344CB8AC3E}">
        <p14:creationId xmlns:p14="http://schemas.microsoft.com/office/powerpoint/2010/main" val="3638939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316" y="156238"/>
            <a:ext cx="8596668" cy="1320800"/>
          </a:xfrm>
        </p:spPr>
        <p:txBody>
          <a:bodyPr>
            <a:normAutofit/>
          </a:bodyPr>
          <a:lstStyle/>
          <a:p>
            <a:r>
              <a:rPr lang="en-GB" sz="8000" b="1" dirty="0"/>
              <a:t>Enrichment</a:t>
            </a:r>
          </a:p>
        </p:txBody>
      </p:sp>
      <p:sp>
        <p:nvSpPr>
          <p:cNvPr id="3" name="Content Placeholder 2"/>
          <p:cNvSpPr>
            <a:spLocks noGrp="1"/>
          </p:cNvSpPr>
          <p:nvPr>
            <p:ph idx="1"/>
          </p:nvPr>
        </p:nvSpPr>
        <p:spPr>
          <a:xfrm>
            <a:off x="677334" y="2160589"/>
            <a:ext cx="9448178" cy="3880773"/>
          </a:xfrm>
        </p:spPr>
        <p:txBody>
          <a:bodyPr>
            <a:normAutofit/>
          </a:bodyPr>
          <a:lstStyle/>
          <a:p>
            <a:pPr marL="0" indent="0">
              <a:buNone/>
            </a:pPr>
            <a:r>
              <a:rPr lang="en-GB" sz="3600" dirty="0">
                <a:solidFill>
                  <a:schemeClr val="accent6">
                    <a:lumMod val="75000"/>
                  </a:schemeClr>
                </a:solidFill>
              </a:rPr>
              <a:t>Autumn 1 – Dance</a:t>
            </a:r>
          </a:p>
          <a:p>
            <a:pPr marL="0" indent="0">
              <a:buNone/>
            </a:pPr>
            <a:endParaRPr lang="en-GB" sz="3600" dirty="0">
              <a:solidFill>
                <a:schemeClr val="accent6">
                  <a:lumMod val="75000"/>
                </a:schemeClr>
              </a:solidFill>
            </a:endParaRPr>
          </a:p>
          <a:p>
            <a:pPr marL="0" indent="0">
              <a:buNone/>
            </a:pPr>
            <a:r>
              <a:rPr lang="en-GB" sz="3600" dirty="0">
                <a:solidFill>
                  <a:schemeClr val="accent6">
                    <a:lumMod val="75000"/>
                  </a:schemeClr>
                </a:solidFill>
              </a:rPr>
              <a:t>Autumn 2 - Forest School and Gardening.  </a:t>
            </a:r>
          </a:p>
          <a:p>
            <a:pPr marL="0" indent="0">
              <a:buNone/>
            </a:pPr>
            <a:r>
              <a:rPr lang="en-GB" sz="2400" dirty="0">
                <a:solidFill>
                  <a:schemeClr val="accent6">
                    <a:lumMod val="75000"/>
                  </a:schemeClr>
                </a:solidFill>
              </a:rPr>
              <a:t>Children will need appropriate clothing for this on Fridays - old outdoor clothing including long sleeve top/wellies/waterproof coat.</a:t>
            </a:r>
          </a:p>
        </p:txBody>
      </p:sp>
      <p:pic>
        <p:nvPicPr>
          <p:cNvPr id="4" name="Picture 3"/>
          <p:cNvPicPr>
            <a:picLocks noChangeAspect="1"/>
          </p:cNvPicPr>
          <p:nvPr/>
        </p:nvPicPr>
        <p:blipFill>
          <a:blip r:embed="rId2"/>
          <a:stretch>
            <a:fillRect/>
          </a:stretch>
        </p:blipFill>
        <p:spPr>
          <a:xfrm>
            <a:off x="8201323" y="275568"/>
            <a:ext cx="1212731" cy="1442326"/>
          </a:xfrm>
          <a:prstGeom prst="rect">
            <a:avLst/>
          </a:prstGeom>
        </p:spPr>
      </p:pic>
      <p:pic>
        <p:nvPicPr>
          <p:cNvPr id="5" name="Picture 4"/>
          <p:cNvPicPr>
            <a:picLocks noChangeAspect="1"/>
          </p:cNvPicPr>
          <p:nvPr/>
        </p:nvPicPr>
        <p:blipFill>
          <a:blip r:embed="rId3"/>
          <a:stretch>
            <a:fillRect/>
          </a:stretch>
        </p:blipFill>
        <p:spPr>
          <a:xfrm>
            <a:off x="7960237" y="2305204"/>
            <a:ext cx="1694905" cy="1123796"/>
          </a:xfrm>
          <a:prstGeom prst="rect">
            <a:avLst/>
          </a:prstGeom>
        </p:spPr>
      </p:pic>
      <p:pic>
        <p:nvPicPr>
          <p:cNvPr id="6" name="Picture 5"/>
          <p:cNvPicPr>
            <a:picLocks noChangeAspect="1"/>
          </p:cNvPicPr>
          <p:nvPr/>
        </p:nvPicPr>
        <p:blipFill>
          <a:blip r:embed="rId4"/>
          <a:stretch>
            <a:fillRect/>
          </a:stretch>
        </p:blipFill>
        <p:spPr>
          <a:xfrm>
            <a:off x="6622035" y="360269"/>
            <a:ext cx="960275" cy="912737"/>
          </a:xfrm>
          <a:prstGeom prst="rect">
            <a:avLst/>
          </a:prstGeom>
        </p:spPr>
      </p:pic>
    </p:spTree>
    <p:extLst>
      <p:ext uri="{BB962C8B-B14F-4D97-AF65-F5344CB8AC3E}">
        <p14:creationId xmlns:p14="http://schemas.microsoft.com/office/powerpoint/2010/main" val="14780343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88915" y="2881050"/>
            <a:ext cx="7766936" cy="3347206"/>
          </a:xfrm>
        </p:spPr>
        <p:txBody>
          <a:bodyPr/>
          <a:lstStyle/>
          <a:p>
            <a:pPr algn="l"/>
            <a:r>
              <a:rPr lang="en-GB" b="1" dirty="0"/>
              <a:t>Buttons!</a:t>
            </a:r>
            <a:br>
              <a:rPr lang="en-GB" b="1" dirty="0"/>
            </a:br>
            <a:br>
              <a:rPr lang="en-GB" sz="8000" b="1" dirty="0"/>
            </a:br>
            <a:r>
              <a:rPr lang="en-GB" sz="2800" dirty="0">
                <a:solidFill>
                  <a:srgbClr val="0070C0"/>
                </a:solidFill>
              </a:rPr>
              <a:t>- Year 4 reward system</a:t>
            </a:r>
            <a:br>
              <a:rPr lang="en-GB" sz="2800" dirty="0">
                <a:solidFill>
                  <a:srgbClr val="0070C0"/>
                </a:solidFill>
              </a:rPr>
            </a:br>
            <a:br>
              <a:rPr lang="en-GB" sz="2800" dirty="0">
                <a:solidFill>
                  <a:srgbClr val="0070C0"/>
                </a:solidFill>
              </a:rPr>
            </a:br>
            <a:r>
              <a:rPr lang="en-GB" sz="2800" dirty="0">
                <a:solidFill>
                  <a:srgbClr val="0070C0"/>
                </a:solidFill>
              </a:rPr>
              <a:t>- Earn buttons as a team</a:t>
            </a:r>
            <a:br>
              <a:rPr lang="en-GB" sz="2800" dirty="0">
                <a:solidFill>
                  <a:srgbClr val="0070C0"/>
                </a:solidFill>
              </a:rPr>
            </a:br>
            <a:br>
              <a:rPr lang="en-GB" sz="2800" dirty="0">
                <a:solidFill>
                  <a:srgbClr val="0070C0"/>
                </a:solidFill>
              </a:rPr>
            </a:br>
            <a:r>
              <a:rPr lang="en-GB" sz="2800" dirty="0">
                <a:solidFill>
                  <a:srgbClr val="0070C0"/>
                </a:solidFill>
              </a:rPr>
              <a:t>- Th team with most buttons is the VIP table the following week</a:t>
            </a:r>
            <a:br>
              <a:rPr lang="en-GB" sz="2800" dirty="0">
                <a:solidFill>
                  <a:srgbClr val="0070C0"/>
                </a:solidFill>
              </a:rPr>
            </a:br>
            <a:br>
              <a:rPr lang="en-GB" sz="2800" dirty="0">
                <a:solidFill>
                  <a:srgbClr val="0070C0"/>
                </a:solidFill>
              </a:rPr>
            </a:br>
            <a:r>
              <a:rPr lang="en-GB" sz="2800" dirty="0">
                <a:solidFill>
                  <a:srgbClr val="0070C0"/>
                </a:solidFill>
              </a:rPr>
              <a:t>- Cushions and VIP pencil pot!</a:t>
            </a:r>
          </a:p>
        </p:txBody>
      </p:sp>
      <p:pic>
        <p:nvPicPr>
          <p:cNvPr id="6" name="Picture 5">
            <a:extLst>
              <a:ext uri="{FF2B5EF4-FFF2-40B4-BE49-F238E27FC236}">
                <a16:creationId xmlns:a16="http://schemas.microsoft.com/office/drawing/2014/main" id="{9B8A5E16-2792-49BC-8305-57A165D146DC}"/>
              </a:ext>
            </a:extLst>
          </p:cNvPr>
          <p:cNvPicPr>
            <a:picLocks noChangeAspect="1"/>
          </p:cNvPicPr>
          <p:nvPr/>
        </p:nvPicPr>
        <p:blipFill>
          <a:blip r:embed="rId2"/>
          <a:stretch>
            <a:fillRect/>
          </a:stretch>
        </p:blipFill>
        <p:spPr>
          <a:xfrm>
            <a:off x="6096000" y="604575"/>
            <a:ext cx="2286000" cy="2276475"/>
          </a:xfrm>
          <a:prstGeom prst="rect">
            <a:avLst/>
          </a:prstGeom>
        </p:spPr>
      </p:pic>
    </p:spTree>
    <p:extLst>
      <p:ext uri="{BB962C8B-B14F-4D97-AF65-F5344CB8AC3E}">
        <p14:creationId xmlns:p14="http://schemas.microsoft.com/office/powerpoint/2010/main" val="27952805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B0D08-948D-4742-9D28-F9E6647AEAD8}"/>
              </a:ext>
            </a:extLst>
          </p:cNvPr>
          <p:cNvSpPr>
            <a:spLocks noGrp="1"/>
          </p:cNvSpPr>
          <p:nvPr>
            <p:ph type="title"/>
          </p:nvPr>
        </p:nvSpPr>
        <p:spPr/>
        <p:txBody>
          <a:bodyPr>
            <a:normAutofit fontScale="90000"/>
          </a:bodyPr>
          <a:lstStyle/>
          <a:p>
            <a:r>
              <a:rPr lang="en-GB" sz="8900" b="1" dirty="0"/>
              <a:t>Reminders</a:t>
            </a:r>
            <a:br>
              <a:rPr lang="en-GB" sz="8000" b="1" dirty="0"/>
            </a:br>
            <a:br>
              <a:rPr lang="en-GB" sz="4000" dirty="0"/>
            </a:br>
            <a:br>
              <a:rPr lang="en-GB" sz="4000" dirty="0"/>
            </a:br>
            <a:endParaRPr lang="en-GB" sz="8000" dirty="0"/>
          </a:p>
        </p:txBody>
      </p:sp>
      <p:sp>
        <p:nvSpPr>
          <p:cNvPr id="3" name="Content Placeholder 2">
            <a:extLst>
              <a:ext uri="{FF2B5EF4-FFF2-40B4-BE49-F238E27FC236}">
                <a16:creationId xmlns:a16="http://schemas.microsoft.com/office/drawing/2014/main" id="{DB79DCB9-1615-40C5-A24B-C98D8B859B2E}"/>
              </a:ext>
            </a:extLst>
          </p:cNvPr>
          <p:cNvSpPr>
            <a:spLocks noGrp="1"/>
          </p:cNvSpPr>
          <p:nvPr>
            <p:ph idx="1"/>
          </p:nvPr>
        </p:nvSpPr>
        <p:spPr>
          <a:xfrm>
            <a:off x="677334" y="2160589"/>
            <a:ext cx="8596668" cy="4466714"/>
          </a:xfrm>
        </p:spPr>
        <p:txBody>
          <a:bodyPr>
            <a:normAutofit fontScale="85000" lnSpcReduction="10000"/>
          </a:bodyPr>
          <a:lstStyle/>
          <a:p>
            <a:pPr>
              <a:buFont typeface="Arial" panose="020B0604020202020204" pitchFamily="34" charset="0"/>
              <a:buChar char="•"/>
            </a:pPr>
            <a: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t>All uniform, PE kit and wellies should be labelled.</a:t>
            </a:r>
          </a:p>
          <a:p>
            <a:pPr>
              <a:buFont typeface="Arial" panose="020B0604020202020204" pitchFamily="34" charset="0"/>
              <a:buChar char="•"/>
            </a:pPr>
            <a:b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br>
            <a: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t>* Coats, filled water bottles (not huge ones or Stanley type) and book bags should be in school everyday.</a:t>
            </a:r>
          </a:p>
          <a:p>
            <a:pPr>
              <a:buFont typeface="Arial" panose="020B0604020202020204" pitchFamily="34" charset="0"/>
              <a:buChar char="•"/>
            </a:pPr>
            <a:b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br>
            <a: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t>* </a:t>
            </a:r>
            <a:r>
              <a:rPr lang="en-GB" sz="3200" dirty="0">
                <a:solidFill>
                  <a:schemeClr val="accent6">
                    <a:lumMod val="75000"/>
                  </a:schemeClr>
                </a:solidFill>
                <a:latin typeface="Trebuchet MS" panose="020B0603020202020204"/>
                <a:ea typeface="+mj-ea"/>
                <a:cs typeface="+mj-cs"/>
              </a:rPr>
              <a:t>Children may bring money for the </a:t>
            </a:r>
            <a: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t>tuck shop or bring a healthy snack from home for playtimes- no nuts please.</a:t>
            </a:r>
          </a:p>
          <a:p>
            <a:pPr marL="0" indent="0">
              <a:buNone/>
            </a:pPr>
            <a:b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br>
            <a:endParaRPr lang="en-GB" sz="1600" dirty="0">
              <a:solidFill>
                <a:schemeClr val="accent6">
                  <a:lumMod val="75000"/>
                </a:schemeClr>
              </a:solidFill>
            </a:endParaRPr>
          </a:p>
        </p:txBody>
      </p:sp>
      <p:pic>
        <p:nvPicPr>
          <p:cNvPr id="4" name="Picture 3"/>
          <p:cNvPicPr>
            <a:picLocks noChangeAspect="1"/>
          </p:cNvPicPr>
          <p:nvPr/>
        </p:nvPicPr>
        <p:blipFill>
          <a:blip r:embed="rId2"/>
          <a:stretch>
            <a:fillRect/>
          </a:stretch>
        </p:blipFill>
        <p:spPr>
          <a:xfrm rot="20572922">
            <a:off x="6896898" y="352395"/>
            <a:ext cx="1504950" cy="1504950"/>
          </a:xfrm>
          <a:prstGeom prst="rect">
            <a:avLst/>
          </a:prstGeom>
        </p:spPr>
      </p:pic>
      <p:pic>
        <p:nvPicPr>
          <p:cNvPr id="5" name="Picture 4"/>
          <p:cNvPicPr>
            <a:picLocks noChangeAspect="1"/>
          </p:cNvPicPr>
          <p:nvPr/>
        </p:nvPicPr>
        <p:blipFill>
          <a:blip r:embed="rId3"/>
          <a:stretch>
            <a:fillRect/>
          </a:stretch>
        </p:blipFill>
        <p:spPr>
          <a:xfrm rot="1555135">
            <a:off x="8972549" y="1861249"/>
            <a:ext cx="1438275" cy="1438275"/>
          </a:xfrm>
          <a:prstGeom prst="rect">
            <a:avLst/>
          </a:prstGeom>
        </p:spPr>
      </p:pic>
      <p:pic>
        <p:nvPicPr>
          <p:cNvPr id="6" name="Picture 5"/>
          <p:cNvPicPr>
            <a:picLocks noChangeAspect="1"/>
          </p:cNvPicPr>
          <p:nvPr/>
        </p:nvPicPr>
        <p:blipFill>
          <a:blip r:embed="rId4"/>
          <a:stretch>
            <a:fillRect/>
          </a:stretch>
        </p:blipFill>
        <p:spPr>
          <a:xfrm>
            <a:off x="9507370" y="5143499"/>
            <a:ext cx="1894739" cy="1419225"/>
          </a:xfrm>
          <a:prstGeom prst="rect">
            <a:avLst/>
          </a:prstGeom>
        </p:spPr>
      </p:pic>
    </p:spTree>
    <p:extLst>
      <p:ext uri="{BB962C8B-B14F-4D97-AF65-F5344CB8AC3E}">
        <p14:creationId xmlns:p14="http://schemas.microsoft.com/office/powerpoint/2010/main" val="3354702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187282" y="4604882"/>
            <a:ext cx="2221746" cy="2076949"/>
          </a:xfrm>
          <a:prstGeom prst="rect">
            <a:avLst/>
          </a:prstGeom>
        </p:spPr>
      </p:pic>
      <p:sp>
        <p:nvSpPr>
          <p:cNvPr id="2" name="Title 1"/>
          <p:cNvSpPr>
            <a:spLocks noGrp="1"/>
          </p:cNvSpPr>
          <p:nvPr>
            <p:ph type="title"/>
          </p:nvPr>
        </p:nvSpPr>
        <p:spPr/>
        <p:txBody>
          <a:bodyPr>
            <a:normAutofit/>
          </a:bodyPr>
          <a:lstStyle/>
          <a:p>
            <a:r>
              <a:rPr lang="en-GB" sz="8000" dirty="0"/>
              <a:t>Don’t forget…</a:t>
            </a:r>
          </a:p>
        </p:txBody>
      </p:sp>
      <p:sp>
        <p:nvSpPr>
          <p:cNvPr id="3" name="Content Placeholder 2"/>
          <p:cNvSpPr>
            <a:spLocks noGrp="1"/>
          </p:cNvSpPr>
          <p:nvPr>
            <p:ph idx="1"/>
          </p:nvPr>
        </p:nvSpPr>
        <p:spPr>
          <a:xfrm>
            <a:off x="677334" y="1803844"/>
            <a:ext cx="8596668" cy="5054156"/>
          </a:xfrm>
        </p:spPr>
        <p:txBody>
          <a:bodyPr>
            <a:normAutofit fontScale="25000" lnSpcReduction="20000"/>
          </a:bodyPr>
          <a:lstStyle/>
          <a:p>
            <a:pPr marL="0" indent="0">
              <a:buNone/>
            </a:pPr>
            <a:endParaRPr lang="en-GB" sz="2400" dirty="0">
              <a:solidFill>
                <a:schemeClr val="accent1">
                  <a:lumMod val="75000"/>
                </a:schemeClr>
              </a:solidFill>
            </a:endParaRPr>
          </a:p>
          <a:p>
            <a:pPr marL="0" indent="0">
              <a:buNone/>
            </a:pPr>
            <a:r>
              <a:rPr lang="en-GB" sz="8600" dirty="0">
                <a:solidFill>
                  <a:schemeClr val="accent6">
                    <a:lumMod val="75000"/>
                  </a:schemeClr>
                </a:solidFill>
              </a:rPr>
              <a:t>We are always around in the mornings and at home time as the children arrive and leave school.  </a:t>
            </a:r>
          </a:p>
          <a:p>
            <a:pPr marL="0" indent="0">
              <a:buNone/>
            </a:pPr>
            <a:endParaRPr lang="en-GB" sz="8600" dirty="0">
              <a:solidFill>
                <a:schemeClr val="accent6">
                  <a:lumMod val="75000"/>
                </a:schemeClr>
              </a:solidFill>
            </a:endParaRPr>
          </a:p>
          <a:p>
            <a:pPr marL="0" indent="0">
              <a:buNone/>
            </a:pPr>
            <a:r>
              <a:rPr lang="en-GB" sz="8600" dirty="0">
                <a:solidFill>
                  <a:schemeClr val="accent6">
                    <a:lumMod val="75000"/>
                  </a:schemeClr>
                </a:solidFill>
              </a:rPr>
              <a:t>If you have any quick messages you may pass them on during this time.  </a:t>
            </a:r>
          </a:p>
          <a:p>
            <a:pPr marL="0" indent="0">
              <a:buNone/>
            </a:pPr>
            <a:endParaRPr lang="en-GB" sz="8600" dirty="0">
              <a:solidFill>
                <a:schemeClr val="accent6">
                  <a:lumMod val="75000"/>
                </a:schemeClr>
              </a:solidFill>
            </a:endParaRPr>
          </a:p>
          <a:p>
            <a:pPr marL="0" indent="0">
              <a:buNone/>
            </a:pPr>
            <a:r>
              <a:rPr lang="en-GB" sz="8600" dirty="0">
                <a:solidFill>
                  <a:schemeClr val="accent6">
                    <a:lumMod val="75000"/>
                  </a:schemeClr>
                </a:solidFill>
              </a:rPr>
              <a:t>Alternatively you may write messages in your child’s diary. </a:t>
            </a:r>
          </a:p>
          <a:p>
            <a:pPr marL="0" indent="0">
              <a:buNone/>
            </a:pPr>
            <a:r>
              <a:rPr lang="en-GB" sz="8600" dirty="0">
                <a:solidFill>
                  <a:schemeClr val="accent6">
                    <a:lumMod val="75000"/>
                  </a:schemeClr>
                </a:solidFill>
              </a:rPr>
              <a:t> </a:t>
            </a:r>
          </a:p>
          <a:p>
            <a:pPr marL="0" indent="0">
              <a:buNone/>
            </a:pPr>
            <a:r>
              <a:rPr lang="en-GB" sz="8600" dirty="0">
                <a:solidFill>
                  <a:schemeClr val="accent6">
                    <a:lumMod val="75000"/>
                  </a:schemeClr>
                </a:solidFill>
              </a:rPr>
              <a:t>We do ask that you let us know if your child is being collected by someone other than who they normally go home with.  </a:t>
            </a:r>
          </a:p>
          <a:p>
            <a:pPr marL="0" indent="0">
              <a:buNone/>
            </a:pPr>
            <a:endParaRPr lang="en-GB" sz="8600" dirty="0">
              <a:solidFill>
                <a:schemeClr val="accent6">
                  <a:lumMod val="75000"/>
                </a:schemeClr>
              </a:solidFill>
            </a:endParaRPr>
          </a:p>
          <a:p>
            <a:pPr marL="0" indent="0">
              <a:buNone/>
            </a:pPr>
            <a:r>
              <a:rPr lang="en-GB" sz="8600" dirty="0">
                <a:solidFill>
                  <a:schemeClr val="accent6">
                    <a:lumMod val="75000"/>
                  </a:schemeClr>
                </a:solidFill>
              </a:rPr>
              <a:t>For any other messages please email </a:t>
            </a:r>
            <a:r>
              <a:rPr lang="en-GB" sz="8600" dirty="0">
                <a:solidFill>
                  <a:schemeClr val="accent6">
                    <a:lumMod val="75000"/>
                  </a:schemeClr>
                </a:solidFill>
                <a:hlinkClick r:id="rId3">
                  <a:extLst>
                    <a:ext uri="{A12FA001-AC4F-418D-AE19-62706E023703}">
                      <ahyp:hlinkClr xmlns:ahyp="http://schemas.microsoft.com/office/drawing/2018/hyperlinkcolor" val="tx"/>
                    </a:ext>
                  </a:extLst>
                </a:hlinkClick>
              </a:rPr>
              <a:t>renate.bristow@ladybrook-primary.co.uk</a:t>
            </a:r>
            <a:r>
              <a:rPr lang="en-GB" sz="8600" dirty="0">
                <a:solidFill>
                  <a:schemeClr val="accent6">
                    <a:lumMod val="75000"/>
                  </a:schemeClr>
                </a:solidFill>
              </a:rPr>
              <a:t> and she will pass them on.  </a:t>
            </a:r>
          </a:p>
          <a:p>
            <a:pPr marL="0" indent="0">
              <a:buNone/>
            </a:pPr>
            <a:endParaRPr lang="en-GB" dirty="0"/>
          </a:p>
          <a:p>
            <a:pPr marL="0" indent="0">
              <a:buNone/>
            </a:pPr>
            <a:r>
              <a:rPr lang="en-GB" dirty="0"/>
              <a:t>  </a:t>
            </a:r>
          </a:p>
          <a:p>
            <a:pPr marL="0" indent="0">
              <a:buNone/>
            </a:pPr>
            <a:endParaRPr lang="en-GB" dirty="0"/>
          </a:p>
        </p:txBody>
      </p:sp>
    </p:spTree>
    <p:extLst>
      <p:ext uri="{BB962C8B-B14F-4D97-AF65-F5344CB8AC3E}">
        <p14:creationId xmlns:p14="http://schemas.microsoft.com/office/powerpoint/2010/main" val="10914297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AAA8A-1B66-4ED6-A081-BE8D1113C478}"/>
              </a:ext>
            </a:extLst>
          </p:cNvPr>
          <p:cNvSpPr>
            <a:spLocks noGrp="1"/>
          </p:cNvSpPr>
          <p:nvPr>
            <p:ph type="title"/>
          </p:nvPr>
        </p:nvSpPr>
        <p:spPr>
          <a:xfrm>
            <a:off x="1512221" y="1961322"/>
            <a:ext cx="8596668" cy="1320800"/>
          </a:xfrm>
        </p:spPr>
        <p:txBody>
          <a:bodyPr>
            <a:normAutofit/>
          </a:bodyPr>
          <a:lstStyle/>
          <a:p>
            <a:r>
              <a:rPr lang="en-GB" sz="8000" dirty="0"/>
              <a:t>Thank you!</a:t>
            </a:r>
          </a:p>
        </p:txBody>
      </p:sp>
    </p:spTree>
    <p:extLst>
      <p:ext uri="{BB962C8B-B14F-4D97-AF65-F5344CB8AC3E}">
        <p14:creationId xmlns:p14="http://schemas.microsoft.com/office/powerpoint/2010/main" val="1477466543"/>
      </p:ext>
    </p:extLst>
  </p:cSld>
  <p:clrMapOvr>
    <a:masterClrMapping/>
  </p:clrMapOvr>
</p:sld>
</file>

<file path=ppt/theme/theme1.xml><?xml version="1.0" encoding="utf-8"?>
<a:theme xmlns:a="http://schemas.openxmlformats.org/drawingml/2006/main" name="Face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745</TotalTime>
  <Words>919</Words>
  <Application>Microsoft Office PowerPoint</Application>
  <PresentationFormat>Widescreen</PresentationFormat>
  <Paragraphs>87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Trebuchet MS</vt:lpstr>
      <vt:lpstr>Wingdings 3</vt:lpstr>
      <vt:lpstr>Facet</vt:lpstr>
      <vt:lpstr>Welcome to Year 4!</vt:lpstr>
      <vt:lpstr>Meet the team… Mrs Fripp – Monday, Tuesday, Wednesday am  Mrs Gadd - Wednesday pm, Thursday, Friday  Mrs Lockett – Teaching Assistant </vt:lpstr>
      <vt:lpstr>Weekly timetable  Monday- Mrs Fripp  Tuesday- Mrs Fripp and Mrs Lockett Swimming – Autumn Term Outdoor PE – Spring/Summer Term  Wednesday- Mrs Fripp am     Mrs Gadd pm  Thursday- Mrs Gadd and Mrs Lockett Indoor PE  Friday- Mrs Gadd Homework set, Enrichment afternoon  </vt:lpstr>
      <vt:lpstr>Curriculum overview</vt:lpstr>
      <vt:lpstr>PowerPoint Presentation</vt:lpstr>
      <vt:lpstr>PowerPoint Presentation</vt:lpstr>
      <vt:lpstr>   Supporting your  child’s learning at home </vt:lpstr>
      <vt:lpstr>PE</vt:lpstr>
      <vt:lpstr>Enrichment</vt:lpstr>
      <vt:lpstr>Buttons!  - Year 4 reward system  - Earn buttons as a team  - Th team with most buttons is the VIP table the following week  - Cushions and VIP pencil pot!</vt:lpstr>
      <vt:lpstr>Reminders   </vt:lpstr>
      <vt:lpstr>Don’t forget…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Nina Poole</dc:creator>
  <cp:lastModifiedBy>J Gadd</cp:lastModifiedBy>
  <cp:revision>72</cp:revision>
  <dcterms:created xsi:type="dcterms:W3CDTF">2020-09-08T19:29:28Z</dcterms:created>
  <dcterms:modified xsi:type="dcterms:W3CDTF">2026-09-10T16:24:12Z</dcterms:modified>
</cp:coreProperties>
</file>