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7"/>
  </p:notesMasterIdLst>
  <p:handoutMasterIdLst>
    <p:handoutMasterId r:id="rId28"/>
  </p:handoutMasterIdLst>
  <p:sldIdLst>
    <p:sldId id="257" r:id="rId4"/>
    <p:sldId id="306" r:id="rId5"/>
    <p:sldId id="322" r:id="rId6"/>
    <p:sldId id="309" r:id="rId7"/>
    <p:sldId id="310" r:id="rId8"/>
    <p:sldId id="316" r:id="rId9"/>
    <p:sldId id="311" r:id="rId10"/>
    <p:sldId id="312" r:id="rId11"/>
    <p:sldId id="313" r:id="rId12"/>
    <p:sldId id="314" r:id="rId13"/>
    <p:sldId id="315" r:id="rId14"/>
    <p:sldId id="318" r:id="rId15"/>
    <p:sldId id="308" r:id="rId16"/>
    <p:sldId id="295" r:id="rId17"/>
    <p:sldId id="299" r:id="rId18"/>
    <p:sldId id="297" r:id="rId19"/>
    <p:sldId id="317" r:id="rId20"/>
    <p:sldId id="324" r:id="rId21"/>
    <p:sldId id="325" r:id="rId22"/>
    <p:sldId id="326" r:id="rId23"/>
    <p:sldId id="327" r:id="rId24"/>
    <p:sldId id="328" r:id="rId25"/>
    <p:sldId id="260" r:id="rId26"/>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8AF2"/>
    <a:srgbClr val="DEB9F5"/>
    <a:srgbClr val="943EEA"/>
    <a:srgbClr val="933EE9"/>
    <a:srgbClr val="B96CE9"/>
    <a:srgbClr val="BA6CEA"/>
    <a:srgbClr val="0051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9" autoAdjust="0"/>
    <p:restoredTop sz="94660"/>
  </p:normalViewPr>
  <p:slideViewPr>
    <p:cSldViewPr snapToGrid="0">
      <p:cViewPr varScale="1">
        <p:scale>
          <a:sx n="110" d="100"/>
          <a:sy n="110" d="100"/>
        </p:scale>
        <p:origin x="630" y="10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4B5B59-62E0-43CE-909D-495F5AA9AAF7}" type="doc">
      <dgm:prSet loTypeId="urn:microsoft.com/office/officeart/2005/8/layout/hierarchy2" loCatId="hierarchy" qsTypeId="urn:microsoft.com/office/officeart/2005/8/quickstyle/3d3" qsCatId="3D" csTypeId="urn:microsoft.com/office/officeart/2005/8/colors/accent1_2" csCatId="accent1" phldr="1"/>
      <dgm:spPr/>
      <dgm:t>
        <a:bodyPr/>
        <a:lstStyle/>
        <a:p>
          <a:endParaRPr lang="en-GB"/>
        </a:p>
      </dgm:t>
    </dgm:pt>
    <dgm:pt modelId="{A0A529E6-8382-4825-9B7E-16BA31A83AE2}">
      <dgm:prSet/>
      <dgm:spPr>
        <a:solidFill>
          <a:srgbClr val="DEB9F5"/>
        </a:solidFill>
      </dgm:spPr>
      <dgm:t>
        <a:bodyPr/>
        <a:lstStyle/>
        <a:p>
          <a:r>
            <a:rPr lang="en-GB" b="1" dirty="0">
              <a:solidFill>
                <a:schemeClr val="tx1"/>
              </a:solidFill>
            </a:rPr>
            <a:t>Local visits permission slip – if new to school</a:t>
          </a:r>
          <a:endParaRPr lang="en-GB" b="1" i="0" u="none" strike="noStrike" dirty="0">
            <a:solidFill>
              <a:schemeClr val="tx1"/>
            </a:solidFill>
            <a:effectLst/>
            <a:latin typeface="+mn-lt"/>
          </a:endParaRPr>
        </a:p>
      </dgm:t>
    </dgm:pt>
    <dgm:pt modelId="{9D95A021-D1C2-46E0-9D50-7586BA7F2A08}" type="parTrans" cxnId="{C7F58F6E-CDAC-4489-8027-96C916D8E04C}">
      <dgm:prSet/>
      <dgm:spPr/>
      <dgm:t>
        <a:bodyPr/>
        <a:lstStyle/>
        <a:p>
          <a:endParaRPr lang="en-GB"/>
        </a:p>
      </dgm:t>
    </dgm:pt>
    <dgm:pt modelId="{D13A98D3-22C5-47BB-A0A0-A90A51F133D2}" type="sibTrans" cxnId="{C7F58F6E-CDAC-4489-8027-96C916D8E04C}">
      <dgm:prSet/>
      <dgm:spPr/>
      <dgm:t>
        <a:bodyPr/>
        <a:lstStyle/>
        <a:p>
          <a:endParaRPr lang="en-GB"/>
        </a:p>
      </dgm:t>
    </dgm:pt>
    <dgm:pt modelId="{8535C013-1436-40AA-85BE-32C986028371}">
      <dgm:prSet/>
      <dgm:spPr>
        <a:solidFill>
          <a:srgbClr val="DEB9F5"/>
        </a:solidFill>
      </dgm:spPr>
      <dgm:t>
        <a:bodyPr/>
        <a:lstStyle/>
        <a:p>
          <a:r>
            <a:rPr lang="en-GB" b="1" i="0" u="none" strike="noStrike" dirty="0">
              <a:solidFill>
                <a:schemeClr val="tx1"/>
              </a:solidFill>
              <a:effectLst/>
              <a:latin typeface="+mn-lt"/>
            </a:rPr>
            <a:t>Medical Conditions form – Mrs Bristow if any changes </a:t>
          </a:r>
        </a:p>
      </dgm:t>
    </dgm:pt>
    <dgm:pt modelId="{E7D227D4-26F3-417A-8913-8413BCFAF6A5}" type="parTrans" cxnId="{B2212889-3131-4572-BA08-C1102203135B}">
      <dgm:prSet/>
      <dgm:spPr/>
      <dgm:t>
        <a:bodyPr/>
        <a:lstStyle/>
        <a:p>
          <a:endParaRPr lang="en-GB"/>
        </a:p>
      </dgm:t>
    </dgm:pt>
    <dgm:pt modelId="{39EAAC58-92F3-4F48-A6A5-D140B3368C8D}" type="sibTrans" cxnId="{B2212889-3131-4572-BA08-C1102203135B}">
      <dgm:prSet/>
      <dgm:spPr/>
      <dgm:t>
        <a:bodyPr/>
        <a:lstStyle/>
        <a:p>
          <a:endParaRPr lang="en-GB"/>
        </a:p>
      </dgm:t>
    </dgm:pt>
    <dgm:pt modelId="{E3970888-3492-4A96-BDF6-BD538E7140E9}">
      <dgm:prSet custT="1"/>
      <dgm:spPr>
        <a:solidFill>
          <a:srgbClr val="DEB9F5"/>
        </a:solidFill>
      </dgm:spPr>
      <dgm:t>
        <a:bodyPr/>
        <a:lstStyle/>
        <a:p>
          <a:r>
            <a:rPr lang="en-GB" sz="4400" b="1" i="0" u="none" strike="noStrike" dirty="0">
              <a:solidFill>
                <a:schemeClr val="tx1"/>
              </a:solidFill>
              <a:effectLst/>
              <a:latin typeface="+mn-lt"/>
            </a:rPr>
            <a:t>Change of address, telephone numbers etc – please inform office</a:t>
          </a:r>
        </a:p>
      </dgm:t>
    </dgm:pt>
    <dgm:pt modelId="{D6FFA64C-760C-4857-883A-9FD43CAAA832}" type="parTrans" cxnId="{2DDE13DD-C72F-4C74-ADC0-AE4C18498D13}">
      <dgm:prSet/>
      <dgm:spPr/>
      <dgm:t>
        <a:bodyPr/>
        <a:lstStyle/>
        <a:p>
          <a:endParaRPr lang="en-GB"/>
        </a:p>
      </dgm:t>
    </dgm:pt>
    <dgm:pt modelId="{DC2A4A64-EB1C-438B-A985-838AE0B862B2}" type="sibTrans" cxnId="{2DDE13DD-C72F-4C74-ADC0-AE4C18498D13}">
      <dgm:prSet/>
      <dgm:spPr/>
      <dgm:t>
        <a:bodyPr/>
        <a:lstStyle/>
        <a:p>
          <a:endParaRPr lang="en-GB"/>
        </a:p>
      </dgm:t>
    </dgm:pt>
    <dgm:pt modelId="{F4941123-10CB-487A-887E-71F6C4B0EA38}" type="pres">
      <dgm:prSet presAssocID="{0C4B5B59-62E0-43CE-909D-495F5AA9AAF7}" presName="diagram" presStyleCnt="0">
        <dgm:presLayoutVars>
          <dgm:chPref val="1"/>
          <dgm:dir/>
          <dgm:animOne val="branch"/>
          <dgm:animLvl val="lvl"/>
          <dgm:resizeHandles val="exact"/>
        </dgm:presLayoutVars>
      </dgm:prSet>
      <dgm:spPr/>
    </dgm:pt>
    <dgm:pt modelId="{44CE7F88-3387-4286-A9EF-591BE754C38A}" type="pres">
      <dgm:prSet presAssocID="{A0A529E6-8382-4825-9B7E-16BA31A83AE2}" presName="root1" presStyleCnt="0"/>
      <dgm:spPr/>
    </dgm:pt>
    <dgm:pt modelId="{9A09027F-F2F3-4219-9D12-61ADB2675869}" type="pres">
      <dgm:prSet presAssocID="{A0A529E6-8382-4825-9B7E-16BA31A83AE2}" presName="LevelOneTextNode" presStyleLbl="node0" presStyleIdx="0" presStyleCnt="3" custScaleX="382525">
        <dgm:presLayoutVars>
          <dgm:chPref val="3"/>
        </dgm:presLayoutVars>
      </dgm:prSet>
      <dgm:spPr/>
    </dgm:pt>
    <dgm:pt modelId="{DE6BBF6A-050F-4F7C-AC05-81B8EDBB020F}" type="pres">
      <dgm:prSet presAssocID="{A0A529E6-8382-4825-9B7E-16BA31A83AE2}" presName="level2hierChild" presStyleCnt="0"/>
      <dgm:spPr/>
    </dgm:pt>
    <dgm:pt modelId="{33257040-B144-4B35-BC72-492FB368E0A6}" type="pres">
      <dgm:prSet presAssocID="{8535C013-1436-40AA-85BE-32C986028371}" presName="root1" presStyleCnt="0"/>
      <dgm:spPr/>
    </dgm:pt>
    <dgm:pt modelId="{4B0B384D-D11F-47BD-9C9D-27DD715C3DB3}" type="pres">
      <dgm:prSet presAssocID="{8535C013-1436-40AA-85BE-32C986028371}" presName="LevelOneTextNode" presStyleLbl="node0" presStyleIdx="1" presStyleCnt="3" custScaleX="382525">
        <dgm:presLayoutVars>
          <dgm:chPref val="3"/>
        </dgm:presLayoutVars>
      </dgm:prSet>
      <dgm:spPr/>
    </dgm:pt>
    <dgm:pt modelId="{8CB98271-949A-4427-A965-36A0EA7E5B9B}" type="pres">
      <dgm:prSet presAssocID="{8535C013-1436-40AA-85BE-32C986028371}" presName="level2hierChild" presStyleCnt="0"/>
      <dgm:spPr/>
    </dgm:pt>
    <dgm:pt modelId="{260C0E2A-9A7D-49B7-93B2-8D4C5D5AE404}" type="pres">
      <dgm:prSet presAssocID="{E3970888-3492-4A96-BDF6-BD538E7140E9}" presName="root1" presStyleCnt="0"/>
      <dgm:spPr/>
    </dgm:pt>
    <dgm:pt modelId="{2C1B1581-0F87-4F27-8C75-CF3B6B97FCC8}" type="pres">
      <dgm:prSet presAssocID="{E3970888-3492-4A96-BDF6-BD538E7140E9}" presName="LevelOneTextNode" presStyleLbl="node0" presStyleIdx="2" presStyleCnt="3" custScaleX="382525">
        <dgm:presLayoutVars>
          <dgm:chPref val="3"/>
        </dgm:presLayoutVars>
      </dgm:prSet>
      <dgm:spPr/>
    </dgm:pt>
    <dgm:pt modelId="{8DD28BE0-BD11-4732-8EA6-BE0FDA946EE4}" type="pres">
      <dgm:prSet presAssocID="{E3970888-3492-4A96-BDF6-BD538E7140E9}" presName="level2hierChild" presStyleCnt="0"/>
      <dgm:spPr/>
    </dgm:pt>
  </dgm:ptLst>
  <dgm:cxnLst>
    <dgm:cxn modelId="{78045325-E4D0-4224-B38C-204083D4A3E6}" type="presOf" srcId="{E3970888-3492-4A96-BDF6-BD538E7140E9}" destId="{2C1B1581-0F87-4F27-8C75-CF3B6B97FCC8}" srcOrd="0" destOrd="0" presId="urn:microsoft.com/office/officeart/2005/8/layout/hierarchy2"/>
    <dgm:cxn modelId="{C7F58F6E-CDAC-4489-8027-96C916D8E04C}" srcId="{0C4B5B59-62E0-43CE-909D-495F5AA9AAF7}" destId="{A0A529E6-8382-4825-9B7E-16BA31A83AE2}" srcOrd="0" destOrd="0" parTransId="{9D95A021-D1C2-46E0-9D50-7586BA7F2A08}" sibTransId="{D13A98D3-22C5-47BB-A0A0-A90A51F133D2}"/>
    <dgm:cxn modelId="{DE04495A-AE48-45BA-B718-43BA83541DD8}" type="presOf" srcId="{8535C013-1436-40AA-85BE-32C986028371}" destId="{4B0B384D-D11F-47BD-9C9D-27DD715C3DB3}" srcOrd="0" destOrd="0" presId="urn:microsoft.com/office/officeart/2005/8/layout/hierarchy2"/>
    <dgm:cxn modelId="{B2212889-3131-4572-BA08-C1102203135B}" srcId="{0C4B5B59-62E0-43CE-909D-495F5AA9AAF7}" destId="{8535C013-1436-40AA-85BE-32C986028371}" srcOrd="1" destOrd="0" parTransId="{E7D227D4-26F3-417A-8913-8413BCFAF6A5}" sibTransId="{39EAAC58-92F3-4F48-A6A5-D140B3368C8D}"/>
    <dgm:cxn modelId="{BD95D3AA-4943-4C61-A0AC-2C7762E516D1}" type="presOf" srcId="{0C4B5B59-62E0-43CE-909D-495F5AA9AAF7}" destId="{F4941123-10CB-487A-887E-71F6C4B0EA38}" srcOrd="0" destOrd="0" presId="urn:microsoft.com/office/officeart/2005/8/layout/hierarchy2"/>
    <dgm:cxn modelId="{9D6CA1DC-2E1F-4306-AA15-46FABDEFC08B}" type="presOf" srcId="{A0A529E6-8382-4825-9B7E-16BA31A83AE2}" destId="{9A09027F-F2F3-4219-9D12-61ADB2675869}" srcOrd="0" destOrd="0" presId="urn:microsoft.com/office/officeart/2005/8/layout/hierarchy2"/>
    <dgm:cxn modelId="{2DDE13DD-C72F-4C74-ADC0-AE4C18498D13}" srcId="{0C4B5B59-62E0-43CE-909D-495F5AA9AAF7}" destId="{E3970888-3492-4A96-BDF6-BD538E7140E9}" srcOrd="2" destOrd="0" parTransId="{D6FFA64C-760C-4857-883A-9FD43CAAA832}" sibTransId="{DC2A4A64-EB1C-438B-A985-838AE0B862B2}"/>
    <dgm:cxn modelId="{C00B144D-D4B5-4C8A-9100-687297F771D1}" type="presParOf" srcId="{F4941123-10CB-487A-887E-71F6C4B0EA38}" destId="{44CE7F88-3387-4286-A9EF-591BE754C38A}" srcOrd="0" destOrd="0" presId="urn:microsoft.com/office/officeart/2005/8/layout/hierarchy2"/>
    <dgm:cxn modelId="{325AECDB-3F2C-4C47-8B03-52229CD43519}" type="presParOf" srcId="{44CE7F88-3387-4286-A9EF-591BE754C38A}" destId="{9A09027F-F2F3-4219-9D12-61ADB2675869}" srcOrd="0" destOrd="0" presId="urn:microsoft.com/office/officeart/2005/8/layout/hierarchy2"/>
    <dgm:cxn modelId="{495557FE-4E04-4922-BF18-F483F0541F89}" type="presParOf" srcId="{44CE7F88-3387-4286-A9EF-591BE754C38A}" destId="{DE6BBF6A-050F-4F7C-AC05-81B8EDBB020F}" srcOrd="1" destOrd="0" presId="urn:microsoft.com/office/officeart/2005/8/layout/hierarchy2"/>
    <dgm:cxn modelId="{B0AD5627-7036-4FA3-8282-D90A8FD1EDAE}" type="presParOf" srcId="{F4941123-10CB-487A-887E-71F6C4B0EA38}" destId="{33257040-B144-4B35-BC72-492FB368E0A6}" srcOrd="1" destOrd="0" presId="urn:microsoft.com/office/officeart/2005/8/layout/hierarchy2"/>
    <dgm:cxn modelId="{D1B3063E-AB0D-4477-8FA7-813247E4590B}" type="presParOf" srcId="{33257040-B144-4B35-BC72-492FB368E0A6}" destId="{4B0B384D-D11F-47BD-9C9D-27DD715C3DB3}" srcOrd="0" destOrd="0" presId="urn:microsoft.com/office/officeart/2005/8/layout/hierarchy2"/>
    <dgm:cxn modelId="{8483FFED-A6F5-4736-90D7-214924272880}" type="presParOf" srcId="{33257040-B144-4B35-BC72-492FB368E0A6}" destId="{8CB98271-949A-4427-A965-36A0EA7E5B9B}" srcOrd="1" destOrd="0" presId="urn:microsoft.com/office/officeart/2005/8/layout/hierarchy2"/>
    <dgm:cxn modelId="{5E5D80EE-F126-462E-8EBE-9CD0F9041318}" type="presParOf" srcId="{F4941123-10CB-487A-887E-71F6C4B0EA38}" destId="{260C0E2A-9A7D-49B7-93B2-8D4C5D5AE404}" srcOrd="2" destOrd="0" presId="urn:microsoft.com/office/officeart/2005/8/layout/hierarchy2"/>
    <dgm:cxn modelId="{60DDB1AE-F078-475F-AF07-78A07EDF8F04}" type="presParOf" srcId="{260C0E2A-9A7D-49B7-93B2-8D4C5D5AE404}" destId="{2C1B1581-0F87-4F27-8C75-CF3B6B97FCC8}" srcOrd="0" destOrd="0" presId="urn:microsoft.com/office/officeart/2005/8/layout/hierarchy2"/>
    <dgm:cxn modelId="{6BDF6BA3-265F-479E-A6A4-6C1E112BD65B}" type="presParOf" srcId="{260C0E2A-9A7D-49B7-93B2-8D4C5D5AE404}" destId="{8DD28BE0-BD11-4732-8EA6-BE0FDA946EE4}"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4B5B59-62E0-43CE-909D-495F5AA9AAF7}" type="doc">
      <dgm:prSet loTypeId="urn:microsoft.com/office/officeart/2005/8/layout/hierarchy2" loCatId="hierarchy" qsTypeId="urn:microsoft.com/office/officeart/2005/8/quickstyle/3d3" qsCatId="3D" csTypeId="urn:microsoft.com/office/officeart/2005/8/colors/accent1_2" csCatId="accent1" phldr="1"/>
      <dgm:spPr/>
      <dgm:t>
        <a:bodyPr/>
        <a:lstStyle/>
        <a:p>
          <a:endParaRPr lang="en-GB"/>
        </a:p>
      </dgm:t>
    </dgm:pt>
    <dgm:pt modelId="{2076DEC8-A3DC-4469-9AE4-F3A9287E479D}">
      <dgm:prSet/>
      <dgm:spPr>
        <a:solidFill>
          <a:srgbClr val="BE8AF2"/>
        </a:solidFill>
      </dgm:spPr>
      <dgm:t>
        <a:bodyPr/>
        <a:lstStyle/>
        <a:p>
          <a:r>
            <a:rPr lang="en-GB" b="1" dirty="0">
              <a:solidFill>
                <a:schemeClr val="tx1"/>
              </a:solidFill>
            </a:rPr>
            <a:t>Absence for planned medical / dental reasons should take place out of school time if possible.  The office requires appointment card / medical letter to allow us to authorise the absence</a:t>
          </a:r>
        </a:p>
        <a:p>
          <a:r>
            <a:rPr lang="en-GB" b="1" i="0" u="none" strike="noStrike" dirty="0">
              <a:solidFill>
                <a:schemeClr val="tx1"/>
              </a:solidFill>
              <a:effectLst/>
              <a:latin typeface="+mn-lt"/>
            </a:rPr>
            <a:t>Please don’t book holidays in term time </a:t>
          </a:r>
        </a:p>
      </dgm:t>
    </dgm:pt>
    <dgm:pt modelId="{96B72CF1-E270-4CD4-B9FC-C1FACB23CBB3}" type="parTrans" cxnId="{84C13BF7-2E45-42F5-9A7B-267B253F4A91}">
      <dgm:prSet/>
      <dgm:spPr/>
      <dgm:t>
        <a:bodyPr/>
        <a:lstStyle/>
        <a:p>
          <a:endParaRPr lang="en-GB"/>
        </a:p>
      </dgm:t>
    </dgm:pt>
    <dgm:pt modelId="{5A50975D-30C0-4EBE-83EA-9752E42CF176}" type="sibTrans" cxnId="{84C13BF7-2E45-42F5-9A7B-267B253F4A91}">
      <dgm:prSet/>
      <dgm:spPr/>
      <dgm:t>
        <a:bodyPr/>
        <a:lstStyle/>
        <a:p>
          <a:endParaRPr lang="en-GB"/>
        </a:p>
      </dgm:t>
    </dgm:pt>
    <dgm:pt modelId="{F4941123-10CB-487A-887E-71F6C4B0EA38}" type="pres">
      <dgm:prSet presAssocID="{0C4B5B59-62E0-43CE-909D-495F5AA9AAF7}" presName="diagram" presStyleCnt="0">
        <dgm:presLayoutVars>
          <dgm:chPref val="1"/>
          <dgm:dir/>
          <dgm:animOne val="branch"/>
          <dgm:animLvl val="lvl"/>
          <dgm:resizeHandles val="exact"/>
        </dgm:presLayoutVars>
      </dgm:prSet>
      <dgm:spPr/>
    </dgm:pt>
    <dgm:pt modelId="{EE448CCA-1407-4361-8FEF-14EEAA49CD67}" type="pres">
      <dgm:prSet presAssocID="{2076DEC8-A3DC-4469-9AE4-F3A9287E479D}" presName="root1" presStyleCnt="0"/>
      <dgm:spPr/>
    </dgm:pt>
    <dgm:pt modelId="{745B9C8C-9C1C-4BB3-9383-9073E21813E6}" type="pres">
      <dgm:prSet presAssocID="{2076DEC8-A3DC-4469-9AE4-F3A9287E479D}" presName="LevelOneTextNode" presStyleLbl="node0" presStyleIdx="0" presStyleCnt="1" custScaleY="116020" custLinFactNeighborY="182">
        <dgm:presLayoutVars>
          <dgm:chPref val="3"/>
        </dgm:presLayoutVars>
      </dgm:prSet>
      <dgm:spPr/>
    </dgm:pt>
    <dgm:pt modelId="{C6AF2392-8321-4FCF-B5DD-331566C066BC}" type="pres">
      <dgm:prSet presAssocID="{2076DEC8-A3DC-4469-9AE4-F3A9287E479D}" presName="level2hierChild" presStyleCnt="0"/>
      <dgm:spPr/>
    </dgm:pt>
  </dgm:ptLst>
  <dgm:cxnLst>
    <dgm:cxn modelId="{16FE5E80-E7EE-4B37-B9E3-78100976C5D6}" type="presOf" srcId="{2076DEC8-A3DC-4469-9AE4-F3A9287E479D}" destId="{745B9C8C-9C1C-4BB3-9383-9073E21813E6}" srcOrd="0" destOrd="0" presId="urn:microsoft.com/office/officeart/2005/8/layout/hierarchy2"/>
    <dgm:cxn modelId="{BD95D3AA-4943-4C61-A0AC-2C7762E516D1}" type="presOf" srcId="{0C4B5B59-62E0-43CE-909D-495F5AA9AAF7}" destId="{F4941123-10CB-487A-887E-71F6C4B0EA38}" srcOrd="0" destOrd="0" presId="urn:microsoft.com/office/officeart/2005/8/layout/hierarchy2"/>
    <dgm:cxn modelId="{84C13BF7-2E45-42F5-9A7B-267B253F4A91}" srcId="{0C4B5B59-62E0-43CE-909D-495F5AA9AAF7}" destId="{2076DEC8-A3DC-4469-9AE4-F3A9287E479D}" srcOrd="0" destOrd="0" parTransId="{96B72CF1-E270-4CD4-B9FC-C1FACB23CBB3}" sibTransId="{5A50975D-30C0-4EBE-83EA-9752E42CF176}"/>
    <dgm:cxn modelId="{B5DA613B-7298-4338-BA4C-CF01DCA2FCCD}" type="presParOf" srcId="{F4941123-10CB-487A-887E-71F6C4B0EA38}" destId="{EE448CCA-1407-4361-8FEF-14EEAA49CD67}" srcOrd="0" destOrd="0" presId="urn:microsoft.com/office/officeart/2005/8/layout/hierarchy2"/>
    <dgm:cxn modelId="{36AA69E5-260D-43BE-9B46-944C06DDC0A2}" type="presParOf" srcId="{EE448CCA-1407-4361-8FEF-14EEAA49CD67}" destId="{745B9C8C-9C1C-4BB3-9383-9073E21813E6}" srcOrd="0" destOrd="0" presId="urn:microsoft.com/office/officeart/2005/8/layout/hierarchy2"/>
    <dgm:cxn modelId="{3EBE48B7-445D-478A-A500-1C624A59C1DF}" type="presParOf" srcId="{EE448CCA-1407-4361-8FEF-14EEAA49CD67}" destId="{C6AF2392-8321-4FCF-B5DD-331566C066BC}"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0C4B5B59-62E0-43CE-909D-495F5AA9AAF7}" type="doc">
      <dgm:prSet loTypeId="urn:microsoft.com/office/officeart/2005/8/layout/hierarchy2" loCatId="hierarchy" qsTypeId="urn:microsoft.com/office/officeart/2005/8/quickstyle/3d3" qsCatId="3D" csTypeId="urn:microsoft.com/office/officeart/2005/8/colors/accent1_2" csCatId="accent1" phldr="1"/>
      <dgm:spPr/>
      <dgm:t>
        <a:bodyPr/>
        <a:lstStyle/>
        <a:p>
          <a:endParaRPr lang="en-GB"/>
        </a:p>
      </dgm:t>
    </dgm:pt>
    <dgm:pt modelId="{4DCE450B-A8E6-465A-A191-91556D1AFC26}">
      <dgm:prSet custT="1"/>
      <dgm:spPr>
        <a:solidFill>
          <a:srgbClr val="BE8AF2"/>
        </a:solidFill>
      </dgm:spPr>
      <dgm:t>
        <a:bodyPr/>
        <a:lstStyle/>
        <a:p>
          <a:r>
            <a:rPr lang="en-GB" sz="6500" b="1" dirty="0">
              <a:solidFill>
                <a:schemeClr val="tx1"/>
              </a:solidFill>
            </a:rPr>
            <a:t> </a:t>
          </a:r>
          <a:r>
            <a:rPr lang="en-GB" sz="4000" b="1" dirty="0">
              <a:solidFill>
                <a:schemeClr val="tx1"/>
              </a:solidFill>
            </a:rPr>
            <a:t>School lunches – order on time</a:t>
          </a:r>
          <a:endParaRPr lang="en-GB" sz="4000" b="1" i="0" u="none" strike="noStrike" dirty="0">
            <a:solidFill>
              <a:schemeClr val="tx1"/>
            </a:solidFill>
            <a:effectLst/>
            <a:latin typeface="+mn-lt"/>
          </a:endParaRPr>
        </a:p>
      </dgm:t>
    </dgm:pt>
    <dgm:pt modelId="{C80B165E-8048-499A-BDB5-552A518FB80B}" type="parTrans" cxnId="{C49989F5-B682-47B5-8795-DCB7C6A61F0C}">
      <dgm:prSet/>
      <dgm:spPr/>
      <dgm:t>
        <a:bodyPr/>
        <a:lstStyle/>
        <a:p>
          <a:endParaRPr lang="en-GB"/>
        </a:p>
      </dgm:t>
    </dgm:pt>
    <dgm:pt modelId="{24460950-A14D-48B3-811B-BA4416D87449}" type="sibTrans" cxnId="{C49989F5-B682-47B5-8795-DCB7C6A61F0C}">
      <dgm:prSet/>
      <dgm:spPr/>
      <dgm:t>
        <a:bodyPr/>
        <a:lstStyle/>
        <a:p>
          <a:endParaRPr lang="en-GB"/>
        </a:p>
      </dgm:t>
    </dgm:pt>
    <dgm:pt modelId="{61B05F3A-43B5-4471-96C9-AB6112F14466}">
      <dgm:prSet custT="1"/>
      <dgm:spPr>
        <a:solidFill>
          <a:srgbClr val="BE8AF2"/>
        </a:solidFill>
      </dgm:spPr>
      <dgm:t>
        <a:bodyPr/>
        <a:lstStyle/>
        <a:p>
          <a:r>
            <a:rPr lang="en-GB" sz="4000" b="1" dirty="0">
              <a:solidFill>
                <a:schemeClr val="tx1"/>
              </a:solidFill>
            </a:rPr>
            <a:t>Choose lunches with your child</a:t>
          </a:r>
          <a:endParaRPr lang="en-GB" sz="4000" b="1" i="0" u="none" strike="noStrike" dirty="0">
            <a:solidFill>
              <a:schemeClr val="tx1"/>
            </a:solidFill>
            <a:effectLst/>
            <a:latin typeface="+mn-lt"/>
          </a:endParaRPr>
        </a:p>
      </dgm:t>
    </dgm:pt>
    <dgm:pt modelId="{C573A517-83A1-49E1-89B5-E5B4F23EE7F5}" type="parTrans" cxnId="{C3EFBF24-1A7A-4CFA-814D-F30E8999164C}">
      <dgm:prSet/>
      <dgm:spPr/>
      <dgm:t>
        <a:bodyPr/>
        <a:lstStyle/>
        <a:p>
          <a:endParaRPr lang="en-GB"/>
        </a:p>
      </dgm:t>
    </dgm:pt>
    <dgm:pt modelId="{0320CFEA-FA58-4BB7-AE50-FD5CD2662769}" type="sibTrans" cxnId="{C3EFBF24-1A7A-4CFA-814D-F30E8999164C}">
      <dgm:prSet/>
      <dgm:spPr/>
      <dgm:t>
        <a:bodyPr/>
        <a:lstStyle/>
        <a:p>
          <a:endParaRPr lang="en-GB"/>
        </a:p>
      </dgm:t>
    </dgm:pt>
    <dgm:pt modelId="{31C2CC8E-E574-4A39-B012-E8703B3A1CFD}">
      <dgm:prSet custT="1"/>
      <dgm:spPr>
        <a:solidFill>
          <a:srgbClr val="BE8AF2"/>
        </a:solidFill>
      </dgm:spPr>
      <dgm:t>
        <a:bodyPr/>
        <a:lstStyle/>
        <a:p>
          <a:r>
            <a:rPr lang="en-GB" sz="3200" dirty="0"/>
            <a:t> </a:t>
          </a:r>
          <a:r>
            <a:rPr lang="en-GB" sz="4000" b="1" dirty="0">
              <a:solidFill>
                <a:schemeClr val="tx1"/>
              </a:solidFill>
            </a:rPr>
            <a:t>Please: (Years 3-6) keep your lunch account in credit – or lunch choices are lost</a:t>
          </a:r>
          <a:endParaRPr lang="en-GB" sz="4000" b="1" i="0" u="none" strike="noStrike" dirty="0">
            <a:solidFill>
              <a:schemeClr val="tx1"/>
            </a:solidFill>
            <a:effectLst/>
            <a:latin typeface="+mn-lt"/>
          </a:endParaRPr>
        </a:p>
      </dgm:t>
    </dgm:pt>
    <dgm:pt modelId="{ADC39ABA-341C-43FC-9A8F-5BF9D2C60614}" type="parTrans" cxnId="{B88A4906-5DDC-438E-A560-BFC55E38C9EC}">
      <dgm:prSet/>
      <dgm:spPr/>
      <dgm:t>
        <a:bodyPr/>
        <a:lstStyle/>
        <a:p>
          <a:endParaRPr lang="en-GB"/>
        </a:p>
      </dgm:t>
    </dgm:pt>
    <dgm:pt modelId="{72D3F369-36D7-4A92-9DB9-0AA3FD2E887C}" type="sibTrans" cxnId="{B88A4906-5DDC-438E-A560-BFC55E38C9EC}">
      <dgm:prSet/>
      <dgm:spPr/>
      <dgm:t>
        <a:bodyPr/>
        <a:lstStyle/>
        <a:p>
          <a:endParaRPr lang="en-GB"/>
        </a:p>
      </dgm:t>
    </dgm:pt>
    <dgm:pt modelId="{F4941123-10CB-487A-887E-71F6C4B0EA38}" type="pres">
      <dgm:prSet presAssocID="{0C4B5B59-62E0-43CE-909D-495F5AA9AAF7}" presName="diagram" presStyleCnt="0">
        <dgm:presLayoutVars>
          <dgm:chPref val="1"/>
          <dgm:dir/>
          <dgm:animOne val="branch"/>
          <dgm:animLvl val="lvl"/>
          <dgm:resizeHandles val="exact"/>
        </dgm:presLayoutVars>
      </dgm:prSet>
      <dgm:spPr/>
    </dgm:pt>
    <dgm:pt modelId="{10DB38D9-7E0A-4C95-BF66-236A81DD4E70}" type="pres">
      <dgm:prSet presAssocID="{4DCE450B-A8E6-465A-A191-91556D1AFC26}" presName="root1" presStyleCnt="0"/>
      <dgm:spPr/>
    </dgm:pt>
    <dgm:pt modelId="{BFBCB437-D1AC-400C-A295-B5E1F593CE4A}" type="pres">
      <dgm:prSet presAssocID="{4DCE450B-A8E6-465A-A191-91556D1AFC26}" presName="LevelOneTextNode" presStyleLbl="node0" presStyleIdx="0" presStyleCnt="3" custFlipVert="0" custScaleX="113904" custScaleY="34473" custLinFactNeighborX="-1057" custLinFactNeighborY="-29118">
        <dgm:presLayoutVars>
          <dgm:chPref val="3"/>
        </dgm:presLayoutVars>
      </dgm:prSet>
      <dgm:spPr/>
    </dgm:pt>
    <dgm:pt modelId="{13F6741D-CE33-4BC7-9898-2E3D5E1DCF6D}" type="pres">
      <dgm:prSet presAssocID="{4DCE450B-A8E6-465A-A191-91556D1AFC26}" presName="level2hierChild" presStyleCnt="0"/>
      <dgm:spPr/>
    </dgm:pt>
    <dgm:pt modelId="{66547121-5635-40DC-90AD-DD287F0BCB25}" type="pres">
      <dgm:prSet presAssocID="{61B05F3A-43B5-4471-96C9-AB6112F14466}" presName="root1" presStyleCnt="0"/>
      <dgm:spPr/>
    </dgm:pt>
    <dgm:pt modelId="{D07364EE-4A5C-4EB6-8530-0D0D5C27FD67}" type="pres">
      <dgm:prSet presAssocID="{61B05F3A-43B5-4471-96C9-AB6112F14466}" presName="LevelOneTextNode" presStyleLbl="node0" presStyleIdx="1" presStyleCnt="3" custFlipVert="0" custScaleX="113677" custScaleY="34473" custLinFactNeighborX="-1843" custLinFactNeighborY="-9269">
        <dgm:presLayoutVars>
          <dgm:chPref val="3"/>
        </dgm:presLayoutVars>
      </dgm:prSet>
      <dgm:spPr/>
    </dgm:pt>
    <dgm:pt modelId="{1C49C1D9-0B9B-4921-BC58-AEA440CBD98A}" type="pres">
      <dgm:prSet presAssocID="{61B05F3A-43B5-4471-96C9-AB6112F14466}" presName="level2hierChild" presStyleCnt="0"/>
      <dgm:spPr/>
    </dgm:pt>
    <dgm:pt modelId="{6BD5E123-3C08-4E2A-9E7D-0ABE50FEADE5}" type="pres">
      <dgm:prSet presAssocID="{31C2CC8E-E574-4A39-B012-E8703B3A1CFD}" presName="root1" presStyleCnt="0"/>
      <dgm:spPr/>
    </dgm:pt>
    <dgm:pt modelId="{B2ACD17B-78C5-4614-BC2D-C98AEA310AEE}" type="pres">
      <dgm:prSet presAssocID="{31C2CC8E-E574-4A39-B012-E8703B3A1CFD}" presName="LevelOneTextNode" presStyleLbl="node0" presStyleIdx="2" presStyleCnt="3" custFlipVert="0" custScaleX="113932" custScaleY="63301" custLinFactNeighborX="-1622" custLinFactNeighborY="-16011">
        <dgm:presLayoutVars>
          <dgm:chPref val="3"/>
        </dgm:presLayoutVars>
      </dgm:prSet>
      <dgm:spPr/>
    </dgm:pt>
    <dgm:pt modelId="{2622E791-94C4-4416-825B-14B8B37F3AC7}" type="pres">
      <dgm:prSet presAssocID="{31C2CC8E-E574-4A39-B012-E8703B3A1CFD}" presName="level2hierChild" presStyleCnt="0"/>
      <dgm:spPr/>
    </dgm:pt>
  </dgm:ptLst>
  <dgm:cxnLst>
    <dgm:cxn modelId="{B88A4906-5DDC-438E-A560-BFC55E38C9EC}" srcId="{0C4B5B59-62E0-43CE-909D-495F5AA9AAF7}" destId="{31C2CC8E-E574-4A39-B012-E8703B3A1CFD}" srcOrd="2" destOrd="0" parTransId="{ADC39ABA-341C-43FC-9A8F-5BF9D2C60614}" sibTransId="{72D3F369-36D7-4A92-9DB9-0AA3FD2E887C}"/>
    <dgm:cxn modelId="{C3EFBF24-1A7A-4CFA-814D-F30E8999164C}" srcId="{0C4B5B59-62E0-43CE-909D-495F5AA9AAF7}" destId="{61B05F3A-43B5-4471-96C9-AB6112F14466}" srcOrd="1" destOrd="0" parTransId="{C573A517-83A1-49E1-89B5-E5B4F23EE7F5}" sibTransId="{0320CFEA-FA58-4BB7-AE50-FD5CD2662769}"/>
    <dgm:cxn modelId="{A0BCF38D-A3D9-4973-947B-0BBB6763F9A5}" type="presOf" srcId="{31C2CC8E-E574-4A39-B012-E8703B3A1CFD}" destId="{B2ACD17B-78C5-4614-BC2D-C98AEA310AEE}" srcOrd="0" destOrd="0" presId="urn:microsoft.com/office/officeart/2005/8/layout/hierarchy2"/>
    <dgm:cxn modelId="{BD95D3AA-4943-4C61-A0AC-2C7762E516D1}" type="presOf" srcId="{0C4B5B59-62E0-43CE-909D-495F5AA9AAF7}" destId="{F4941123-10CB-487A-887E-71F6C4B0EA38}" srcOrd="0" destOrd="0" presId="urn:microsoft.com/office/officeart/2005/8/layout/hierarchy2"/>
    <dgm:cxn modelId="{1CAD1DDB-84F7-4E72-8F74-7AB811C4D4AA}" type="presOf" srcId="{4DCE450B-A8E6-465A-A191-91556D1AFC26}" destId="{BFBCB437-D1AC-400C-A295-B5E1F593CE4A}" srcOrd="0" destOrd="0" presId="urn:microsoft.com/office/officeart/2005/8/layout/hierarchy2"/>
    <dgm:cxn modelId="{1C8359E8-D1BE-4728-9396-28FA4A7A09C4}" type="presOf" srcId="{61B05F3A-43B5-4471-96C9-AB6112F14466}" destId="{D07364EE-4A5C-4EB6-8530-0D0D5C27FD67}" srcOrd="0" destOrd="0" presId="urn:microsoft.com/office/officeart/2005/8/layout/hierarchy2"/>
    <dgm:cxn modelId="{C49989F5-B682-47B5-8795-DCB7C6A61F0C}" srcId="{0C4B5B59-62E0-43CE-909D-495F5AA9AAF7}" destId="{4DCE450B-A8E6-465A-A191-91556D1AFC26}" srcOrd="0" destOrd="0" parTransId="{C80B165E-8048-499A-BDB5-552A518FB80B}" sibTransId="{24460950-A14D-48B3-811B-BA4416D87449}"/>
    <dgm:cxn modelId="{401CB20F-32A2-4E31-A7AF-DA281AD54DC7}" type="presParOf" srcId="{F4941123-10CB-487A-887E-71F6C4B0EA38}" destId="{10DB38D9-7E0A-4C95-BF66-236A81DD4E70}" srcOrd="0" destOrd="0" presId="urn:microsoft.com/office/officeart/2005/8/layout/hierarchy2"/>
    <dgm:cxn modelId="{5776F52D-ECB4-4E10-BA38-CCC08A5FF849}" type="presParOf" srcId="{10DB38D9-7E0A-4C95-BF66-236A81DD4E70}" destId="{BFBCB437-D1AC-400C-A295-B5E1F593CE4A}" srcOrd="0" destOrd="0" presId="urn:microsoft.com/office/officeart/2005/8/layout/hierarchy2"/>
    <dgm:cxn modelId="{0BDC82FB-9894-499B-99A0-F8949240BE52}" type="presParOf" srcId="{10DB38D9-7E0A-4C95-BF66-236A81DD4E70}" destId="{13F6741D-CE33-4BC7-9898-2E3D5E1DCF6D}" srcOrd="1" destOrd="0" presId="urn:microsoft.com/office/officeart/2005/8/layout/hierarchy2"/>
    <dgm:cxn modelId="{AD0C300D-27C6-40A9-9B27-012599C36B83}" type="presParOf" srcId="{F4941123-10CB-487A-887E-71F6C4B0EA38}" destId="{66547121-5635-40DC-90AD-DD287F0BCB25}" srcOrd="1" destOrd="0" presId="urn:microsoft.com/office/officeart/2005/8/layout/hierarchy2"/>
    <dgm:cxn modelId="{FCBA1231-5169-4AB3-8853-162B78D88459}" type="presParOf" srcId="{66547121-5635-40DC-90AD-DD287F0BCB25}" destId="{D07364EE-4A5C-4EB6-8530-0D0D5C27FD67}" srcOrd="0" destOrd="0" presId="urn:microsoft.com/office/officeart/2005/8/layout/hierarchy2"/>
    <dgm:cxn modelId="{9DD45053-7746-4CC8-BFE3-C2BCD490628F}" type="presParOf" srcId="{66547121-5635-40DC-90AD-DD287F0BCB25}" destId="{1C49C1D9-0B9B-4921-BC58-AEA440CBD98A}" srcOrd="1" destOrd="0" presId="urn:microsoft.com/office/officeart/2005/8/layout/hierarchy2"/>
    <dgm:cxn modelId="{A730386C-7A06-486C-B8B1-0C075CB68A23}" type="presParOf" srcId="{F4941123-10CB-487A-887E-71F6C4B0EA38}" destId="{6BD5E123-3C08-4E2A-9E7D-0ABE50FEADE5}" srcOrd="2" destOrd="0" presId="urn:microsoft.com/office/officeart/2005/8/layout/hierarchy2"/>
    <dgm:cxn modelId="{B5954E3A-6D7F-4F8C-B400-482B35C41E8F}" type="presParOf" srcId="{6BD5E123-3C08-4E2A-9E7D-0ABE50FEADE5}" destId="{B2ACD17B-78C5-4614-BC2D-C98AEA310AEE}" srcOrd="0" destOrd="0" presId="urn:microsoft.com/office/officeart/2005/8/layout/hierarchy2"/>
    <dgm:cxn modelId="{2A3D12B2-3B31-4704-A55A-1279A26EF07E}" type="presParOf" srcId="{6BD5E123-3C08-4E2A-9E7D-0ABE50FEADE5}" destId="{2622E791-94C4-4416-825B-14B8B37F3AC7}"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09027F-F2F3-4219-9D12-61ADB2675869}">
      <dsp:nvSpPr>
        <dsp:cNvPr id="0" name=""/>
        <dsp:cNvSpPr/>
      </dsp:nvSpPr>
      <dsp:spPr>
        <a:xfrm>
          <a:off x="584886" y="2170"/>
          <a:ext cx="10296086" cy="1345805"/>
        </a:xfrm>
        <a:prstGeom prst="roundRect">
          <a:avLst>
            <a:gd name="adj" fmla="val 10000"/>
          </a:avLst>
        </a:prstGeom>
        <a:solidFill>
          <a:srgbClr val="DEB9F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n-GB" sz="4300" b="1" kern="1200" dirty="0">
              <a:solidFill>
                <a:schemeClr val="tx1"/>
              </a:solidFill>
            </a:rPr>
            <a:t>Local visits permission slip – if new to school</a:t>
          </a:r>
          <a:endParaRPr lang="en-GB" sz="4300" b="1" i="0" u="none" strike="noStrike" kern="1200" dirty="0">
            <a:solidFill>
              <a:schemeClr val="tx1"/>
            </a:solidFill>
            <a:effectLst/>
            <a:latin typeface="+mn-lt"/>
          </a:endParaRPr>
        </a:p>
      </dsp:txBody>
      <dsp:txXfrm>
        <a:off x="624303" y="41587"/>
        <a:ext cx="10217252" cy="1266971"/>
      </dsp:txXfrm>
    </dsp:sp>
    <dsp:sp modelId="{4B0B384D-D11F-47BD-9C9D-27DD715C3DB3}">
      <dsp:nvSpPr>
        <dsp:cNvPr id="0" name=""/>
        <dsp:cNvSpPr/>
      </dsp:nvSpPr>
      <dsp:spPr>
        <a:xfrm>
          <a:off x="584886" y="1549847"/>
          <a:ext cx="10296086" cy="1345805"/>
        </a:xfrm>
        <a:prstGeom prst="roundRect">
          <a:avLst>
            <a:gd name="adj" fmla="val 10000"/>
          </a:avLst>
        </a:prstGeom>
        <a:solidFill>
          <a:srgbClr val="DEB9F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n-GB" sz="4300" b="1" i="0" u="none" strike="noStrike" kern="1200" dirty="0">
              <a:solidFill>
                <a:schemeClr val="tx1"/>
              </a:solidFill>
              <a:effectLst/>
              <a:latin typeface="+mn-lt"/>
            </a:rPr>
            <a:t>Medical Conditions form – Mrs Bristow if any changes </a:t>
          </a:r>
        </a:p>
      </dsp:txBody>
      <dsp:txXfrm>
        <a:off x="624303" y="1589264"/>
        <a:ext cx="10217252" cy="1266971"/>
      </dsp:txXfrm>
    </dsp:sp>
    <dsp:sp modelId="{2C1B1581-0F87-4F27-8C75-CF3B6B97FCC8}">
      <dsp:nvSpPr>
        <dsp:cNvPr id="0" name=""/>
        <dsp:cNvSpPr/>
      </dsp:nvSpPr>
      <dsp:spPr>
        <a:xfrm>
          <a:off x="584886" y="3097523"/>
          <a:ext cx="10296086" cy="1345805"/>
        </a:xfrm>
        <a:prstGeom prst="roundRect">
          <a:avLst>
            <a:gd name="adj" fmla="val 10000"/>
          </a:avLst>
        </a:prstGeom>
        <a:solidFill>
          <a:srgbClr val="DEB9F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en-GB" sz="4400" b="1" i="0" u="none" strike="noStrike" kern="1200" dirty="0">
              <a:solidFill>
                <a:schemeClr val="tx1"/>
              </a:solidFill>
              <a:effectLst/>
              <a:latin typeface="+mn-lt"/>
            </a:rPr>
            <a:t>Change of address, telephone numbers etc – please inform office</a:t>
          </a:r>
        </a:p>
      </dsp:txBody>
      <dsp:txXfrm>
        <a:off x="624303" y="3136940"/>
        <a:ext cx="10217252" cy="12669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5B9C8C-9C1C-4BB3-9383-9073E21813E6}">
      <dsp:nvSpPr>
        <dsp:cNvPr id="0" name=""/>
        <dsp:cNvSpPr/>
      </dsp:nvSpPr>
      <dsp:spPr>
        <a:xfrm>
          <a:off x="1799" y="68973"/>
          <a:ext cx="10122672" cy="5872162"/>
        </a:xfrm>
        <a:prstGeom prst="roundRect">
          <a:avLst>
            <a:gd name="adj" fmla="val 10000"/>
          </a:avLst>
        </a:prstGeom>
        <a:solidFill>
          <a:srgbClr val="BE8AF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2044700">
            <a:lnSpc>
              <a:spcPct val="90000"/>
            </a:lnSpc>
            <a:spcBef>
              <a:spcPct val="0"/>
            </a:spcBef>
            <a:spcAft>
              <a:spcPct val="35000"/>
            </a:spcAft>
            <a:buNone/>
          </a:pPr>
          <a:r>
            <a:rPr lang="en-GB" sz="4600" b="1" kern="1200" dirty="0">
              <a:solidFill>
                <a:schemeClr val="tx1"/>
              </a:solidFill>
            </a:rPr>
            <a:t>Absence for planned medical / dental reasons should take place out of school time if possible.  The office requires appointment card / medical letter to allow us to authorise the absence</a:t>
          </a:r>
        </a:p>
        <a:p>
          <a:pPr marL="0" lvl="0" indent="0" algn="ctr" defTabSz="2044700">
            <a:lnSpc>
              <a:spcPct val="90000"/>
            </a:lnSpc>
            <a:spcBef>
              <a:spcPct val="0"/>
            </a:spcBef>
            <a:spcAft>
              <a:spcPct val="35000"/>
            </a:spcAft>
            <a:buNone/>
          </a:pPr>
          <a:r>
            <a:rPr lang="en-GB" sz="4600" b="1" i="0" u="none" strike="noStrike" kern="1200" dirty="0">
              <a:solidFill>
                <a:schemeClr val="tx1"/>
              </a:solidFill>
              <a:effectLst/>
              <a:latin typeface="+mn-lt"/>
            </a:rPr>
            <a:t>Please don’t book holidays in term time </a:t>
          </a:r>
        </a:p>
      </dsp:txBody>
      <dsp:txXfrm>
        <a:off x="173789" y="240963"/>
        <a:ext cx="9778692" cy="55281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BCB437-D1AC-400C-A295-B5E1F593CE4A}">
      <dsp:nvSpPr>
        <dsp:cNvPr id="0" name=""/>
        <dsp:cNvSpPr/>
      </dsp:nvSpPr>
      <dsp:spPr>
        <a:xfrm>
          <a:off x="2104135" y="0"/>
          <a:ext cx="7123626" cy="1077981"/>
        </a:xfrm>
        <a:prstGeom prst="roundRect">
          <a:avLst>
            <a:gd name="adj" fmla="val 10000"/>
          </a:avLst>
        </a:prstGeom>
        <a:solidFill>
          <a:srgbClr val="BE8AF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GB" sz="6500" b="1" kern="1200" dirty="0">
              <a:solidFill>
                <a:schemeClr val="tx1"/>
              </a:solidFill>
            </a:rPr>
            <a:t> </a:t>
          </a:r>
          <a:r>
            <a:rPr lang="en-GB" sz="4000" b="1" kern="1200" dirty="0">
              <a:solidFill>
                <a:schemeClr val="tx1"/>
              </a:solidFill>
            </a:rPr>
            <a:t>School lunches – order on time</a:t>
          </a:r>
          <a:endParaRPr lang="en-GB" sz="4000" b="1" i="0" u="none" strike="noStrike" kern="1200" dirty="0">
            <a:solidFill>
              <a:schemeClr val="tx1"/>
            </a:solidFill>
            <a:effectLst/>
            <a:latin typeface="+mn-lt"/>
          </a:endParaRPr>
        </a:p>
      </dsp:txBody>
      <dsp:txXfrm>
        <a:off x="2135708" y="31573"/>
        <a:ext cx="7060480" cy="1014835"/>
      </dsp:txXfrm>
    </dsp:sp>
    <dsp:sp modelId="{D07364EE-4A5C-4EB6-8530-0D0D5C27FD67}">
      <dsp:nvSpPr>
        <dsp:cNvPr id="0" name=""/>
        <dsp:cNvSpPr/>
      </dsp:nvSpPr>
      <dsp:spPr>
        <a:xfrm>
          <a:off x="2054978" y="1257740"/>
          <a:ext cx="7109429" cy="1077981"/>
        </a:xfrm>
        <a:prstGeom prst="roundRect">
          <a:avLst>
            <a:gd name="adj" fmla="val 10000"/>
          </a:avLst>
        </a:prstGeom>
        <a:solidFill>
          <a:srgbClr val="BE8AF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b="1" kern="1200" dirty="0">
              <a:solidFill>
                <a:schemeClr val="tx1"/>
              </a:solidFill>
            </a:rPr>
            <a:t>Choose lunches with your child</a:t>
          </a:r>
          <a:endParaRPr lang="en-GB" sz="4000" b="1" i="0" u="none" strike="noStrike" kern="1200" dirty="0">
            <a:solidFill>
              <a:schemeClr val="tx1"/>
            </a:solidFill>
            <a:effectLst/>
            <a:latin typeface="+mn-lt"/>
          </a:endParaRPr>
        </a:p>
      </dsp:txBody>
      <dsp:txXfrm>
        <a:off x="2086551" y="1289313"/>
        <a:ext cx="7046283" cy="1014835"/>
      </dsp:txXfrm>
    </dsp:sp>
    <dsp:sp modelId="{B2ACD17B-78C5-4614-BC2D-C98AEA310AEE}">
      <dsp:nvSpPr>
        <dsp:cNvPr id="0" name=""/>
        <dsp:cNvSpPr/>
      </dsp:nvSpPr>
      <dsp:spPr>
        <a:xfrm>
          <a:off x="2068800" y="2593951"/>
          <a:ext cx="7125377" cy="1979441"/>
        </a:xfrm>
        <a:prstGeom prst="roundRect">
          <a:avLst>
            <a:gd name="adj" fmla="val 10000"/>
          </a:avLst>
        </a:prstGeom>
        <a:solidFill>
          <a:srgbClr val="BE8AF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 </a:t>
          </a:r>
          <a:r>
            <a:rPr lang="en-GB" sz="4000" b="1" kern="1200" dirty="0">
              <a:solidFill>
                <a:schemeClr val="tx1"/>
              </a:solidFill>
            </a:rPr>
            <a:t>Please: (Years 3-6) keep your lunch account in credit – or lunch choices are lost</a:t>
          </a:r>
          <a:endParaRPr lang="en-GB" sz="4000" b="1" i="0" u="none" strike="noStrike" kern="1200" dirty="0">
            <a:solidFill>
              <a:schemeClr val="tx1"/>
            </a:solidFill>
            <a:effectLst/>
            <a:latin typeface="+mn-lt"/>
          </a:endParaRPr>
        </a:p>
      </dsp:txBody>
      <dsp:txXfrm>
        <a:off x="2126776" y="2651927"/>
        <a:ext cx="7009425" cy="186348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D646193-1CCB-4FC3-AD33-44AA7AA8DBE3}" type="datetimeFigureOut">
              <a:rPr lang="en-GB" smtClean="0"/>
              <a:t>18/09/2026</a:t>
            </a:fld>
            <a:endParaRPr lang="en-GB"/>
          </a:p>
        </p:txBody>
      </p:sp>
      <p:sp>
        <p:nvSpPr>
          <p:cNvPr id="4" name="Footer Placeholder 3"/>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B95CD16E-E5B8-4E8D-8F6C-F88514BE4726}" type="slidenum">
              <a:rPr lang="en-GB" smtClean="0"/>
              <a:t>‹#›</a:t>
            </a:fld>
            <a:endParaRPr lang="en-GB"/>
          </a:p>
        </p:txBody>
      </p:sp>
    </p:spTree>
    <p:extLst>
      <p:ext uri="{BB962C8B-B14F-4D97-AF65-F5344CB8AC3E}">
        <p14:creationId xmlns:p14="http://schemas.microsoft.com/office/powerpoint/2010/main" val="17974528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B4B4D519-4044-4C6F-ADFC-C95D0743499A}" type="datetimeFigureOut">
              <a:rPr lang="en-GB" smtClean="0"/>
              <a:t>18/09/2026</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GB"/>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DECFBE88-A899-479B-BA92-A945BEBF94C8}" type="slidenum">
              <a:rPr lang="en-GB" smtClean="0"/>
              <a:t>‹#›</a:t>
            </a:fld>
            <a:endParaRPr lang="en-GB"/>
          </a:p>
        </p:txBody>
      </p:sp>
    </p:spTree>
    <p:extLst>
      <p:ext uri="{BB962C8B-B14F-4D97-AF65-F5344CB8AC3E}">
        <p14:creationId xmlns:p14="http://schemas.microsoft.com/office/powerpoint/2010/main" val="4235754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CFBE88-A899-479B-BA92-A945BEBF94C8}" type="slidenum">
              <a:rPr lang="en-GB" smtClean="0"/>
              <a:t>1</a:t>
            </a:fld>
            <a:endParaRPr lang="en-GB"/>
          </a:p>
        </p:txBody>
      </p:sp>
    </p:spTree>
    <p:extLst>
      <p:ext uri="{BB962C8B-B14F-4D97-AF65-F5344CB8AC3E}">
        <p14:creationId xmlns:p14="http://schemas.microsoft.com/office/powerpoint/2010/main" val="3722880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CFBE88-A899-479B-BA92-A945BEBF94C8}" type="slidenum">
              <a:rPr lang="en-GB" smtClean="0"/>
              <a:t>14</a:t>
            </a:fld>
            <a:endParaRPr lang="en-GB"/>
          </a:p>
        </p:txBody>
      </p:sp>
    </p:spTree>
    <p:extLst>
      <p:ext uri="{BB962C8B-B14F-4D97-AF65-F5344CB8AC3E}">
        <p14:creationId xmlns:p14="http://schemas.microsoft.com/office/powerpoint/2010/main" val="684360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CFBE88-A899-479B-BA92-A945BEBF94C8}" type="slidenum">
              <a:rPr lang="en-GB" smtClean="0"/>
              <a:t>15</a:t>
            </a:fld>
            <a:endParaRPr lang="en-GB"/>
          </a:p>
        </p:txBody>
      </p:sp>
    </p:spTree>
    <p:extLst>
      <p:ext uri="{BB962C8B-B14F-4D97-AF65-F5344CB8AC3E}">
        <p14:creationId xmlns:p14="http://schemas.microsoft.com/office/powerpoint/2010/main" val="1533226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CFBE88-A899-479B-BA92-A945BEBF94C8}" type="slidenum">
              <a:rPr lang="en-GB" smtClean="0"/>
              <a:t>16</a:t>
            </a:fld>
            <a:endParaRPr lang="en-GB"/>
          </a:p>
        </p:txBody>
      </p:sp>
    </p:spTree>
    <p:extLst>
      <p:ext uri="{BB962C8B-B14F-4D97-AF65-F5344CB8AC3E}">
        <p14:creationId xmlns:p14="http://schemas.microsoft.com/office/powerpoint/2010/main" val="2229067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due to deficits in government funding the PTA funds are increasingly being used to purchase items and upgrade the school environment in ways many would expect the school budget to cover. This is why it is essential to have the support of our parents to maximise potential for fun and fundraising. </a:t>
            </a:r>
          </a:p>
          <a:p>
            <a:r>
              <a:rPr lang="en-GB" dirty="0"/>
              <a:t>In recent years, PTA funds have paid for… the running track, the MUGA and its resurfacing, the Chrome books used in classrooms, playground markings and play equipment, staging and audiovisual equipment and the largest project to date – the beautiful library and computer suite behind us </a:t>
            </a:r>
          </a:p>
          <a:p>
            <a:endParaRPr lang="en-GB" dirty="0"/>
          </a:p>
          <a:p>
            <a:r>
              <a:rPr lang="en-GB" dirty="0"/>
              <a:t>Our trustees meet once every half term and we hold a PTA meeting discussing plans for upcoming events in the </a:t>
            </a:r>
            <a:r>
              <a:rPr lang="en-GB" dirty="0" err="1"/>
              <a:t>Ladybrook</a:t>
            </a:r>
            <a:r>
              <a:rPr lang="en-GB" dirty="0"/>
              <a:t> pub every 4-6 weeks </a:t>
            </a:r>
          </a:p>
          <a:p>
            <a:endParaRPr lang="en-GB" dirty="0"/>
          </a:p>
          <a:p>
            <a:r>
              <a:rPr lang="en-GB" dirty="0"/>
              <a:t>Our class representatives send out PTA communications via the class </a:t>
            </a:r>
            <a:r>
              <a:rPr lang="en-GB" dirty="0" err="1"/>
              <a:t>whatsapp</a:t>
            </a:r>
            <a:r>
              <a:rPr lang="en-GB" dirty="0"/>
              <a:t> groups we also produce a monthly newsletter accompanying the school newsletter to allow advance planning for you and keep you informed </a:t>
            </a:r>
          </a:p>
          <a:p>
            <a:endParaRPr lang="en-GB" dirty="0"/>
          </a:p>
          <a:p>
            <a:r>
              <a:rPr lang="en-GB" dirty="0"/>
              <a:t>We need your help  - we would like to appeal to all of you to get involved in volunteering to help at events or even help coordinate. E have a robust core group of long standing parents but to ensure longevity we are seeking new parents, particularly from the younger year groups to become involved. Likewise, Parents from the older year groups – if you haven’t had the chance to volunteer already in your time at </a:t>
            </a:r>
            <a:r>
              <a:rPr lang="en-GB" dirty="0" err="1"/>
              <a:t>Ladybrook</a:t>
            </a:r>
            <a:r>
              <a:rPr lang="en-GB" dirty="0"/>
              <a:t>…please help us at one of our events this year if you can.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D574C6-017A-4C0F-87B4-1C022C91532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69013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List not exhaustive…the PTA arrange and organise additional events such as second hand uniform sales too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D574C6-017A-4C0F-87B4-1C022C91532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01678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72211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3019513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3597440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207691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EBF7BE5-4D2F-4C94-B746-58754652DFEF}"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350003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EBF7BE5-4D2F-4C94-B746-58754652DFEF}" type="datetimeFigureOut">
              <a:rPr lang="en-GB" smtClean="0"/>
              <a:t>18/09/2026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560832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BF7BE5-4D2F-4C94-B746-58754652DFEF}" type="datetimeFigureOut">
              <a:rPr lang="en-GB" smtClean="0"/>
              <a:t>18/09/2026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3172301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277722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189307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620852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439444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340617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8294133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7519180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38036325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EBF7BE5-4D2F-4C94-B746-58754652DFEF}"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15674076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EBF7BE5-4D2F-4C94-B746-58754652DFEF}" type="datetimeFigureOut">
              <a:rPr lang="en-GB" smtClean="0"/>
              <a:t>18/09/2026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3675741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BF7BE5-4D2F-4C94-B746-58754652DFEF}" type="datetimeFigureOut">
              <a:rPr lang="en-GB" smtClean="0"/>
              <a:t>18/09/2026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998978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4053772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BF7BE5-4D2F-4C94-B746-58754652DFEF}"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37781398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829886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BF7BE5-4D2F-4C94-B746-58754652DFEF}"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93CA8-F2B1-4A49-B09E-B2A84E316BFF}" type="slidenum">
              <a:rPr lang="en-GB" smtClean="0"/>
              <a:t>‹#›</a:t>
            </a:fld>
            <a:endParaRPr lang="en-GB"/>
          </a:p>
        </p:txBody>
      </p:sp>
    </p:spTree>
    <p:extLst>
      <p:ext uri="{BB962C8B-B14F-4D97-AF65-F5344CB8AC3E}">
        <p14:creationId xmlns:p14="http://schemas.microsoft.com/office/powerpoint/2010/main" val="2418851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010E9-02F6-B6F5-A32E-EB1BA65D35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83721D-B554-705B-4C41-D6E7064DCF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B6D9B6-9882-B5BB-B225-498E28C0BD05}"/>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871B1149-E6D8-BF54-60A3-E74404BD2F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E07BF7-D886-1832-6CED-D7C4DCF6B01F}"/>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6385679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B965E-30D6-4941-4A1D-9C2C9C3EA2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AE5328-615B-1A54-AE5A-D0EB426C2E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1E3F07-FE90-24CE-484D-CEC2CA25AF2B}"/>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3A63C2E8-2DD7-0B2C-3722-16C6E1C765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0D4F7B-4F0D-0A56-2283-C0F0E40C9EBA}"/>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1429496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60F51-0DC8-8F10-4048-0B6C348322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2B86C8-53F7-DC64-FD72-B82B755004D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96A1E4-5154-646A-5B99-A9A05F688F55}"/>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1789A27A-5815-E6D7-AC5E-39B369C08C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459177-CE5D-CDC9-B369-974EDDD74CE3}"/>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561695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95010-40CE-582F-0F7A-9EB482AAF2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38D0DB-05F3-2961-FB60-78AF9506075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F0B761-8E58-5AE7-C9EA-93E0D6ED80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B505EF9-D612-9B5E-F3B5-D043CB392BFE}"/>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6" name="Footer Placeholder 5">
            <a:extLst>
              <a:ext uri="{FF2B5EF4-FFF2-40B4-BE49-F238E27FC236}">
                <a16:creationId xmlns:a16="http://schemas.microsoft.com/office/drawing/2014/main" id="{011395E5-E0E5-2D13-0194-3B9BE63027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DD912B-B51E-587B-4034-5F1A0405EF3E}"/>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33482413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77846-BE6A-E771-CEFD-57E55CCA89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A4C017-2D98-753E-1EC1-7493D3AE26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7E74B0-8179-6FD1-56BF-33A0B8EF487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E53976-48CD-E0EB-37E3-C41B49854B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C116CE-18E3-086E-7788-1142C2FB6F0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53EB43-1C4B-D3B5-0211-D89A13FC6F78}"/>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8" name="Footer Placeholder 7">
            <a:extLst>
              <a:ext uri="{FF2B5EF4-FFF2-40B4-BE49-F238E27FC236}">
                <a16:creationId xmlns:a16="http://schemas.microsoft.com/office/drawing/2014/main" id="{228CEF9D-5D0D-135B-931E-28AEE6610C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13ED34-7B3F-159C-6032-5CC6DE203FB9}"/>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23508999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2BDA-812A-0C38-0FE2-651E001314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3D6451E-8A66-2F60-CFA6-CFA48A5ECDF2}"/>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4" name="Footer Placeholder 3">
            <a:extLst>
              <a:ext uri="{FF2B5EF4-FFF2-40B4-BE49-F238E27FC236}">
                <a16:creationId xmlns:a16="http://schemas.microsoft.com/office/drawing/2014/main" id="{864C6110-47A6-D91C-47D7-2FB8C47BAE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BFBA94A-D3D7-8BD2-9E25-D68EAA4E2F3C}"/>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35125648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160380-F574-5C65-CC74-387B844CE142}"/>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3" name="Footer Placeholder 2">
            <a:extLst>
              <a:ext uri="{FF2B5EF4-FFF2-40B4-BE49-F238E27FC236}">
                <a16:creationId xmlns:a16="http://schemas.microsoft.com/office/drawing/2014/main" id="{BC6E993B-1F1F-5012-381A-2B5FC28A24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DA5C7E-6EC2-F382-1420-02F13A1A7640}"/>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7110230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FB97C-864E-DC7F-3D5D-6BB1207953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7B0EB4-FC05-1B67-4347-7AD1C8D59A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41D1AC-4023-3E0E-4A91-BE72E467F9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5AF22-442E-C849-A47D-6A04B18C71CB}"/>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6" name="Footer Placeholder 5">
            <a:extLst>
              <a:ext uri="{FF2B5EF4-FFF2-40B4-BE49-F238E27FC236}">
                <a16:creationId xmlns:a16="http://schemas.microsoft.com/office/drawing/2014/main" id="{2220F381-BD7A-FC77-F739-DFCCCA2397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8EE61E-7469-F5E6-3505-B33CF6C20085}"/>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29649400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63243-BE5E-CADD-E25E-230C152860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F81F6F-AF7E-057C-7217-0895BD5C98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F9D9A89-9A98-D84F-041F-2A6B83D673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90049B-CCD2-A4DE-4C94-081A81DB174D}"/>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6" name="Footer Placeholder 5">
            <a:extLst>
              <a:ext uri="{FF2B5EF4-FFF2-40B4-BE49-F238E27FC236}">
                <a16:creationId xmlns:a16="http://schemas.microsoft.com/office/drawing/2014/main" id="{85362C7B-526A-78CA-02B8-18B64A7332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61A65F-170F-E7E5-9EF9-98C63FE28FAF}"/>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41119632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6A6-34E8-1043-B376-C89432604A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BAF6C5-8FF0-BAC3-B93B-133983FEE5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A95EE0-F6C3-980D-7F0D-1B9294B17CCF}"/>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FD8FAA58-399F-643B-5BB2-4246F34EA8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EF7CC6-7A36-41B3-3652-03B09505774D}"/>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41488342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C98B79-6ADD-D6D3-C356-F0E5C21128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DD1CA0-3BA8-5379-813D-CA9C669E3A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F8EA7B-7BDB-DEDE-7A57-FAE9431A6983}"/>
              </a:ext>
            </a:extLst>
          </p:cNvPr>
          <p:cNvSpPr>
            <a:spLocks noGrp="1"/>
          </p:cNvSpPr>
          <p:nvPr>
            <p:ph type="dt" sz="half" idx="10"/>
          </p:nvPr>
        </p:nvSpPr>
        <p:spPr/>
        <p:txBody>
          <a:body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FEDAAA7E-751E-583A-12E0-A147DD2002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8610FD-8C3E-C3C5-FA13-C4D7519633CE}"/>
              </a:ext>
            </a:extLst>
          </p:cNvPr>
          <p:cNvSpPr>
            <a:spLocks noGrp="1"/>
          </p:cNvSpPr>
          <p:nvPr>
            <p:ph type="sldNum" sz="quarter" idx="12"/>
          </p:nvPr>
        </p:nvSpPr>
        <p:spPr/>
        <p:txBody>
          <a:bodyPr/>
          <a:lstStyle/>
          <a:p>
            <a:fld id="{0DA769B0-338F-476D-AC18-B6BA2E907704}" type="slidenum">
              <a:rPr lang="en-GB" smtClean="0"/>
              <a:t>‹#›</a:t>
            </a:fld>
            <a:endParaRPr lang="en-GB"/>
          </a:p>
        </p:txBody>
      </p:sp>
    </p:spTree>
    <p:extLst>
      <p:ext uri="{BB962C8B-B14F-4D97-AF65-F5344CB8AC3E}">
        <p14:creationId xmlns:p14="http://schemas.microsoft.com/office/powerpoint/2010/main" val="223453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BF7BE5-4D2F-4C94-B746-58754652DFEF}" type="datetimeFigureOut">
              <a:rPr lang="en-GB" smtClean="0"/>
              <a:t>18/09/2026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93CA8-F2B1-4A49-B09E-B2A84E316BFF}" type="slidenum">
              <a:rPr lang="en-GB" smtClean="0"/>
              <a:t>‹#›</a:t>
            </a:fld>
            <a:endParaRPr lang="en-GB"/>
          </a:p>
        </p:txBody>
      </p:sp>
    </p:spTree>
    <p:extLst>
      <p:ext uri="{BB962C8B-B14F-4D97-AF65-F5344CB8AC3E}">
        <p14:creationId xmlns:p14="http://schemas.microsoft.com/office/powerpoint/2010/main" val="3943585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BF7BE5-4D2F-4C94-B746-58754652DFEF}" type="datetimeFigureOut">
              <a:rPr lang="en-GB" smtClean="0"/>
              <a:t>18/09/2026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93CA8-F2B1-4A49-B09E-B2A84E316BFF}" type="slidenum">
              <a:rPr lang="en-GB" smtClean="0"/>
              <a:t>‹#›</a:t>
            </a:fld>
            <a:endParaRPr lang="en-GB"/>
          </a:p>
        </p:txBody>
      </p:sp>
    </p:spTree>
    <p:extLst>
      <p:ext uri="{BB962C8B-B14F-4D97-AF65-F5344CB8AC3E}">
        <p14:creationId xmlns:p14="http://schemas.microsoft.com/office/powerpoint/2010/main" val="13431346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7DA95B-C900-12B1-A81E-10417C455B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E61CB9-91F9-140B-6A70-C8E9F7878C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4BF978-6BA0-A721-ECE9-C53B998FC3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E655667-B024-4F49-B4F0-B07D16550377}" type="datetimeFigureOut">
              <a:rPr lang="en-GB" smtClean="0"/>
              <a:t>18/09/2026</a:t>
            </a:fld>
            <a:endParaRPr lang="en-GB"/>
          </a:p>
        </p:txBody>
      </p:sp>
      <p:sp>
        <p:nvSpPr>
          <p:cNvPr id="5" name="Footer Placeholder 4">
            <a:extLst>
              <a:ext uri="{FF2B5EF4-FFF2-40B4-BE49-F238E27FC236}">
                <a16:creationId xmlns:a16="http://schemas.microsoft.com/office/drawing/2014/main" id="{B5BDE852-CD5D-FBDE-7A54-7DC365E2F2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C4129EE-6857-964A-AE00-0989CE95F3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DA769B0-338F-476D-AC18-B6BA2E907704}" type="slidenum">
              <a:rPr lang="en-GB" smtClean="0"/>
              <a:t>‹#›</a:t>
            </a:fld>
            <a:endParaRPr lang="en-GB"/>
          </a:p>
        </p:txBody>
      </p:sp>
    </p:spTree>
    <p:extLst>
      <p:ext uri="{BB962C8B-B14F-4D97-AF65-F5344CB8AC3E}">
        <p14:creationId xmlns:p14="http://schemas.microsoft.com/office/powerpoint/2010/main" val="14277493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mailto:contactus@ladybrookpta.onmicrosoft.com"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6000" b="1" dirty="0"/>
              <a:t>Welcome Meeting September 2026</a:t>
            </a:r>
          </a:p>
        </p:txBody>
      </p:sp>
      <p:pic>
        <p:nvPicPr>
          <p:cNvPr id="16" name="Content Placeholder 1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71143" y="4402190"/>
            <a:ext cx="1665726" cy="131012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p:cNvSpPr txBox="1"/>
          <p:nvPr/>
        </p:nvSpPr>
        <p:spPr>
          <a:xfrm>
            <a:off x="2301233" y="1532833"/>
            <a:ext cx="6420051" cy="1862048"/>
          </a:xfrm>
          <a:prstGeom prst="rect">
            <a:avLst/>
          </a:prstGeom>
          <a:noFill/>
        </p:spPr>
        <p:txBody>
          <a:bodyPr wrap="square" rtlCol="0">
            <a:spAutoFit/>
          </a:bodyPr>
          <a:lstStyle/>
          <a:p>
            <a:pPr algn="ctr"/>
            <a:r>
              <a:rPr lang="en-GB" sz="11500" dirty="0"/>
              <a:t>Welcome</a:t>
            </a:r>
          </a:p>
        </p:txBody>
      </p:sp>
    </p:spTree>
    <p:extLst>
      <p:ext uri="{BB962C8B-B14F-4D97-AF65-F5344CB8AC3E}">
        <p14:creationId xmlns:p14="http://schemas.microsoft.com/office/powerpoint/2010/main" val="3752928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543FB-FDCF-413D-9758-F23D790DF70F}"/>
              </a:ext>
            </a:extLst>
          </p:cNvPr>
          <p:cNvSpPr>
            <a:spLocks noGrp="1"/>
          </p:cNvSpPr>
          <p:nvPr>
            <p:ph type="title"/>
          </p:nvPr>
        </p:nvSpPr>
        <p:spPr>
          <a:xfrm>
            <a:off x="838200" y="365126"/>
            <a:ext cx="10515600" cy="632402"/>
          </a:xfrm>
        </p:spPr>
        <p:txBody>
          <a:bodyPr>
            <a:normAutofit/>
          </a:bodyPr>
          <a:lstStyle/>
          <a:p>
            <a:r>
              <a:rPr lang="en-GB" sz="3200" dirty="0"/>
              <a:t>Last year …</a:t>
            </a:r>
          </a:p>
        </p:txBody>
      </p:sp>
      <p:pic>
        <p:nvPicPr>
          <p:cNvPr id="3" name="Content Placeholder 15">
            <a:extLst>
              <a:ext uri="{FF2B5EF4-FFF2-40B4-BE49-F238E27FC236}">
                <a16:creationId xmlns:a16="http://schemas.microsoft.com/office/drawing/2014/main" id="{6023D6C2-6AFB-4BA4-8502-AA4249F4B9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6114" y="365127"/>
            <a:ext cx="1119112" cy="880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04DC90C4-F8C6-4FC4-8AE3-5E98D47FAEF3}"/>
              </a:ext>
            </a:extLst>
          </p:cNvPr>
          <p:cNvPicPr>
            <a:picLocks noChangeAspect="1"/>
          </p:cNvPicPr>
          <p:nvPr/>
        </p:nvPicPr>
        <p:blipFill>
          <a:blip r:embed="rId3"/>
          <a:stretch>
            <a:fillRect/>
          </a:stretch>
        </p:blipFill>
        <p:spPr>
          <a:xfrm>
            <a:off x="730945" y="909680"/>
            <a:ext cx="9275203" cy="5662232"/>
          </a:xfrm>
          <a:prstGeom prst="rect">
            <a:avLst/>
          </a:prstGeom>
        </p:spPr>
      </p:pic>
      <p:sp>
        <p:nvSpPr>
          <p:cNvPr id="4" name="TextBox 3">
            <a:extLst>
              <a:ext uri="{FF2B5EF4-FFF2-40B4-BE49-F238E27FC236}">
                <a16:creationId xmlns:a16="http://schemas.microsoft.com/office/drawing/2014/main" id="{F4398C4B-BF23-43AF-8683-CB4821B82591}"/>
              </a:ext>
            </a:extLst>
          </p:cNvPr>
          <p:cNvSpPr txBox="1"/>
          <p:nvPr/>
        </p:nvSpPr>
        <p:spPr>
          <a:xfrm>
            <a:off x="10337074" y="2185851"/>
            <a:ext cx="1419497" cy="2585323"/>
          </a:xfrm>
          <a:prstGeom prst="rect">
            <a:avLst/>
          </a:prstGeom>
          <a:noFill/>
        </p:spPr>
        <p:txBody>
          <a:bodyPr wrap="square" rtlCol="0">
            <a:spAutoFit/>
          </a:bodyPr>
          <a:lstStyle/>
          <a:p>
            <a:r>
              <a:rPr lang="en-GB" dirty="0"/>
              <a:t>Review of last year – all completed except finalising anti-racism policy. To complete this year. </a:t>
            </a:r>
          </a:p>
        </p:txBody>
      </p:sp>
    </p:spTree>
    <p:extLst>
      <p:ext uri="{BB962C8B-B14F-4D97-AF65-F5344CB8AC3E}">
        <p14:creationId xmlns:p14="http://schemas.microsoft.com/office/powerpoint/2010/main" val="928526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44760-E147-4C16-ADD5-E46EEF582302}"/>
              </a:ext>
            </a:extLst>
          </p:cNvPr>
          <p:cNvSpPr>
            <a:spLocks noGrp="1"/>
          </p:cNvSpPr>
          <p:nvPr>
            <p:ph type="title"/>
          </p:nvPr>
        </p:nvSpPr>
        <p:spPr/>
        <p:txBody>
          <a:bodyPr/>
          <a:lstStyle/>
          <a:p>
            <a:r>
              <a:rPr lang="en-GB" dirty="0"/>
              <a:t>School Development Plan 2026-28 </a:t>
            </a:r>
          </a:p>
        </p:txBody>
      </p:sp>
      <p:sp>
        <p:nvSpPr>
          <p:cNvPr id="3" name="Content Placeholder 2">
            <a:extLst>
              <a:ext uri="{FF2B5EF4-FFF2-40B4-BE49-F238E27FC236}">
                <a16:creationId xmlns:a16="http://schemas.microsoft.com/office/drawing/2014/main" id="{6344BE95-FA1C-40BF-99C1-8F6130A919D5}"/>
              </a:ext>
            </a:extLst>
          </p:cNvPr>
          <p:cNvSpPr>
            <a:spLocks noGrp="1"/>
          </p:cNvSpPr>
          <p:nvPr>
            <p:ph idx="1"/>
          </p:nvPr>
        </p:nvSpPr>
        <p:spPr/>
        <p:txBody>
          <a:bodyPr>
            <a:normAutofit fontScale="92500" lnSpcReduction="10000"/>
          </a:bodyPr>
          <a:lstStyle/>
          <a:p>
            <a:r>
              <a:rPr lang="en-GB" dirty="0"/>
              <a:t>Safeguarding and Vigilance</a:t>
            </a:r>
          </a:p>
          <a:p>
            <a:r>
              <a:rPr lang="en-GB" dirty="0"/>
              <a:t>Inclusion</a:t>
            </a:r>
          </a:p>
          <a:p>
            <a:r>
              <a:rPr lang="en-GB" dirty="0"/>
              <a:t>Curriculum and Teaching</a:t>
            </a:r>
          </a:p>
          <a:p>
            <a:r>
              <a:rPr lang="en-GB" dirty="0"/>
              <a:t>Achievement</a:t>
            </a:r>
          </a:p>
          <a:p>
            <a:r>
              <a:rPr lang="en-GB" dirty="0"/>
              <a:t>Attendance and Behaviour</a:t>
            </a:r>
          </a:p>
          <a:p>
            <a:r>
              <a:rPr lang="en-GB" dirty="0"/>
              <a:t>Personal Development and Wellbeing</a:t>
            </a:r>
          </a:p>
          <a:p>
            <a:r>
              <a:rPr lang="en-GB" dirty="0"/>
              <a:t>Early Years Foundation Stage (EYFS – nursery and reception)</a:t>
            </a:r>
          </a:p>
          <a:p>
            <a:r>
              <a:rPr lang="en-GB" dirty="0"/>
              <a:t>Leadership and Governance </a:t>
            </a:r>
          </a:p>
          <a:p>
            <a:r>
              <a:rPr lang="en-GB" dirty="0"/>
              <a:t>The plan is written under the 8 OFSTED headings. All 8 areas are shared on the website in whole school news. </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2D286DA0-6A1A-49AC-9BC6-27CCDFE61C34}"/>
              </a:ext>
            </a:extLst>
          </p:cNvPr>
          <p:cNvPicPr>
            <a:picLocks noChangeAspect="1"/>
          </p:cNvPicPr>
          <p:nvPr/>
        </p:nvPicPr>
        <p:blipFill>
          <a:blip r:embed="rId2"/>
          <a:stretch>
            <a:fillRect/>
          </a:stretch>
        </p:blipFill>
        <p:spPr>
          <a:xfrm>
            <a:off x="10203755" y="117784"/>
            <a:ext cx="1816765" cy="1572904"/>
          </a:xfrm>
          <a:prstGeom prst="rect">
            <a:avLst/>
          </a:prstGeom>
        </p:spPr>
      </p:pic>
    </p:spTree>
    <p:extLst>
      <p:ext uri="{BB962C8B-B14F-4D97-AF65-F5344CB8AC3E}">
        <p14:creationId xmlns:p14="http://schemas.microsoft.com/office/powerpoint/2010/main" val="2052323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543FB-FDCF-413D-9758-F23D790DF70F}"/>
              </a:ext>
            </a:extLst>
          </p:cNvPr>
          <p:cNvSpPr>
            <a:spLocks noGrp="1"/>
          </p:cNvSpPr>
          <p:nvPr>
            <p:ph type="title"/>
          </p:nvPr>
        </p:nvSpPr>
        <p:spPr>
          <a:xfrm>
            <a:off x="838200" y="365126"/>
            <a:ext cx="10515600" cy="632402"/>
          </a:xfrm>
        </p:spPr>
        <p:txBody>
          <a:bodyPr>
            <a:normAutofit/>
          </a:bodyPr>
          <a:lstStyle/>
          <a:p>
            <a:r>
              <a:rPr lang="en-GB" sz="3200" dirty="0"/>
              <a:t>This year … </a:t>
            </a:r>
          </a:p>
        </p:txBody>
      </p:sp>
      <p:pic>
        <p:nvPicPr>
          <p:cNvPr id="3" name="Content Placeholder 15">
            <a:extLst>
              <a:ext uri="{FF2B5EF4-FFF2-40B4-BE49-F238E27FC236}">
                <a16:creationId xmlns:a16="http://schemas.microsoft.com/office/drawing/2014/main" id="{6023D6C2-6AFB-4BA4-8502-AA4249F4B9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6114" y="365127"/>
            <a:ext cx="1119112" cy="880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55B5B722-4D86-4349-A3B1-F183CC1DCEBE}"/>
              </a:ext>
            </a:extLst>
          </p:cNvPr>
          <p:cNvPicPr>
            <a:picLocks noChangeAspect="1"/>
          </p:cNvPicPr>
          <p:nvPr/>
        </p:nvPicPr>
        <p:blipFill>
          <a:blip r:embed="rId3"/>
          <a:stretch>
            <a:fillRect/>
          </a:stretch>
        </p:blipFill>
        <p:spPr>
          <a:xfrm>
            <a:off x="3423965" y="340452"/>
            <a:ext cx="4943475" cy="904875"/>
          </a:xfrm>
          <a:prstGeom prst="rect">
            <a:avLst/>
          </a:prstGeom>
        </p:spPr>
      </p:pic>
      <p:pic>
        <p:nvPicPr>
          <p:cNvPr id="8" name="Picture 7">
            <a:extLst>
              <a:ext uri="{FF2B5EF4-FFF2-40B4-BE49-F238E27FC236}">
                <a16:creationId xmlns:a16="http://schemas.microsoft.com/office/drawing/2014/main" id="{56B62446-2193-4807-92F3-14C8164E301F}"/>
              </a:ext>
            </a:extLst>
          </p:cNvPr>
          <p:cNvPicPr>
            <a:picLocks noChangeAspect="1"/>
          </p:cNvPicPr>
          <p:nvPr/>
        </p:nvPicPr>
        <p:blipFill>
          <a:blip r:embed="rId4"/>
          <a:stretch>
            <a:fillRect/>
          </a:stretch>
        </p:blipFill>
        <p:spPr>
          <a:xfrm>
            <a:off x="1541416" y="1407067"/>
            <a:ext cx="8708572" cy="5016138"/>
          </a:xfrm>
          <a:prstGeom prst="rect">
            <a:avLst/>
          </a:prstGeom>
        </p:spPr>
      </p:pic>
    </p:spTree>
    <p:extLst>
      <p:ext uri="{BB962C8B-B14F-4D97-AF65-F5344CB8AC3E}">
        <p14:creationId xmlns:p14="http://schemas.microsoft.com/office/powerpoint/2010/main" val="3845265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28075B-64F1-4881-A86D-3668A80E52E3}"/>
              </a:ext>
            </a:extLst>
          </p:cNvPr>
          <p:cNvPicPr>
            <a:picLocks noChangeAspect="1"/>
          </p:cNvPicPr>
          <p:nvPr/>
        </p:nvPicPr>
        <p:blipFill>
          <a:blip r:embed="rId2"/>
          <a:stretch>
            <a:fillRect/>
          </a:stretch>
        </p:blipFill>
        <p:spPr>
          <a:xfrm>
            <a:off x="1424132" y="342150"/>
            <a:ext cx="9121948" cy="5703160"/>
          </a:xfrm>
          <a:prstGeom prst="rect">
            <a:avLst/>
          </a:prstGeom>
        </p:spPr>
      </p:pic>
      <p:pic>
        <p:nvPicPr>
          <p:cNvPr id="3" name="Picture 2">
            <a:extLst>
              <a:ext uri="{FF2B5EF4-FFF2-40B4-BE49-F238E27FC236}">
                <a16:creationId xmlns:a16="http://schemas.microsoft.com/office/drawing/2014/main" id="{2D7F09B1-396F-456A-BD03-FE2EEAAE4D6C}"/>
              </a:ext>
            </a:extLst>
          </p:cNvPr>
          <p:cNvPicPr>
            <a:picLocks noChangeAspect="1"/>
          </p:cNvPicPr>
          <p:nvPr/>
        </p:nvPicPr>
        <p:blipFill>
          <a:blip r:embed="rId3"/>
          <a:stretch>
            <a:fillRect/>
          </a:stretch>
        </p:blipFill>
        <p:spPr>
          <a:xfrm>
            <a:off x="2860635" y="6119050"/>
            <a:ext cx="6248942" cy="646232"/>
          </a:xfrm>
          <a:prstGeom prst="rect">
            <a:avLst/>
          </a:prstGeom>
        </p:spPr>
      </p:pic>
      <p:pic>
        <p:nvPicPr>
          <p:cNvPr id="4" name="Picture 3">
            <a:extLst>
              <a:ext uri="{FF2B5EF4-FFF2-40B4-BE49-F238E27FC236}">
                <a16:creationId xmlns:a16="http://schemas.microsoft.com/office/drawing/2014/main" id="{3C4D758B-7C65-4D85-8D87-65B1F801639A}"/>
              </a:ext>
            </a:extLst>
          </p:cNvPr>
          <p:cNvPicPr>
            <a:picLocks noChangeAspect="1"/>
          </p:cNvPicPr>
          <p:nvPr/>
        </p:nvPicPr>
        <p:blipFill>
          <a:blip r:embed="rId4"/>
          <a:stretch>
            <a:fillRect/>
          </a:stretch>
        </p:blipFill>
        <p:spPr>
          <a:xfrm>
            <a:off x="10375235" y="-65818"/>
            <a:ext cx="1816765" cy="1572904"/>
          </a:xfrm>
          <a:prstGeom prst="rect">
            <a:avLst/>
          </a:prstGeom>
        </p:spPr>
      </p:pic>
    </p:spTree>
    <p:extLst>
      <p:ext uri="{BB962C8B-B14F-4D97-AF65-F5344CB8AC3E}">
        <p14:creationId xmlns:p14="http://schemas.microsoft.com/office/powerpoint/2010/main" val="1915853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FCCDDB-A4C6-4E20-807B-0BEF3F627DC3}"/>
              </a:ext>
            </a:extLst>
          </p:cNvPr>
          <p:cNvPicPr>
            <a:picLocks noChangeAspect="1"/>
          </p:cNvPicPr>
          <p:nvPr/>
        </p:nvPicPr>
        <p:blipFill>
          <a:blip r:embed="rId2"/>
          <a:stretch>
            <a:fillRect/>
          </a:stretch>
        </p:blipFill>
        <p:spPr>
          <a:xfrm>
            <a:off x="1667691" y="336489"/>
            <a:ext cx="8856617" cy="5569624"/>
          </a:xfrm>
          <a:prstGeom prst="rect">
            <a:avLst/>
          </a:prstGeom>
        </p:spPr>
      </p:pic>
      <p:pic>
        <p:nvPicPr>
          <p:cNvPr id="3" name="Picture 2">
            <a:extLst>
              <a:ext uri="{FF2B5EF4-FFF2-40B4-BE49-F238E27FC236}">
                <a16:creationId xmlns:a16="http://schemas.microsoft.com/office/drawing/2014/main" id="{FEEAB764-9B68-4B9E-ABF9-1B59704AE13B}"/>
              </a:ext>
            </a:extLst>
          </p:cNvPr>
          <p:cNvPicPr>
            <a:picLocks noChangeAspect="1"/>
          </p:cNvPicPr>
          <p:nvPr/>
        </p:nvPicPr>
        <p:blipFill>
          <a:blip r:embed="rId3"/>
          <a:stretch>
            <a:fillRect/>
          </a:stretch>
        </p:blipFill>
        <p:spPr>
          <a:xfrm>
            <a:off x="3232786" y="5997129"/>
            <a:ext cx="6248942" cy="646232"/>
          </a:xfrm>
          <a:prstGeom prst="rect">
            <a:avLst/>
          </a:prstGeom>
        </p:spPr>
      </p:pic>
      <p:pic>
        <p:nvPicPr>
          <p:cNvPr id="4" name="Picture 3">
            <a:extLst>
              <a:ext uri="{FF2B5EF4-FFF2-40B4-BE49-F238E27FC236}">
                <a16:creationId xmlns:a16="http://schemas.microsoft.com/office/drawing/2014/main" id="{B5C885CC-BB2F-4E58-ABCF-578C012F97D3}"/>
              </a:ext>
            </a:extLst>
          </p:cNvPr>
          <p:cNvPicPr>
            <a:picLocks noChangeAspect="1"/>
          </p:cNvPicPr>
          <p:nvPr/>
        </p:nvPicPr>
        <p:blipFill>
          <a:blip r:embed="rId4"/>
          <a:stretch>
            <a:fillRect/>
          </a:stretch>
        </p:blipFill>
        <p:spPr>
          <a:xfrm>
            <a:off x="10456302" y="-65818"/>
            <a:ext cx="1816765" cy="1572904"/>
          </a:xfrm>
          <a:prstGeom prst="rect">
            <a:avLst/>
          </a:prstGeom>
        </p:spPr>
      </p:pic>
    </p:spTree>
    <p:extLst>
      <p:ext uri="{BB962C8B-B14F-4D97-AF65-F5344CB8AC3E}">
        <p14:creationId xmlns:p14="http://schemas.microsoft.com/office/powerpoint/2010/main" val="35769340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38EE19-7485-46C0-B13B-7EC224B00C6B}"/>
              </a:ext>
            </a:extLst>
          </p:cNvPr>
          <p:cNvPicPr>
            <a:picLocks noChangeAspect="1"/>
          </p:cNvPicPr>
          <p:nvPr/>
        </p:nvPicPr>
        <p:blipFill>
          <a:blip r:embed="rId2"/>
          <a:stretch>
            <a:fillRect/>
          </a:stretch>
        </p:blipFill>
        <p:spPr>
          <a:xfrm>
            <a:off x="592466" y="791101"/>
            <a:ext cx="10034256" cy="4764968"/>
          </a:xfrm>
          <a:prstGeom prst="rect">
            <a:avLst/>
          </a:prstGeom>
        </p:spPr>
      </p:pic>
      <p:pic>
        <p:nvPicPr>
          <p:cNvPr id="3" name="Picture 2">
            <a:extLst>
              <a:ext uri="{FF2B5EF4-FFF2-40B4-BE49-F238E27FC236}">
                <a16:creationId xmlns:a16="http://schemas.microsoft.com/office/drawing/2014/main" id="{56F49467-487F-46D5-BB1C-53FA0B9F18BF}"/>
              </a:ext>
            </a:extLst>
          </p:cNvPr>
          <p:cNvPicPr>
            <a:picLocks noChangeAspect="1"/>
          </p:cNvPicPr>
          <p:nvPr/>
        </p:nvPicPr>
        <p:blipFill>
          <a:blip r:embed="rId3"/>
          <a:stretch>
            <a:fillRect/>
          </a:stretch>
        </p:blipFill>
        <p:spPr>
          <a:xfrm>
            <a:off x="2971529" y="5849084"/>
            <a:ext cx="6248942" cy="646232"/>
          </a:xfrm>
          <a:prstGeom prst="rect">
            <a:avLst/>
          </a:prstGeom>
        </p:spPr>
      </p:pic>
      <p:pic>
        <p:nvPicPr>
          <p:cNvPr id="4" name="Picture 3">
            <a:extLst>
              <a:ext uri="{FF2B5EF4-FFF2-40B4-BE49-F238E27FC236}">
                <a16:creationId xmlns:a16="http://schemas.microsoft.com/office/drawing/2014/main" id="{49993FEA-8EFE-42AC-9DA4-7D9EA85F528D}"/>
              </a:ext>
            </a:extLst>
          </p:cNvPr>
          <p:cNvPicPr>
            <a:picLocks noChangeAspect="1"/>
          </p:cNvPicPr>
          <p:nvPr/>
        </p:nvPicPr>
        <p:blipFill>
          <a:blip r:embed="rId4"/>
          <a:stretch>
            <a:fillRect/>
          </a:stretch>
        </p:blipFill>
        <p:spPr>
          <a:xfrm>
            <a:off x="10534397" y="-109361"/>
            <a:ext cx="1816765" cy="1572904"/>
          </a:xfrm>
          <a:prstGeom prst="rect">
            <a:avLst/>
          </a:prstGeom>
        </p:spPr>
      </p:pic>
    </p:spTree>
    <p:extLst>
      <p:ext uri="{BB962C8B-B14F-4D97-AF65-F5344CB8AC3E}">
        <p14:creationId xmlns:p14="http://schemas.microsoft.com/office/powerpoint/2010/main" val="2750795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AD50C08-EC45-4D37-BB7C-92AB8895837C}"/>
              </a:ext>
            </a:extLst>
          </p:cNvPr>
          <p:cNvPicPr>
            <a:picLocks noChangeAspect="1"/>
          </p:cNvPicPr>
          <p:nvPr/>
        </p:nvPicPr>
        <p:blipFill>
          <a:blip r:embed="rId2"/>
          <a:stretch>
            <a:fillRect/>
          </a:stretch>
        </p:blipFill>
        <p:spPr>
          <a:xfrm>
            <a:off x="1070562" y="446924"/>
            <a:ext cx="9389023" cy="5448553"/>
          </a:xfrm>
          <a:prstGeom prst="rect">
            <a:avLst/>
          </a:prstGeom>
        </p:spPr>
      </p:pic>
      <p:pic>
        <p:nvPicPr>
          <p:cNvPr id="3" name="Picture 2">
            <a:extLst>
              <a:ext uri="{FF2B5EF4-FFF2-40B4-BE49-F238E27FC236}">
                <a16:creationId xmlns:a16="http://schemas.microsoft.com/office/drawing/2014/main" id="{6544ADA6-530D-4CBC-B51E-4EB61866E18F}"/>
              </a:ext>
            </a:extLst>
          </p:cNvPr>
          <p:cNvPicPr>
            <a:picLocks noChangeAspect="1"/>
          </p:cNvPicPr>
          <p:nvPr/>
        </p:nvPicPr>
        <p:blipFill>
          <a:blip r:embed="rId3"/>
          <a:stretch>
            <a:fillRect/>
          </a:stretch>
        </p:blipFill>
        <p:spPr>
          <a:xfrm>
            <a:off x="2971528" y="6040672"/>
            <a:ext cx="6248942" cy="646232"/>
          </a:xfrm>
          <a:prstGeom prst="rect">
            <a:avLst/>
          </a:prstGeom>
        </p:spPr>
      </p:pic>
      <p:pic>
        <p:nvPicPr>
          <p:cNvPr id="4" name="Picture 3">
            <a:extLst>
              <a:ext uri="{FF2B5EF4-FFF2-40B4-BE49-F238E27FC236}">
                <a16:creationId xmlns:a16="http://schemas.microsoft.com/office/drawing/2014/main" id="{6E42728B-7559-4CD6-85A9-B4B138D34CF8}"/>
              </a:ext>
            </a:extLst>
          </p:cNvPr>
          <p:cNvPicPr>
            <a:picLocks noChangeAspect="1"/>
          </p:cNvPicPr>
          <p:nvPr/>
        </p:nvPicPr>
        <p:blipFill>
          <a:blip r:embed="rId4"/>
          <a:stretch>
            <a:fillRect/>
          </a:stretch>
        </p:blipFill>
        <p:spPr>
          <a:xfrm>
            <a:off x="10375235" y="-74527"/>
            <a:ext cx="1816765" cy="1572904"/>
          </a:xfrm>
          <a:prstGeom prst="rect">
            <a:avLst/>
          </a:prstGeom>
        </p:spPr>
      </p:pic>
    </p:spTree>
    <p:extLst>
      <p:ext uri="{BB962C8B-B14F-4D97-AF65-F5344CB8AC3E}">
        <p14:creationId xmlns:p14="http://schemas.microsoft.com/office/powerpoint/2010/main" val="183840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8E56AF-2720-4414-8C39-9BBF85C10FFA}"/>
              </a:ext>
            </a:extLst>
          </p:cNvPr>
          <p:cNvPicPr>
            <a:picLocks noChangeAspect="1"/>
          </p:cNvPicPr>
          <p:nvPr/>
        </p:nvPicPr>
        <p:blipFill>
          <a:blip r:embed="rId2"/>
          <a:stretch>
            <a:fillRect/>
          </a:stretch>
        </p:blipFill>
        <p:spPr>
          <a:xfrm>
            <a:off x="1445623" y="389177"/>
            <a:ext cx="8801474" cy="5452108"/>
          </a:xfrm>
          <a:prstGeom prst="rect">
            <a:avLst/>
          </a:prstGeom>
        </p:spPr>
      </p:pic>
      <p:pic>
        <p:nvPicPr>
          <p:cNvPr id="3" name="Picture 2">
            <a:extLst>
              <a:ext uri="{FF2B5EF4-FFF2-40B4-BE49-F238E27FC236}">
                <a16:creationId xmlns:a16="http://schemas.microsoft.com/office/drawing/2014/main" id="{797F6506-CC1E-470B-9B90-28DFD9ED4BD6}"/>
              </a:ext>
            </a:extLst>
          </p:cNvPr>
          <p:cNvPicPr>
            <a:picLocks noChangeAspect="1"/>
          </p:cNvPicPr>
          <p:nvPr/>
        </p:nvPicPr>
        <p:blipFill>
          <a:blip r:embed="rId3"/>
          <a:stretch>
            <a:fillRect/>
          </a:stretch>
        </p:blipFill>
        <p:spPr>
          <a:xfrm>
            <a:off x="3200860" y="5919662"/>
            <a:ext cx="6248942" cy="646232"/>
          </a:xfrm>
          <a:prstGeom prst="rect">
            <a:avLst/>
          </a:prstGeom>
        </p:spPr>
      </p:pic>
      <p:pic>
        <p:nvPicPr>
          <p:cNvPr id="4" name="Picture 3">
            <a:extLst>
              <a:ext uri="{FF2B5EF4-FFF2-40B4-BE49-F238E27FC236}">
                <a16:creationId xmlns:a16="http://schemas.microsoft.com/office/drawing/2014/main" id="{8ADD0A15-5866-4CEF-B67E-BBB51F3811D4}"/>
              </a:ext>
            </a:extLst>
          </p:cNvPr>
          <p:cNvPicPr>
            <a:picLocks noChangeAspect="1"/>
          </p:cNvPicPr>
          <p:nvPr/>
        </p:nvPicPr>
        <p:blipFill>
          <a:blip r:embed="rId4"/>
          <a:stretch>
            <a:fillRect/>
          </a:stretch>
        </p:blipFill>
        <p:spPr>
          <a:xfrm>
            <a:off x="10375235" y="0"/>
            <a:ext cx="1816765" cy="1572904"/>
          </a:xfrm>
          <a:prstGeom prst="rect">
            <a:avLst/>
          </a:prstGeom>
        </p:spPr>
      </p:pic>
    </p:spTree>
    <p:extLst>
      <p:ext uri="{BB962C8B-B14F-4D97-AF65-F5344CB8AC3E}">
        <p14:creationId xmlns:p14="http://schemas.microsoft.com/office/powerpoint/2010/main" val="1922792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7F6DE7-852F-4EAC-A324-03D4C842A1D5}"/>
              </a:ext>
            </a:extLst>
          </p:cNvPr>
          <p:cNvPicPr>
            <a:picLocks noChangeAspect="1"/>
          </p:cNvPicPr>
          <p:nvPr/>
        </p:nvPicPr>
        <p:blipFill>
          <a:blip r:embed="rId2"/>
          <a:stretch>
            <a:fillRect/>
          </a:stretch>
        </p:blipFill>
        <p:spPr>
          <a:xfrm>
            <a:off x="1489898" y="367839"/>
            <a:ext cx="8885337" cy="5658478"/>
          </a:xfrm>
          <a:prstGeom prst="rect">
            <a:avLst/>
          </a:prstGeom>
        </p:spPr>
      </p:pic>
      <p:pic>
        <p:nvPicPr>
          <p:cNvPr id="3" name="Picture 2">
            <a:extLst>
              <a:ext uri="{FF2B5EF4-FFF2-40B4-BE49-F238E27FC236}">
                <a16:creationId xmlns:a16="http://schemas.microsoft.com/office/drawing/2014/main" id="{4B0E02B6-9C07-4041-903F-A1A9D7827E61}"/>
              </a:ext>
            </a:extLst>
          </p:cNvPr>
          <p:cNvPicPr>
            <a:picLocks noChangeAspect="1"/>
          </p:cNvPicPr>
          <p:nvPr/>
        </p:nvPicPr>
        <p:blipFill>
          <a:blip r:embed="rId3"/>
          <a:stretch>
            <a:fillRect/>
          </a:stretch>
        </p:blipFill>
        <p:spPr>
          <a:xfrm>
            <a:off x="2971529" y="6026317"/>
            <a:ext cx="6248942" cy="646232"/>
          </a:xfrm>
          <a:prstGeom prst="rect">
            <a:avLst/>
          </a:prstGeom>
        </p:spPr>
      </p:pic>
      <p:pic>
        <p:nvPicPr>
          <p:cNvPr id="4" name="Picture 3">
            <a:extLst>
              <a:ext uri="{FF2B5EF4-FFF2-40B4-BE49-F238E27FC236}">
                <a16:creationId xmlns:a16="http://schemas.microsoft.com/office/drawing/2014/main" id="{0F3DAC0D-7442-4598-9CF3-475357C0ADE2}"/>
              </a:ext>
            </a:extLst>
          </p:cNvPr>
          <p:cNvPicPr>
            <a:picLocks noChangeAspect="1"/>
          </p:cNvPicPr>
          <p:nvPr/>
        </p:nvPicPr>
        <p:blipFill>
          <a:blip r:embed="rId4"/>
          <a:stretch>
            <a:fillRect/>
          </a:stretch>
        </p:blipFill>
        <p:spPr>
          <a:xfrm>
            <a:off x="10375235" y="-65818"/>
            <a:ext cx="1816765" cy="1572904"/>
          </a:xfrm>
          <a:prstGeom prst="rect">
            <a:avLst/>
          </a:prstGeom>
        </p:spPr>
      </p:pic>
    </p:spTree>
    <p:extLst>
      <p:ext uri="{BB962C8B-B14F-4D97-AF65-F5344CB8AC3E}">
        <p14:creationId xmlns:p14="http://schemas.microsoft.com/office/powerpoint/2010/main" val="536820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B17A57-9782-4CDC-B5A4-D4A659E29E1A}"/>
              </a:ext>
            </a:extLst>
          </p:cNvPr>
          <p:cNvPicPr>
            <a:picLocks noChangeAspect="1"/>
          </p:cNvPicPr>
          <p:nvPr/>
        </p:nvPicPr>
        <p:blipFill>
          <a:blip r:embed="rId2"/>
          <a:stretch>
            <a:fillRect/>
          </a:stretch>
        </p:blipFill>
        <p:spPr>
          <a:xfrm>
            <a:off x="1486474" y="438171"/>
            <a:ext cx="8987246" cy="5629942"/>
          </a:xfrm>
          <a:prstGeom prst="rect">
            <a:avLst/>
          </a:prstGeom>
        </p:spPr>
      </p:pic>
      <p:pic>
        <p:nvPicPr>
          <p:cNvPr id="3" name="Picture 2">
            <a:extLst>
              <a:ext uri="{FF2B5EF4-FFF2-40B4-BE49-F238E27FC236}">
                <a16:creationId xmlns:a16="http://schemas.microsoft.com/office/drawing/2014/main" id="{983E4AF1-A4D1-4F92-9E5B-EEDFD7631D13}"/>
              </a:ext>
            </a:extLst>
          </p:cNvPr>
          <p:cNvPicPr>
            <a:picLocks noChangeAspect="1"/>
          </p:cNvPicPr>
          <p:nvPr/>
        </p:nvPicPr>
        <p:blipFill>
          <a:blip r:embed="rId3"/>
          <a:stretch>
            <a:fillRect/>
          </a:stretch>
        </p:blipFill>
        <p:spPr>
          <a:xfrm>
            <a:off x="2980238" y="6131547"/>
            <a:ext cx="6248942" cy="646232"/>
          </a:xfrm>
          <a:prstGeom prst="rect">
            <a:avLst/>
          </a:prstGeom>
        </p:spPr>
      </p:pic>
      <p:pic>
        <p:nvPicPr>
          <p:cNvPr id="4" name="Picture 3">
            <a:extLst>
              <a:ext uri="{FF2B5EF4-FFF2-40B4-BE49-F238E27FC236}">
                <a16:creationId xmlns:a16="http://schemas.microsoft.com/office/drawing/2014/main" id="{13EBFA09-B11D-4E2C-982B-81F3E726C3F3}"/>
              </a:ext>
            </a:extLst>
          </p:cNvPr>
          <p:cNvPicPr>
            <a:picLocks noChangeAspect="1"/>
          </p:cNvPicPr>
          <p:nvPr/>
        </p:nvPicPr>
        <p:blipFill>
          <a:blip r:embed="rId4"/>
          <a:stretch>
            <a:fillRect/>
          </a:stretch>
        </p:blipFill>
        <p:spPr>
          <a:xfrm>
            <a:off x="10473720" y="0"/>
            <a:ext cx="1816765" cy="1572904"/>
          </a:xfrm>
          <a:prstGeom prst="rect">
            <a:avLst/>
          </a:prstGeom>
        </p:spPr>
      </p:pic>
    </p:spTree>
    <p:extLst>
      <p:ext uri="{BB962C8B-B14F-4D97-AF65-F5344CB8AC3E}">
        <p14:creationId xmlns:p14="http://schemas.microsoft.com/office/powerpoint/2010/main" val="136283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77376-7DDB-422F-A343-8D843C159998}"/>
              </a:ext>
            </a:extLst>
          </p:cNvPr>
          <p:cNvSpPr>
            <a:spLocks noGrp="1"/>
          </p:cNvSpPr>
          <p:nvPr>
            <p:ph type="title"/>
          </p:nvPr>
        </p:nvSpPr>
        <p:spPr/>
        <p:txBody>
          <a:bodyPr/>
          <a:lstStyle/>
          <a:p>
            <a:r>
              <a:rPr lang="en-GB" dirty="0"/>
              <a:t>Some key changes this year… </a:t>
            </a:r>
          </a:p>
        </p:txBody>
      </p:sp>
      <p:sp>
        <p:nvSpPr>
          <p:cNvPr id="3" name="Content Placeholder 2">
            <a:extLst>
              <a:ext uri="{FF2B5EF4-FFF2-40B4-BE49-F238E27FC236}">
                <a16:creationId xmlns:a16="http://schemas.microsoft.com/office/drawing/2014/main" id="{71AE26F8-C45E-402B-8AE3-949657F9B067}"/>
              </a:ext>
            </a:extLst>
          </p:cNvPr>
          <p:cNvSpPr>
            <a:spLocks noGrp="1"/>
          </p:cNvSpPr>
          <p:nvPr>
            <p:ph idx="1"/>
          </p:nvPr>
        </p:nvSpPr>
        <p:spPr>
          <a:xfrm>
            <a:off x="838200" y="1616619"/>
            <a:ext cx="10515600" cy="4351338"/>
          </a:xfrm>
        </p:spPr>
        <p:txBody>
          <a:bodyPr>
            <a:normAutofit fontScale="85000" lnSpcReduction="20000"/>
          </a:bodyPr>
          <a:lstStyle/>
          <a:p>
            <a:r>
              <a:rPr lang="en-GB" dirty="0"/>
              <a:t>Our Christmas Production – the KS2 performance </a:t>
            </a:r>
            <a:r>
              <a:rPr lang="en-GB" dirty="0" err="1"/>
              <a:t>willnow</a:t>
            </a:r>
            <a:r>
              <a:rPr lang="en-GB" dirty="0"/>
              <a:t> be one afternoon matinee and one evening performance to support our younger children in KS2 </a:t>
            </a:r>
          </a:p>
          <a:p>
            <a:endParaRPr lang="en-GB" dirty="0"/>
          </a:p>
          <a:p>
            <a:r>
              <a:rPr lang="en-GB" dirty="0"/>
              <a:t>Class Assemblies and audiences – Fire regs mean we are restricted to the number of people in the hall. Our class assemblies will still welcome parents but we will need to limit to 2 adults per child</a:t>
            </a:r>
          </a:p>
          <a:p>
            <a:endParaRPr lang="en-GB" dirty="0"/>
          </a:p>
          <a:p>
            <a:r>
              <a:rPr lang="en-GB" dirty="0"/>
              <a:t>Harvest Festival – Linked to the above, harvest will now be for the children only. Lots of photos will be shared on our website </a:t>
            </a:r>
          </a:p>
          <a:p>
            <a:pPr marL="0" indent="0">
              <a:buNone/>
            </a:pPr>
            <a:endParaRPr lang="en-GB" dirty="0"/>
          </a:p>
          <a:p>
            <a:r>
              <a:rPr lang="en-GB" dirty="0"/>
              <a:t>Phones on the playground / school building – linked to the government’s initiative to have mobile phone free schools, we would like adults to lead by example and not use them on our school grounds</a:t>
            </a:r>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6BE3413F-18DA-474E-9C9C-673C432204EE}"/>
              </a:ext>
            </a:extLst>
          </p:cNvPr>
          <p:cNvPicPr>
            <a:picLocks noChangeAspect="1"/>
          </p:cNvPicPr>
          <p:nvPr/>
        </p:nvPicPr>
        <p:blipFill>
          <a:blip r:embed="rId2"/>
          <a:stretch>
            <a:fillRect/>
          </a:stretch>
        </p:blipFill>
        <p:spPr>
          <a:xfrm>
            <a:off x="10195045" y="117784"/>
            <a:ext cx="1816765" cy="1572904"/>
          </a:xfrm>
          <a:prstGeom prst="rect">
            <a:avLst/>
          </a:prstGeom>
        </p:spPr>
      </p:pic>
    </p:spTree>
    <p:extLst>
      <p:ext uri="{BB962C8B-B14F-4D97-AF65-F5344CB8AC3E}">
        <p14:creationId xmlns:p14="http://schemas.microsoft.com/office/powerpoint/2010/main" val="1109576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5F0C5-BC41-4480-90DC-EDE4A5348BBD}"/>
              </a:ext>
            </a:extLst>
          </p:cNvPr>
          <p:cNvSpPr>
            <a:spLocks noGrp="1"/>
          </p:cNvSpPr>
          <p:nvPr>
            <p:ph type="title"/>
          </p:nvPr>
        </p:nvSpPr>
        <p:spPr/>
        <p:txBody>
          <a:bodyPr/>
          <a:lstStyle/>
          <a:p>
            <a:r>
              <a:rPr lang="en-GB" dirty="0"/>
              <a:t>Sharing your child’s learning …. </a:t>
            </a:r>
          </a:p>
        </p:txBody>
      </p:sp>
      <p:sp>
        <p:nvSpPr>
          <p:cNvPr id="7" name="Rectangle 6">
            <a:extLst>
              <a:ext uri="{FF2B5EF4-FFF2-40B4-BE49-F238E27FC236}">
                <a16:creationId xmlns:a16="http://schemas.microsoft.com/office/drawing/2014/main" id="{75F9AEFB-857C-4CDA-9D4C-8DEDF64D61BF}"/>
              </a:ext>
            </a:extLst>
          </p:cNvPr>
          <p:cNvSpPr/>
          <p:nvPr/>
        </p:nvSpPr>
        <p:spPr>
          <a:xfrm>
            <a:off x="10681983" y="4250538"/>
            <a:ext cx="1006679" cy="2348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943EEA"/>
                </a:solidFill>
              </a:ln>
              <a:noFill/>
            </a:endParaRPr>
          </a:p>
        </p:txBody>
      </p:sp>
      <p:pic>
        <p:nvPicPr>
          <p:cNvPr id="8" name="Content Placeholder 15">
            <a:extLst>
              <a:ext uri="{FF2B5EF4-FFF2-40B4-BE49-F238E27FC236}">
                <a16:creationId xmlns:a16="http://schemas.microsoft.com/office/drawing/2014/main" id="{3DE5B859-D879-4EFC-8BBE-3222715DAC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24204" y="347995"/>
            <a:ext cx="864458" cy="6799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7FCCBD2F-A381-45A6-98A7-DAE178B35708}"/>
              </a:ext>
            </a:extLst>
          </p:cNvPr>
          <p:cNvPicPr>
            <a:picLocks noChangeAspect="1"/>
          </p:cNvPicPr>
          <p:nvPr/>
        </p:nvPicPr>
        <p:blipFill>
          <a:blip r:embed="rId3"/>
          <a:stretch>
            <a:fillRect/>
          </a:stretch>
        </p:blipFill>
        <p:spPr>
          <a:xfrm>
            <a:off x="444688" y="1477965"/>
            <a:ext cx="9605554" cy="4744051"/>
          </a:xfrm>
          <a:prstGeom prst="rect">
            <a:avLst/>
          </a:prstGeom>
        </p:spPr>
      </p:pic>
      <p:pic>
        <p:nvPicPr>
          <p:cNvPr id="10" name="Picture 9">
            <a:extLst>
              <a:ext uri="{FF2B5EF4-FFF2-40B4-BE49-F238E27FC236}">
                <a16:creationId xmlns:a16="http://schemas.microsoft.com/office/drawing/2014/main" id="{9DF255A0-5730-4179-9E5B-9B631D6DC215}"/>
              </a:ext>
            </a:extLst>
          </p:cNvPr>
          <p:cNvPicPr>
            <a:picLocks noChangeAspect="1"/>
          </p:cNvPicPr>
          <p:nvPr/>
        </p:nvPicPr>
        <p:blipFill>
          <a:blip r:embed="rId4"/>
          <a:stretch>
            <a:fillRect/>
          </a:stretch>
        </p:blipFill>
        <p:spPr>
          <a:xfrm>
            <a:off x="7026462" y="3648891"/>
            <a:ext cx="4982657" cy="2776924"/>
          </a:xfrm>
          <a:prstGeom prst="rect">
            <a:avLst/>
          </a:prstGeom>
        </p:spPr>
      </p:pic>
      <p:pic>
        <p:nvPicPr>
          <p:cNvPr id="11" name="Picture 10">
            <a:extLst>
              <a:ext uri="{FF2B5EF4-FFF2-40B4-BE49-F238E27FC236}">
                <a16:creationId xmlns:a16="http://schemas.microsoft.com/office/drawing/2014/main" id="{73E4BD39-C4F6-4CB9-99F7-4002E9AB82B2}"/>
              </a:ext>
            </a:extLst>
          </p:cNvPr>
          <p:cNvPicPr>
            <a:picLocks noChangeAspect="1"/>
          </p:cNvPicPr>
          <p:nvPr/>
        </p:nvPicPr>
        <p:blipFill>
          <a:blip r:embed="rId5"/>
          <a:stretch>
            <a:fillRect/>
          </a:stretch>
        </p:blipFill>
        <p:spPr>
          <a:xfrm>
            <a:off x="2971529" y="6211768"/>
            <a:ext cx="6248942" cy="646232"/>
          </a:xfrm>
          <a:prstGeom prst="rect">
            <a:avLst/>
          </a:prstGeom>
        </p:spPr>
      </p:pic>
    </p:spTree>
    <p:extLst>
      <p:ext uri="{BB962C8B-B14F-4D97-AF65-F5344CB8AC3E}">
        <p14:creationId xmlns:p14="http://schemas.microsoft.com/office/powerpoint/2010/main" val="1812793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b="1" dirty="0"/>
              <a:t>Paperwork</a:t>
            </a:r>
          </a:p>
        </p:txBody>
      </p:sp>
      <p:pic>
        <p:nvPicPr>
          <p:cNvPr id="16" name="Content Placeholder 1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21571" y="365125"/>
            <a:ext cx="864458" cy="6799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5" name="Diagram 4">
            <a:extLst>
              <a:ext uri="{FF2B5EF4-FFF2-40B4-BE49-F238E27FC236}">
                <a16:creationId xmlns:a16="http://schemas.microsoft.com/office/drawing/2014/main" id="{963F942C-6BC1-4BA8-83A7-BAA44FF796A3}"/>
              </a:ext>
            </a:extLst>
          </p:cNvPr>
          <p:cNvGraphicFramePr/>
          <p:nvPr>
            <p:extLst>
              <p:ext uri="{D42A27DB-BD31-4B8C-83A1-F6EECF244321}">
                <p14:modId xmlns:p14="http://schemas.microsoft.com/office/powerpoint/2010/main" val="2109661891"/>
              </p:ext>
            </p:extLst>
          </p:nvPr>
        </p:nvGraphicFramePr>
        <p:xfrm>
          <a:off x="363070" y="1536201"/>
          <a:ext cx="11465860" cy="44455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72576421-66C4-4BB2-B6E6-6464F227D777}"/>
              </a:ext>
            </a:extLst>
          </p:cNvPr>
          <p:cNvSpPr txBox="1"/>
          <p:nvPr/>
        </p:nvSpPr>
        <p:spPr>
          <a:xfrm>
            <a:off x="3137380" y="6031210"/>
            <a:ext cx="6253214" cy="461665"/>
          </a:xfrm>
          <a:prstGeom prst="rect">
            <a:avLst/>
          </a:prstGeom>
          <a:noFill/>
        </p:spPr>
        <p:txBody>
          <a:bodyPr wrap="square" rtlCol="0">
            <a:spAutoFit/>
          </a:bodyPr>
          <a:lstStyle/>
          <a:p>
            <a:pPr algn="ctr"/>
            <a:r>
              <a:rPr lang="en-GB" sz="2400" b="1" i="1" dirty="0">
                <a:solidFill>
                  <a:srgbClr val="BE8AF2"/>
                </a:solidFill>
              </a:rPr>
              <a:t>Ladybrook - Learning without Limits</a:t>
            </a:r>
          </a:p>
        </p:txBody>
      </p:sp>
    </p:spTree>
    <p:extLst>
      <p:ext uri="{BB962C8B-B14F-4D97-AF65-F5344CB8AC3E}">
        <p14:creationId xmlns:p14="http://schemas.microsoft.com/office/powerpoint/2010/main" val="396481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Content Placeholder 1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830701" y="365125"/>
            <a:ext cx="864458" cy="6799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5" name="Diagram 4">
            <a:extLst>
              <a:ext uri="{FF2B5EF4-FFF2-40B4-BE49-F238E27FC236}">
                <a16:creationId xmlns:a16="http://schemas.microsoft.com/office/drawing/2014/main" id="{963F942C-6BC1-4BA8-83A7-BAA44FF796A3}"/>
              </a:ext>
            </a:extLst>
          </p:cNvPr>
          <p:cNvGraphicFramePr/>
          <p:nvPr>
            <p:extLst>
              <p:ext uri="{D42A27DB-BD31-4B8C-83A1-F6EECF244321}">
                <p14:modId xmlns:p14="http://schemas.microsoft.com/office/powerpoint/2010/main" val="295639329"/>
              </p:ext>
            </p:extLst>
          </p:nvPr>
        </p:nvGraphicFramePr>
        <p:xfrm>
          <a:off x="363070" y="365126"/>
          <a:ext cx="10126272" cy="5991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7B933B54-04C6-4BEA-A273-9E9289CC0035}"/>
              </a:ext>
            </a:extLst>
          </p:cNvPr>
          <p:cNvSpPr txBox="1"/>
          <p:nvPr/>
        </p:nvSpPr>
        <p:spPr>
          <a:xfrm>
            <a:off x="3232215" y="6262042"/>
            <a:ext cx="6253214" cy="461665"/>
          </a:xfrm>
          <a:prstGeom prst="rect">
            <a:avLst/>
          </a:prstGeom>
          <a:noFill/>
        </p:spPr>
        <p:txBody>
          <a:bodyPr wrap="square" rtlCol="0">
            <a:spAutoFit/>
          </a:bodyPr>
          <a:lstStyle/>
          <a:p>
            <a:pPr algn="ctr"/>
            <a:r>
              <a:rPr lang="en-GB" sz="2400" b="1" i="1" dirty="0">
                <a:solidFill>
                  <a:srgbClr val="BE8AF2"/>
                </a:solidFill>
              </a:rPr>
              <a:t>Ladybrook - Learning without Limits</a:t>
            </a:r>
          </a:p>
        </p:txBody>
      </p:sp>
    </p:spTree>
    <p:extLst>
      <p:ext uri="{BB962C8B-B14F-4D97-AF65-F5344CB8AC3E}">
        <p14:creationId xmlns:p14="http://schemas.microsoft.com/office/powerpoint/2010/main" val="1956124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7560"/>
            <a:ext cx="10515600" cy="1325563"/>
          </a:xfrm>
        </p:spPr>
        <p:txBody>
          <a:bodyPr/>
          <a:lstStyle/>
          <a:p>
            <a:pPr algn="ctr"/>
            <a:r>
              <a:rPr lang="en-GB" b="1" dirty="0"/>
              <a:t>Communication</a:t>
            </a:r>
          </a:p>
        </p:txBody>
      </p:sp>
      <p:pic>
        <p:nvPicPr>
          <p:cNvPr id="16" name="Content Placeholder 1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3794" y="247189"/>
            <a:ext cx="864458" cy="6799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5" name="Diagram 4">
            <a:extLst>
              <a:ext uri="{FF2B5EF4-FFF2-40B4-BE49-F238E27FC236}">
                <a16:creationId xmlns:a16="http://schemas.microsoft.com/office/drawing/2014/main" id="{963F942C-6BC1-4BA8-83A7-BAA44FF796A3}"/>
              </a:ext>
            </a:extLst>
          </p:cNvPr>
          <p:cNvGraphicFramePr/>
          <p:nvPr>
            <p:extLst>
              <p:ext uri="{D42A27DB-BD31-4B8C-83A1-F6EECF244321}">
                <p14:modId xmlns:p14="http://schemas.microsoft.com/office/powerpoint/2010/main" val="764170951"/>
              </p:ext>
            </p:extLst>
          </p:nvPr>
        </p:nvGraphicFramePr>
        <p:xfrm>
          <a:off x="-930021" y="1463123"/>
          <a:ext cx="11465860" cy="50746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C4660C62-191B-495B-8431-B51184586DA4}"/>
              </a:ext>
            </a:extLst>
          </p:cNvPr>
          <p:cNvSpPr txBox="1"/>
          <p:nvPr/>
        </p:nvSpPr>
        <p:spPr>
          <a:xfrm>
            <a:off x="3232215" y="6262042"/>
            <a:ext cx="6253214" cy="461665"/>
          </a:xfrm>
          <a:prstGeom prst="rect">
            <a:avLst/>
          </a:prstGeom>
          <a:noFill/>
        </p:spPr>
        <p:txBody>
          <a:bodyPr wrap="square" rtlCol="0">
            <a:spAutoFit/>
          </a:bodyPr>
          <a:lstStyle/>
          <a:p>
            <a:pPr algn="ctr"/>
            <a:r>
              <a:rPr lang="en-GB" sz="2400" b="1" i="1" dirty="0">
                <a:solidFill>
                  <a:srgbClr val="BE8AF2"/>
                </a:solidFill>
              </a:rPr>
              <a:t>Ladybrook - Learning without Limits</a:t>
            </a:r>
          </a:p>
        </p:txBody>
      </p:sp>
      <p:pic>
        <p:nvPicPr>
          <p:cNvPr id="7" name="Content Placeholder 2">
            <a:extLst>
              <a:ext uri="{FF2B5EF4-FFF2-40B4-BE49-F238E27FC236}">
                <a16:creationId xmlns:a16="http://schemas.microsoft.com/office/drawing/2014/main" id="{6B07E350-8BED-4B5A-9944-E33269D64A74}"/>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a:xfrm rot="1298686">
            <a:off x="9550084" y="2465198"/>
            <a:ext cx="2251075" cy="1428874"/>
          </a:xfrm>
          <a:prstGeom prst="rect">
            <a:avLst/>
          </a:prstGeom>
        </p:spPr>
      </p:pic>
      <p:sp>
        <p:nvSpPr>
          <p:cNvPr id="3" name="TextBox 2">
            <a:extLst>
              <a:ext uri="{FF2B5EF4-FFF2-40B4-BE49-F238E27FC236}">
                <a16:creationId xmlns:a16="http://schemas.microsoft.com/office/drawing/2014/main" id="{E9709C7D-46A8-4611-AA09-D3261AB5F257}"/>
              </a:ext>
            </a:extLst>
          </p:cNvPr>
          <p:cNvSpPr txBox="1"/>
          <p:nvPr/>
        </p:nvSpPr>
        <p:spPr>
          <a:xfrm rot="1519832">
            <a:off x="9336870" y="631485"/>
            <a:ext cx="2251075" cy="1200329"/>
          </a:xfrm>
          <a:prstGeom prst="rect">
            <a:avLst/>
          </a:prstGeom>
          <a:solidFill>
            <a:schemeClr val="accent4"/>
          </a:solidFill>
        </p:spPr>
        <p:txBody>
          <a:bodyPr wrap="square" rtlCol="0">
            <a:spAutoFit/>
          </a:bodyPr>
          <a:lstStyle/>
          <a:p>
            <a:pPr algn="ctr"/>
            <a:r>
              <a:rPr lang="en-GB" b="1" dirty="0"/>
              <a:t>NO NUT RELATED PRODUCTS OR  CEREAL BARS in lunch boxes</a:t>
            </a:r>
          </a:p>
        </p:txBody>
      </p:sp>
    </p:spTree>
    <p:extLst>
      <p:ext uri="{BB962C8B-B14F-4D97-AF65-F5344CB8AC3E}">
        <p14:creationId xmlns:p14="http://schemas.microsoft.com/office/powerpoint/2010/main" val="3676540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609B-F22E-4E08-BB36-B2700EE97A80}"/>
              </a:ext>
            </a:extLst>
          </p:cNvPr>
          <p:cNvSpPr>
            <a:spLocks noGrp="1"/>
          </p:cNvSpPr>
          <p:nvPr>
            <p:ph type="title"/>
          </p:nvPr>
        </p:nvSpPr>
        <p:spPr/>
        <p:txBody>
          <a:bodyPr/>
          <a:lstStyle/>
          <a:p>
            <a:pPr algn="ctr"/>
            <a:r>
              <a:rPr lang="en-GB" dirty="0"/>
              <a:t>HELP!! </a:t>
            </a:r>
          </a:p>
        </p:txBody>
      </p:sp>
      <p:pic>
        <p:nvPicPr>
          <p:cNvPr id="4" name="Content Placeholder 3">
            <a:extLst>
              <a:ext uri="{FF2B5EF4-FFF2-40B4-BE49-F238E27FC236}">
                <a16:creationId xmlns:a16="http://schemas.microsoft.com/office/drawing/2014/main" id="{664524AF-C44E-4E88-B430-DFCDE32BFFAA}"/>
              </a:ext>
            </a:extLst>
          </p:cNvPr>
          <p:cNvPicPr>
            <a:picLocks noGrp="1" noChangeAspect="1"/>
          </p:cNvPicPr>
          <p:nvPr>
            <p:ph idx="1"/>
          </p:nvPr>
        </p:nvPicPr>
        <p:blipFill>
          <a:blip r:embed="rId2"/>
          <a:stretch>
            <a:fillRect/>
          </a:stretch>
        </p:blipFill>
        <p:spPr>
          <a:xfrm>
            <a:off x="1508551" y="1366838"/>
            <a:ext cx="9174897" cy="5008562"/>
          </a:xfrm>
          <a:prstGeom prst="rect">
            <a:avLst/>
          </a:prstGeom>
        </p:spPr>
      </p:pic>
      <p:pic>
        <p:nvPicPr>
          <p:cNvPr id="5" name="Picture 4">
            <a:extLst>
              <a:ext uri="{FF2B5EF4-FFF2-40B4-BE49-F238E27FC236}">
                <a16:creationId xmlns:a16="http://schemas.microsoft.com/office/drawing/2014/main" id="{67BC2717-D1AE-4D94-AB02-24D700B65A04}"/>
              </a:ext>
            </a:extLst>
          </p:cNvPr>
          <p:cNvPicPr>
            <a:picLocks noChangeAspect="1"/>
          </p:cNvPicPr>
          <p:nvPr/>
        </p:nvPicPr>
        <p:blipFill>
          <a:blip r:embed="rId3"/>
          <a:stretch>
            <a:fillRect/>
          </a:stretch>
        </p:blipFill>
        <p:spPr>
          <a:xfrm>
            <a:off x="2971528" y="6211768"/>
            <a:ext cx="6248942" cy="646232"/>
          </a:xfrm>
          <a:prstGeom prst="rect">
            <a:avLst/>
          </a:prstGeom>
        </p:spPr>
      </p:pic>
    </p:spTree>
    <p:extLst>
      <p:ext uri="{BB962C8B-B14F-4D97-AF65-F5344CB8AC3E}">
        <p14:creationId xmlns:p14="http://schemas.microsoft.com/office/powerpoint/2010/main" val="313646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60242-10EC-4A44-90AD-C5277204EE31}"/>
              </a:ext>
            </a:extLst>
          </p:cNvPr>
          <p:cNvSpPr>
            <a:spLocks noGrp="1"/>
          </p:cNvSpPr>
          <p:nvPr>
            <p:ph type="title"/>
          </p:nvPr>
        </p:nvSpPr>
        <p:spPr>
          <a:xfrm>
            <a:off x="838200" y="3326040"/>
            <a:ext cx="5257800" cy="871492"/>
          </a:xfrm>
        </p:spPr>
        <p:txBody>
          <a:bodyPr>
            <a:normAutofit fontScale="90000"/>
          </a:bodyPr>
          <a:lstStyle/>
          <a:p>
            <a:r>
              <a:rPr lang="en-GB" dirty="0"/>
              <a:t>Respect Policy and Charter ….</a:t>
            </a:r>
            <a:br>
              <a:rPr lang="en-GB" dirty="0"/>
            </a:br>
            <a:br>
              <a:rPr lang="en-GB" dirty="0"/>
            </a:br>
            <a:endParaRPr lang="en-GB" dirty="0"/>
          </a:p>
        </p:txBody>
      </p:sp>
      <p:pic>
        <p:nvPicPr>
          <p:cNvPr id="4" name="Picture 3">
            <a:extLst>
              <a:ext uri="{FF2B5EF4-FFF2-40B4-BE49-F238E27FC236}">
                <a16:creationId xmlns:a16="http://schemas.microsoft.com/office/drawing/2014/main" id="{48F832C8-EB54-4D3C-9D39-2F80DB9F8816}"/>
              </a:ext>
            </a:extLst>
          </p:cNvPr>
          <p:cNvPicPr>
            <a:picLocks noChangeAspect="1"/>
          </p:cNvPicPr>
          <p:nvPr/>
        </p:nvPicPr>
        <p:blipFill>
          <a:blip r:embed="rId2"/>
          <a:stretch>
            <a:fillRect/>
          </a:stretch>
        </p:blipFill>
        <p:spPr>
          <a:xfrm>
            <a:off x="6370034" y="165462"/>
            <a:ext cx="4871192" cy="6527075"/>
          </a:xfrm>
          <a:prstGeom prst="rect">
            <a:avLst/>
          </a:prstGeom>
        </p:spPr>
      </p:pic>
    </p:spTree>
    <p:extLst>
      <p:ext uri="{BB962C8B-B14F-4D97-AF65-F5344CB8AC3E}">
        <p14:creationId xmlns:p14="http://schemas.microsoft.com/office/powerpoint/2010/main" val="2511515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12E7CC5-C78B-4EBD-9565-3FA00FAA6C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6" name="Picture 5">
            <a:extLst>
              <a:ext uri="{FF2B5EF4-FFF2-40B4-BE49-F238E27FC236}">
                <a16:creationId xmlns:a16="http://schemas.microsoft.com/office/drawing/2014/main" id="{3F7ACB82-BA8A-3367-6E9F-33FE5D8C2632}"/>
              </a:ext>
            </a:extLst>
          </p:cNvPr>
          <p:cNvPicPr>
            <a:picLocks noChangeAspect="1"/>
          </p:cNvPicPr>
          <p:nvPr/>
        </p:nvPicPr>
        <p:blipFill>
          <a:blip r:embed="rId2"/>
          <a:srcRect t="13643"/>
          <a:stretch>
            <a:fillRect/>
          </a:stretch>
        </p:blipFill>
        <p:spPr>
          <a:xfrm>
            <a:off x="764988" y="1773354"/>
            <a:ext cx="3368969" cy="3311291"/>
          </a:xfrm>
          <a:prstGeom prst="rect">
            <a:avLst/>
          </a:prstGeom>
        </p:spPr>
      </p:pic>
      <p:sp>
        <p:nvSpPr>
          <p:cNvPr id="22" name="Freeform: Shape 21">
            <a:extLst>
              <a:ext uri="{FF2B5EF4-FFF2-40B4-BE49-F238E27FC236}">
                <a16:creationId xmlns:a16="http://schemas.microsoft.com/office/drawing/2014/main" id="{3A4529A5-F675-429F-8044-01372BB13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23333270-C282-4D9B-BA2C-0D2CA4EFDF8B}"/>
              </a:ext>
            </a:extLst>
          </p:cNvPr>
          <p:cNvSpPr>
            <a:spLocks noGrp="1"/>
          </p:cNvSpPr>
          <p:nvPr>
            <p:ph type="ctrTitle"/>
          </p:nvPr>
        </p:nvSpPr>
        <p:spPr>
          <a:xfrm>
            <a:off x="5622061" y="762538"/>
            <a:ext cx="5649349" cy="3199862"/>
          </a:xfrm>
        </p:spPr>
        <p:txBody>
          <a:bodyPr anchor="b">
            <a:normAutofit/>
          </a:bodyPr>
          <a:lstStyle/>
          <a:p>
            <a:pPr algn="l"/>
            <a:r>
              <a:rPr lang="en-GB" sz="6600">
                <a:solidFill>
                  <a:srgbClr val="FFFFFF"/>
                </a:solidFill>
              </a:rPr>
              <a:t>Ladybrook PTA</a:t>
            </a:r>
          </a:p>
        </p:txBody>
      </p:sp>
      <p:sp>
        <p:nvSpPr>
          <p:cNvPr id="3" name="Subtitle 2">
            <a:extLst>
              <a:ext uri="{FF2B5EF4-FFF2-40B4-BE49-F238E27FC236}">
                <a16:creationId xmlns:a16="http://schemas.microsoft.com/office/drawing/2014/main" id="{0B188444-EA3E-6B7C-8182-2E18E97A518F}"/>
              </a:ext>
            </a:extLst>
          </p:cNvPr>
          <p:cNvSpPr>
            <a:spLocks noGrp="1"/>
          </p:cNvSpPr>
          <p:nvPr>
            <p:ph type="subTitle" idx="1"/>
          </p:nvPr>
        </p:nvSpPr>
        <p:spPr>
          <a:xfrm>
            <a:off x="5038725" y="4312561"/>
            <a:ext cx="7029450" cy="1687815"/>
          </a:xfrm>
        </p:spPr>
        <p:txBody>
          <a:bodyPr anchor="t">
            <a:normAutofit/>
          </a:bodyPr>
          <a:lstStyle/>
          <a:p>
            <a:pPr algn="l"/>
            <a:r>
              <a:rPr lang="en-GB" sz="1500" dirty="0">
                <a:solidFill>
                  <a:srgbClr val="FFFFFF"/>
                </a:solidFill>
              </a:rPr>
              <a:t>With your help we raised £5356 in the Summer Term of 2026 - THANKYOU!</a:t>
            </a:r>
          </a:p>
          <a:p>
            <a:pPr algn="l"/>
            <a:r>
              <a:rPr lang="en-GB" sz="1500" dirty="0">
                <a:solidFill>
                  <a:srgbClr val="FFFFFF"/>
                </a:solidFill>
              </a:rPr>
              <a:t>Our first meeting for 2026/27 – 7pm, Tuesday 22</a:t>
            </a:r>
            <a:r>
              <a:rPr lang="en-GB" sz="1500" baseline="30000" dirty="0">
                <a:solidFill>
                  <a:srgbClr val="FFFFFF"/>
                </a:solidFill>
              </a:rPr>
              <a:t>nd</a:t>
            </a:r>
            <a:r>
              <a:rPr lang="en-GB" sz="1500" dirty="0">
                <a:solidFill>
                  <a:srgbClr val="FFFFFF"/>
                </a:solidFill>
              </a:rPr>
              <a:t> September in the </a:t>
            </a:r>
            <a:r>
              <a:rPr lang="en-GB" sz="1500" dirty="0" err="1">
                <a:solidFill>
                  <a:srgbClr val="FFFFFF"/>
                </a:solidFill>
              </a:rPr>
              <a:t>Ladybrook</a:t>
            </a:r>
            <a:r>
              <a:rPr lang="en-GB" sz="1500" dirty="0">
                <a:solidFill>
                  <a:srgbClr val="FFFFFF"/>
                </a:solidFill>
              </a:rPr>
              <a:t> Pub</a:t>
            </a:r>
          </a:p>
          <a:p>
            <a:pPr algn="l"/>
            <a:r>
              <a:rPr lang="en-GB" sz="1500" dirty="0">
                <a:solidFill>
                  <a:srgbClr val="FFFFFF"/>
                </a:solidFill>
              </a:rPr>
              <a:t>Come to our Cheese and Wine Night on Thursday 8</a:t>
            </a:r>
            <a:r>
              <a:rPr lang="en-GB" sz="1500" baseline="30000" dirty="0">
                <a:solidFill>
                  <a:srgbClr val="FFFFFF"/>
                </a:solidFill>
              </a:rPr>
              <a:t>th</a:t>
            </a:r>
            <a:r>
              <a:rPr lang="en-GB" sz="1500" dirty="0">
                <a:solidFill>
                  <a:srgbClr val="FFFFFF"/>
                </a:solidFill>
              </a:rPr>
              <a:t> October  - book on Parent Pay</a:t>
            </a:r>
          </a:p>
          <a:p>
            <a:pPr algn="l"/>
            <a:endParaRPr lang="en-GB" sz="1500" dirty="0">
              <a:solidFill>
                <a:srgbClr val="FFFFFF"/>
              </a:solidFill>
            </a:endParaRPr>
          </a:p>
        </p:txBody>
      </p:sp>
      <p:sp>
        <p:nvSpPr>
          <p:cNvPr id="24" name="sketch line">
            <a:extLst>
              <a:ext uri="{FF2B5EF4-FFF2-40B4-BE49-F238E27FC236}">
                <a16:creationId xmlns:a16="http://schemas.microsoft.com/office/drawing/2014/main" id="{63DAB858-5A0C-4AFF-AAC6-705EDF8DB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7682" y="4043302"/>
            <a:ext cx="5303520" cy="18288"/>
          </a:xfrm>
          <a:custGeom>
            <a:avLst/>
            <a:gdLst>
              <a:gd name="connsiteX0" fmla="*/ 0 w 5303520"/>
              <a:gd name="connsiteY0" fmla="*/ 0 h 18288"/>
              <a:gd name="connsiteX1" fmla="*/ 556870 w 5303520"/>
              <a:gd name="connsiteY1" fmla="*/ 0 h 18288"/>
              <a:gd name="connsiteX2" fmla="*/ 1272845 w 5303520"/>
              <a:gd name="connsiteY2" fmla="*/ 0 h 18288"/>
              <a:gd name="connsiteX3" fmla="*/ 1882750 w 5303520"/>
              <a:gd name="connsiteY3" fmla="*/ 0 h 18288"/>
              <a:gd name="connsiteX4" fmla="*/ 2439619 w 5303520"/>
              <a:gd name="connsiteY4" fmla="*/ 0 h 18288"/>
              <a:gd name="connsiteX5" fmla="*/ 3155594 w 5303520"/>
              <a:gd name="connsiteY5" fmla="*/ 0 h 18288"/>
              <a:gd name="connsiteX6" fmla="*/ 3818534 w 5303520"/>
              <a:gd name="connsiteY6" fmla="*/ 0 h 18288"/>
              <a:gd name="connsiteX7" fmla="*/ 4481474 w 5303520"/>
              <a:gd name="connsiteY7" fmla="*/ 0 h 18288"/>
              <a:gd name="connsiteX8" fmla="*/ 5303520 w 5303520"/>
              <a:gd name="connsiteY8" fmla="*/ 0 h 18288"/>
              <a:gd name="connsiteX9" fmla="*/ 5303520 w 5303520"/>
              <a:gd name="connsiteY9" fmla="*/ 18288 h 18288"/>
              <a:gd name="connsiteX10" fmla="*/ 4746650 w 5303520"/>
              <a:gd name="connsiteY10" fmla="*/ 18288 h 18288"/>
              <a:gd name="connsiteX11" fmla="*/ 4242816 w 5303520"/>
              <a:gd name="connsiteY11" fmla="*/ 18288 h 18288"/>
              <a:gd name="connsiteX12" fmla="*/ 3526841 w 5303520"/>
              <a:gd name="connsiteY12" fmla="*/ 18288 h 18288"/>
              <a:gd name="connsiteX13" fmla="*/ 2969971 w 5303520"/>
              <a:gd name="connsiteY13" fmla="*/ 18288 h 18288"/>
              <a:gd name="connsiteX14" fmla="*/ 2253996 w 5303520"/>
              <a:gd name="connsiteY14" fmla="*/ 18288 h 18288"/>
              <a:gd name="connsiteX15" fmla="*/ 1484986 w 5303520"/>
              <a:gd name="connsiteY15" fmla="*/ 18288 h 18288"/>
              <a:gd name="connsiteX16" fmla="*/ 875081 w 5303520"/>
              <a:gd name="connsiteY16" fmla="*/ 18288 h 18288"/>
              <a:gd name="connsiteX17" fmla="*/ 0 w 5303520"/>
              <a:gd name="connsiteY17" fmla="*/ 18288 h 18288"/>
              <a:gd name="connsiteX18" fmla="*/ 0 w 530352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03520" h="18288" fill="none" extrusionOk="0">
                <a:moveTo>
                  <a:pt x="0" y="0"/>
                </a:moveTo>
                <a:cubicBezTo>
                  <a:pt x="191807" y="-19560"/>
                  <a:pt x="373092" y="14032"/>
                  <a:pt x="556870" y="0"/>
                </a:cubicBezTo>
                <a:cubicBezTo>
                  <a:pt x="740648" y="-14032"/>
                  <a:pt x="1109645" y="5886"/>
                  <a:pt x="1272845" y="0"/>
                </a:cubicBezTo>
                <a:cubicBezTo>
                  <a:pt x="1436045" y="-5886"/>
                  <a:pt x="1723352" y="-21940"/>
                  <a:pt x="1882750" y="0"/>
                </a:cubicBezTo>
                <a:cubicBezTo>
                  <a:pt x="2042148" y="21940"/>
                  <a:pt x="2308812" y="-23394"/>
                  <a:pt x="2439619" y="0"/>
                </a:cubicBezTo>
                <a:cubicBezTo>
                  <a:pt x="2570426" y="23394"/>
                  <a:pt x="2936980" y="-3315"/>
                  <a:pt x="3155594" y="0"/>
                </a:cubicBezTo>
                <a:cubicBezTo>
                  <a:pt x="3374208" y="3315"/>
                  <a:pt x="3528026" y="24519"/>
                  <a:pt x="3818534" y="0"/>
                </a:cubicBezTo>
                <a:cubicBezTo>
                  <a:pt x="4109042" y="-24519"/>
                  <a:pt x="4161759" y="-18720"/>
                  <a:pt x="4481474" y="0"/>
                </a:cubicBezTo>
                <a:cubicBezTo>
                  <a:pt x="4801189" y="18720"/>
                  <a:pt x="5011126" y="27308"/>
                  <a:pt x="5303520" y="0"/>
                </a:cubicBezTo>
                <a:cubicBezTo>
                  <a:pt x="5304050" y="6954"/>
                  <a:pt x="5304254" y="12839"/>
                  <a:pt x="5303520" y="18288"/>
                </a:cubicBezTo>
                <a:cubicBezTo>
                  <a:pt x="5132450" y="501"/>
                  <a:pt x="4953391" y="18714"/>
                  <a:pt x="4746650" y="18288"/>
                </a:cubicBezTo>
                <a:cubicBezTo>
                  <a:pt x="4539909" y="17863"/>
                  <a:pt x="4361261" y="7168"/>
                  <a:pt x="4242816" y="18288"/>
                </a:cubicBezTo>
                <a:cubicBezTo>
                  <a:pt x="4124371" y="29408"/>
                  <a:pt x="3754907" y="21026"/>
                  <a:pt x="3526841" y="18288"/>
                </a:cubicBezTo>
                <a:cubicBezTo>
                  <a:pt x="3298775" y="15550"/>
                  <a:pt x="3164473" y="3913"/>
                  <a:pt x="2969971" y="18288"/>
                </a:cubicBezTo>
                <a:cubicBezTo>
                  <a:pt x="2775469" y="32664"/>
                  <a:pt x="2608536" y="2050"/>
                  <a:pt x="2253996" y="18288"/>
                </a:cubicBezTo>
                <a:cubicBezTo>
                  <a:pt x="1899456" y="34526"/>
                  <a:pt x="1752044" y="28789"/>
                  <a:pt x="1484986" y="18288"/>
                </a:cubicBezTo>
                <a:cubicBezTo>
                  <a:pt x="1217928" y="7788"/>
                  <a:pt x="1060609" y="-4784"/>
                  <a:pt x="875081" y="18288"/>
                </a:cubicBezTo>
                <a:cubicBezTo>
                  <a:pt x="689553" y="41360"/>
                  <a:pt x="188846" y="25228"/>
                  <a:pt x="0" y="18288"/>
                </a:cubicBezTo>
                <a:cubicBezTo>
                  <a:pt x="-570" y="9279"/>
                  <a:pt x="132" y="5100"/>
                  <a:pt x="0" y="0"/>
                </a:cubicBezTo>
                <a:close/>
              </a:path>
              <a:path w="5303520" h="18288" stroke="0" extrusionOk="0">
                <a:moveTo>
                  <a:pt x="0" y="0"/>
                </a:moveTo>
                <a:cubicBezTo>
                  <a:pt x="181149" y="2038"/>
                  <a:pt x="442175" y="-27591"/>
                  <a:pt x="609905" y="0"/>
                </a:cubicBezTo>
                <a:cubicBezTo>
                  <a:pt x="777636" y="27591"/>
                  <a:pt x="947554" y="-24271"/>
                  <a:pt x="1113739" y="0"/>
                </a:cubicBezTo>
                <a:cubicBezTo>
                  <a:pt x="1279924" y="24271"/>
                  <a:pt x="1721318" y="-30891"/>
                  <a:pt x="1882750" y="0"/>
                </a:cubicBezTo>
                <a:cubicBezTo>
                  <a:pt x="2044182" y="30891"/>
                  <a:pt x="2270822" y="-14002"/>
                  <a:pt x="2492654" y="0"/>
                </a:cubicBezTo>
                <a:cubicBezTo>
                  <a:pt x="2714486" y="14002"/>
                  <a:pt x="2822632" y="27292"/>
                  <a:pt x="3102559" y="0"/>
                </a:cubicBezTo>
                <a:cubicBezTo>
                  <a:pt x="3382487" y="-27292"/>
                  <a:pt x="3489743" y="-31235"/>
                  <a:pt x="3871570" y="0"/>
                </a:cubicBezTo>
                <a:cubicBezTo>
                  <a:pt x="4253397" y="31235"/>
                  <a:pt x="4301475" y="22800"/>
                  <a:pt x="4428439" y="0"/>
                </a:cubicBezTo>
                <a:cubicBezTo>
                  <a:pt x="4555403" y="-22800"/>
                  <a:pt x="5018410" y="43534"/>
                  <a:pt x="5303520" y="0"/>
                </a:cubicBezTo>
                <a:cubicBezTo>
                  <a:pt x="5302837" y="5414"/>
                  <a:pt x="5302800" y="12510"/>
                  <a:pt x="5303520" y="18288"/>
                </a:cubicBezTo>
                <a:cubicBezTo>
                  <a:pt x="5082751" y="18456"/>
                  <a:pt x="4993374" y="24100"/>
                  <a:pt x="4746650" y="18288"/>
                </a:cubicBezTo>
                <a:cubicBezTo>
                  <a:pt x="4499926" y="12477"/>
                  <a:pt x="4368648" y="-7187"/>
                  <a:pt x="4083710" y="18288"/>
                </a:cubicBezTo>
                <a:cubicBezTo>
                  <a:pt x="3798772" y="43763"/>
                  <a:pt x="3729434" y="5501"/>
                  <a:pt x="3473806" y="18288"/>
                </a:cubicBezTo>
                <a:cubicBezTo>
                  <a:pt x="3218178" y="31075"/>
                  <a:pt x="3056855" y="30003"/>
                  <a:pt x="2704795" y="18288"/>
                </a:cubicBezTo>
                <a:cubicBezTo>
                  <a:pt x="2352735" y="6573"/>
                  <a:pt x="2319447" y="29257"/>
                  <a:pt x="1935785" y="18288"/>
                </a:cubicBezTo>
                <a:cubicBezTo>
                  <a:pt x="1552123" y="7320"/>
                  <a:pt x="1532619" y="-467"/>
                  <a:pt x="1378915" y="18288"/>
                </a:cubicBezTo>
                <a:cubicBezTo>
                  <a:pt x="1225211" y="37043"/>
                  <a:pt x="1038692" y="34308"/>
                  <a:pt x="715975" y="18288"/>
                </a:cubicBezTo>
                <a:cubicBezTo>
                  <a:pt x="393258" y="2268"/>
                  <a:pt x="303768" y="26944"/>
                  <a:pt x="0" y="18288"/>
                </a:cubicBezTo>
                <a:cubicBezTo>
                  <a:pt x="-306" y="11061"/>
                  <a:pt x="-655" y="7751"/>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46332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975C3D4-2365-202C-FCCE-2539C9B36053}"/>
              </a:ext>
            </a:extLst>
          </p:cNvPr>
          <p:cNvSpPr>
            <a:spLocks noGrp="1"/>
          </p:cNvSpPr>
          <p:nvPr>
            <p:ph type="title"/>
          </p:nvPr>
        </p:nvSpPr>
        <p:spPr>
          <a:xfrm>
            <a:off x="1171074" y="1396686"/>
            <a:ext cx="3240506" cy="4064628"/>
          </a:xfrm>
        </p:spPr>
        <p:txBody>
          <a:bodyPr>
            <a:normAutofit/>
          </a:bodyPr>
          <a:lstStyle/>
          <a:p>
            <a:r>
              <a:rPr lang="en-GB">
                <a:solidFill>
                  <a:srgbClr val="FFFFFF"/>
                </a:solidFill>
              </a:rPr>
              <a:t>Core functions of Ladybrook PTA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772371A-7987-2CDA-928D-8CFF01CF6F63}"/>
              </a:ext>
            </a:extLst>
          </p:cNvPr>
          <p:cNvSpPr>
            <a:spLocks noGrp="1"/>
          </p:cNvSpPr>
          <p:nvPr>
            <p:ph idx="1"/>
          </p:nvPr>
        </p:nvSpPr>
        <p:spPr>
          <a:xfrm>
            <a:off x="5370153" y="1526033"/>
            <a:ext cx="5911799" cy="4538865"/>
          </a:xfrm>
        </p:spPr>
        <p:txBody>
          <a:bodyPr>
            <a:normAutofit/>
          </a:bodyPr>
          <a:lstStyle/>
          <a:p>
            <a:pPr lvl="0"/>
            <a:r>
              <a:rPr lang="en-GB" sz="1800" dirty="0"/>
              <a:t>We are a registered charity raising vital funds for resources, equipment, and extra-curricular activities that fall outside the standard school budget.</a:t>
            </a:r>
          </a:p>
          <a:p>
            <a:pPr lvl="0"/>
            <a:r>
              <a:rPr lang="en-GB" sz="1800" dirty="0"/>
              <a:t>We foster a strong sense of community through the organisation of inclusive events that bring families, pupils, and school staff together.</a:t>
            </a:r>
          </a:p>
          <a:p>
            <a:pPr lvl="0"/>
            <a:r>
              <a:rPr lang="en-GB" sz="1800" dirty="0"/>
              <a:t>The Trustees and Class representatives provide a structured channel for parents to share feedback, propose new ideas, and stay informed about school initiatives.</a:t>
            </a:r>
          </a:p>
          <a:p>
            <a:pPr lvl="0"/>
            <a:r>
              <a:rPr lang="en-GB" sz="1800" dirty="0"/>
              <a:t>Our enthusiastic and committed parent and carer volunteers ensure our events are enjoyable and successful.</a:t>
            </a:r>
          </a:p>
          <a:p>
            <a:pPr lvl="0"/>
            <a:r>
              <a:rPr lang="en-GB" sz="1800" dirty="0"/>
              <a:t>Our Trustees ensure all funds raised are used to benefit the best interests of the children, advancing education and enhancing the school environment. </a:t>
            </a:r>
          </a:p>
          <a:p>
            <a:endParaRPr lang="en-GB" sz="1500" dirty="0"/>
          </a:p>
        </p:txBody>
      </p:sp>
    </p:spTree>
    <p:extLst>
      <p:ext uri="{BB962C8B-B14F-4D97-AF65-F5344CB8AC3E}">
        <p14:creationId xmlns:p14="http://schemas.microsoft.com/office/powerpoint/2010/main" val="3759982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DC27D644-D086-7E9F-AD28-3B9B37BFCF8D}"/>
              </a:ext>
            </a:extLst>
          </p:cNvPr>
          <p:cNvSpPr>
            <a:spLocks noGrp="1"/>
          </p:cNvSpPr>
          <p:nvPr>
            <p:ph type="title"/>
          </p:nvPr>
        </p:nvSpPr>
        <p:spPr>
          <a:xfrm>
            <a:off x="686834" y="1153572"/>
            <a:ext cx="3200400" cy="4461163"/>
          </a:xfrm>
        </p:spPr>
        <p:txBody>
          <a:bodyPr>
            <a:normAutofit/>
          </a:bodyPr>
          <a:lstStyle/>
          <a:p>
            <a:r>
              <a:rPr lang="en-GB">
                <a:solidFill>
                  <a:srgbClr val="FFFFFF"/>
                </a:solidFill>
              </a:rPr>
              <a:t>Calendar of Events 2026/27</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 name="Content Placeholder 2">
            <a:extLst>
              <a:ext uri="{FF2B5EF4-FFF2-40B4-BE49-F238E27FC236}">
                <a16:creationId xmlns:a16="http://schemas.microsoft.com/office/drawing/2014/main" id="{BFF79E1D-9820-45BD-EC2E-E02A78BDC13F}"/>
              </a:ext>
            </a:extLst>
          </p:cNvPr>
          <p:cNvSpPr>
            <a:spLocks noGrp="1"/>
          </p:cNvSpPr>
          <p:nvPr>
            <p:ph idx="1"/>
          </p:nvPr>
        </p:nvSpPr>
        <p:spPr>
          <a:xfrm>
            <a:off x="4447308" y="591344"/>
            <a:ext cx="6906491" cy="5585619"/>
          </a:xfrm>
        </p:spPr>
        <p:txBody>
          <a:bodyPr anchor="ctr">
            <a:normAutofit/>
          </a:bodyPr>
          <a:lstStyle/>
          <a:p>
            <a:r>
              <a:rPr lang="en-GB" sz="1800" dirty="0"/>
              <a:t>   50/50 Lottery Entries                              - by 30</a:t>
            </a:r>
            <a:r>
              <a:rPr lang="en-GB" sz="1800" baseline="30000" dirty="0"/>
              <a:t>th</a:t>
            </a:r>
            <a:r>
              <a:rPr lang="en-GB" sz="1800" dirty="0"/>
              <a:t> September </a:t>
            </a:r>
          </a:p>
          <a:p>
            <a:r>
              <a:rPr lang="en-GB" sz="1800" dirty="0"/>
              <a:t>   Junior Movie Night (1 of 2)                    - Wednesday 23</a:t>
            </a:r>
            <a:r>
              <a:rPr lang="en-GB" sz="1800" baseline="30000" dirty="0"/>
              <a:t>rd</a:t>
            </a:r>
            <a:r>
              <a:rPr lang="en-GB" sz="1800" dirty="0"/>
              <a:t> September </a:t>
            </a:r>
          </a:p>
          <a:p>
            <a:r>
              <a:rPr lang="en-GB" sz="1800" dirty="0"/>
              <a:t>   Cheese and Wine Night                        - Thursday 8</a:t>
            </a:r>
            <a:r>
              <a:rPr lang="en-GB" sz="1800" baseline="30000" dirty="0"/>
              <a:t>th</a:t>
            </a:r>
            <a:r>
              <a:rPr lang="en-GB" sz="1800" dirty="0"/>
              <a:t> October </a:t>
            </a:r>
          </a:p>
          <a:p>
            <a:r>
              <a:rPr lang="en-GB" sz="1800" dirty="0"/>
              <a:t>   Spooky Disco*                                             - Thursday 22</a:t>
            </a:r>
            <a:r>
              <a:rPr lang="en-GB" sz="1800" baseline="30000" dirty="0"/>
              <a:t>nd</a:t>
            </a:r>
            <a:r>
              <a:rPr lang="en-GB" sz="1800" dirty="0"/>
              <a:t> October </a:t>
            </a:r>
          </a:p>
          <a:p>
            <a:r>
              <a:rPr lang="en-GB" sz="1800" dirty="0"/>
              <a:t>   Wreath Making Night                              - Tuesday 24</a:t>
            </a:r>
            <a:r>
              <a:rPr lang="en-GB" sz="1800" baseline="30000" dirty="0"/>
              <a:t>th</a:t>
            </a:r>
            <a:r>
              <a:rPr lang="en-GB" sz="1800" dirty="0"/>
              <a:t> November </a:t>
            </a:r>
          </a:p>
          <a:p>
            <a:r>
              <a:rPr lang="en-GB" sz="1800" dirty="0"/>
              <a:t>   Christmas Fair                                           - Friday 4</a:t>
            </a:r>
            <a:r>
              <a:rPr lang="en-GB" sz="1800" baseline="30000" dirty="0"/>
              <a:t>th</a:t>
            </a:r>
            <a:r>
              <a:rPr lang="en-GB" sz="1800" dirty="0"/>
              <a:t> December </a:t>
            </a:r>
          </a:p>
          <a:p>
            <a:r>
              <a:rPr lang="en-GB" sz="1800" dirty="0"/>
              <a:t>   Rotary Club Santa Float                        - December  - date tbc </a:t>
            </a:r>
          </a:p>
          <a:p>
            <a:r>
              <a:rPr lang="en-GB" sz="1800" dirty="0"/>
              <a:t>   Quiz Night (Adults Only) and AGM    - Friday 22</a:t>
            </a:r>
            <a:r>
              <a:rPr lang="en-GB" sz="1800" baseline="30000" dirty="0"/>
              <a:t>nd</a:t>
            </a:r>
            <a:r>
              <a:rPr lang="en-GB" sz="1800" dirty="0"/>
              <a:t> January </a:t>
            </a:r>
          </a:p>
          <a:p>
            <a:r>
              <a:rPr lang="en-GB" sz="1800" dirty="0"/>
              <a:t>   Junior Movie Night (2 of 2)                     - Wednesday 3</a:t>
            </a:r>
            <a:r>
              <a:rPr lang="en-GB" sz="1800" baseline="30000" dirty="0"/>
              <a:t>rd</a:t>
            </a:r>
            <a:r>
              <a:rPr lang="en-GB" sz="1800" dirty="0"/>
              <a:t> February </a:t>
            </a:r>
          </a:p>
          <a:p>
            <a:r>
              <a:rPr lang="en-GB" sz="1800" dirty="0"/>
              <a:t>   Infant Movie Night (1 of 1)*                    - Wednesday 19</a:t>
            </a:r>
            <a:r>
              <a:rPr lang="en-GB" sz="1800" baseline="30000" dirty="0"/>
              <a:t>th</a:t>
            </a:r>
            <a:r>
              <a:rPr lang="en-GB" sz="1800" dirty="0"/>
              <a:t> May </a:t>
            </a:r>
          </a:p>
          <a:p>
            <a:r>
              <a:rPr lang="en-GB" sz="1800" dirty="0"/>
              <a:t>   Summer Disco*                                          - Friday 2</a:t>
            </a:r>
            <a:r>
              <a:rPr lang="en-GB" sz="1800" baseline="30000" dirty="0"/>
              <a:t>nd</a:t>
            </a:r>
            <a:r>
              <a:rPr lang="en-GB" sz="1800" dirty="0"/>
              <a:t> July </a:t>
            </a:r>
          </a:p>
          <a:p>
            <a:r>
              <a:rPr lang="en-GB" sz="1800" dirty="0"/>
              <a:t>   Summer Fair                                                - Saturday 10</a:t>
            </a:r>
            <a:r>
              <a:rPr lang="en-GB" sz="1800" baseline="30000" dirty="0"/>
              <a:t>th</a:t>
            </a:r>
            <a:r>
              <a:rPr lang="en-GB" sz="1800" dirty="0"/>
              <a:t> July</a:t>
            </a:r>
          </a:p>
          <a:p>
            <a:pPr marL="0" indent="0">
              <a:buNone/>
            </a:pPr>
            <a:endParaRPr lang="en-GB" sz="1800" dirty="0"/>
          </a:p>
          <a:p>
            <a:pPr marL="0" indent="0">
              <a:buNone/>
            </a:pPr>
            <a:r>
              <a:rPr lang="en-GB" sz="1400" dirty="0"/>
              <a:t>*Sadly, the Discos and Infant Movie night are not available to Nursery children, but can be enjoyed from Reception onwards </a:t>
            </a:r>
          </a:p>
        </p:txBody>
      </p:sp>
    </p:spTree>
    <p:extLst>
      <p:ext uri="{BB962C8B-B14F-4D97-AF65-F5344CB8AC3E}">
        <p14:creationId xmlns:p14="http://schemas.microsoft.com/office/powerpoint/2010/main" val="2924830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365FC133-DEBC-1562-A57E-7EE5975D0838}"/>
              </a:ext>
            </a:extLst>
          </p:cNvPr>
          <p:cNvSpPr>
            <a:spLocks noGrp="1"/>
          </p:cNvSpPr>
          <p:nvPr>
            <p:ph type="title"/>
          </p:nvPr>
        </p:nvSpPr>
        <p:spPr>
          <a:xfrm>
            <a:off x="841248" y="548640"/>
            <a:ext cx="3600860" cy="5431536"/>
          </a:xfrm>
        </p:spPr>
        <p:txBody>
          <a:bodyPr>
            <a:normAutofit/>
          </a:bodyPr>
          <a:lstStyle/>
          <a:p>
            <a:r>
              <a:rPr lang="en-GB" sz="5400" dirty="0"/>
              <a:t>Current Fundraising Priorities</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3" name="Content Placeholder 2">
            <a:extLst>
              <a:ext uri="{FF2B5EF4-FFF2-40B4-BE49-F238E27FC236}">
                <a16:creationId xmlns:a16="http://schemas.microsoft.com/office/drawing/2014/main" id="{3F7AB06B-933F-658F-FCDA-5F55331EC3D6}"/>
              </a:ext>
            </a:extLst>
          </p:cNvPr>
          <p:cNvSpPr>
            <a:spLocks noGrp="1"/>
          </p:cNvSpPr>
          <p:nvPr>
            <p:ph idx="1"/>
          </p:nvPr>
        </p:nvSpPr>
        <p:spPr>
          <a:xfrm>
            <a:off x="5126418" y="552091"/>
            <a:ext cx="6224335" cy="5431536"/>
          </a:xfrm>
        </p:spPr>
        <p:txBody>
          <a:bodyPr anchor="ctr">
            <a:normAutofit/>
          </a:bodyPr>
          <a:lstStyle/>
          <a:p>
            <a:r>
              <a:rPr lang="en-GB" sz="1900" dirty="0"/>
              <a:t>Ladybrook’s 50/50 lottery is raising money for playground toys and equipment  - please sign up before the end of September on Parent Pay. </a:t>
            </a:r>
          </a:p>
          <a:p>
            <a:r>
              <a:rPr lang="en-GB" sz="1900" dirty="0"/>
              <a:t>Amongst other things, the PTA funds an annual visiting Christmas Pantomime, Christmas gifts from Santa for EYFS and the Year 6 leavers party.</a:t>
            </a:r>
          </a:p>
          <a:p>
            <a:r>
              <a:rPr lang="en-GB" sz="1900" dirty="0"/>
              <a:t>This year’s big project: preparing for future heatwaves and striving for sustainability </a:t>
            </a:r>
          </a:p>
          <a:p>
            <a:pPr lvl="1"/>
            <a:r>
              <a:rPr lang="en-GB" sz="1900" dirty="0"/>
              <a:t>The recurrent heatwaves and climatic forecast necessitate that we strive to future proof the school to ensure optimal wellbeing for the children's’ attendance, learning and play. </a:t>
            </a:r>
          </a:p>
          <a:p>
            <a:pPr lvl="1"/>
            <a:r>
              <a:rPr lang="en-GB" sz="1900" dirty="0"/>
              <a:t>School maintenance and Health and Safety budgets are small and have multiple priorities. </a:t>
            </a:r>
          </a:p>
          <a:p>
            <a:pPr lvl="1"/>
            <a:r>
              <a:rPr lang="en-GB" sz="1900" dirty="0"/>
              <a:t>The Trustees have therefore committed PTA funds to projects such as air conditioning the remaining classrooms, hopefully offset by playground shelters with embedded solar panels.</a:t>
            </a:r>
          </a:p>
        </p:txBody>
      </p:sp>
    </p:spTree>
    <p:extLst>
      <p:ext uri="{BB962C8B-B14F-4D97-AF65-F5344CB8AC3E}">
        <p14:creationId xmlns:p14="http://schemas.microsoft.com/office/powerpoint/2010/main" val="2645741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61C3567E-9C01-9D0E-B91F-F1423BB7EA36}"/>
              </a:ext>
            </a:extLst>
          </p:cNvPr>
          <p:cNvSpPr>
            <a:spLocks noGrp="1"/>
          </p:cNvSpPr>
          <p:nvPr>
            <p:ph type="title"/>
          </p:nvPr>
        </p:nvSpPr>
        <p:spPr>
          <a:xfrm>
            <a:off x="640080" y="325369"/>
            <a:ext cx="4368602" cy="1956841"/>
          </a:xfrm>
        </p:spPr>
        <p:txBody>
          <a:bodyPr anchor="b">
            <a:normAutofit/>
          </a:bodyPr>
          <a:lstStyle/>
          <a:p>
            <a:r>
              <a:rPr lang="en-GB" sz="5400" dirty="0"/>
              <a:t>How do I volunteer? </a:t>
            </a:r>
          </a:p>
        </p:txBody>
      </p:sp>
      <p:sp>
        <p:nvSpPr>
          <p:cNvPr id="1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3" name="Content Placeholder 2">
            <a:extLst>
              <a:ext uri="{FF2B5EF4-FFF2-40B4-BE49-F238E27FC236}">
                <a16:creationId xmlns:a16="http://schemas.microsoft.com/office/drawing/2014/main" id="{7AED4C0A-732C-2BA7-5B0A-C7A8BBEDB4E7}"/>
              </a:ext>
            </a:extLst>
          </p:cNvPr>
          <p:cNvSpPr>
            <a:spLocks noGrp="1"/>
          </p:cNvSpPr>
          <p:nvPr>
            <p:ph idx="1"/>
          </p:nvPr>
        </p:nvSpPr>
        <p:spPr>
          <a:xfrm>
            <a:off x="640080" y="2872899"/>
            <a:ext cx="4243589" cy="3320668"/>
          </a:xfrm>
        </p:spPr>
        <p:txBody>
          <a:bodyPr>
            <a:normAutofit/>
          </a:bodyPr>
          <a:lstStyle/>
          <a:p>
            <a:pPr marL="0" indent="0">
              <a:buNone/>
            </a:pPr>
            <a:r>
              <a:rPr lang="en-GB" sz="1600" dirty="0">
                <a:hlinkClick r:id="rId2"/>
              </a:rPr>
              <a:t>contactus@ladybrookpta.onmicrosoft.com</a:t>
            </a:r>
            <a:endParaRPr lang="en-GB" sz="1600" dirty="0"/>
          </a:p>
          <a:p>
            <a:pPr marL="0" indent="0">
              <a:buNone/>
            </a:pPr>
            <a:endParaRPr lang="en-GB" sz="1400" dirty="0"/>
          </a:p>
          <a:p>
            <a:pPr marL="0" indent="0">
              <a:buNone/>
            </a:pPr>
            <a:r>
              <a:rPr lang="en-GB" sz="1400" dirty="0"/>
              <a:t>Trustees: Caroline Doney, Louise Abedin, Chrissy Bennett, Philip Slater, Caroline Woosnam and Catherine Morrison </a:t>
            </a:r>
          </a:p>
          <a:p>
            <a:pPr marL="0" indent="0">
              <a:buNone/>
            </a:pPr>
            <a:endParaRPr lang="en-GB" sz="1400" dirty="0"/>
          </a:p>
          <a:p>
            <a:pPr marL="0" indent="0">
              <a:buNone/>
            </a:pPr>
            <a:r>
              <a:rPr lang="en-GB" sz="1400" dirty="0"/>
              <a:t>Class Reps &amp; support team: Alanna Miejluk, Christy Wheatley, Holly Roberts, Jo Shatwell, Nic Crane, Liam Morrin, Natalie Freegard, Ruth Ingram </a:t>
            </a:r>
          </a:p>
          <a:p>
            <a:pPr marL="0" indent="0">
              <a:buNone/>
            </a:pPr>
            <a:endParaRPr lang="en-GB" sz="1400" dirty="0"/>
          </a:p>
          <a:p>
            <a:pPr marL="0" indent="0">
              <a:buNone/>
            </a:pPr>
            <a:r>
              <a:rPr lang="en-GB" sz="1400" dirty="0"/>
              <a:t>Currently seeking a class rep for Nursery and Year 1 </a:t>
            </a:r>
          </a:p>
          <a:p>
            <a:pPr marL="0" indent="0">
              <a:buNone/>
            </a:pPr>
            <a:endParaRPr lang="en-GB" sz="1400" dirty="0"/>
          </a:p>
          <a:p>
            <a:pPr marL="0" indent="0">
              <a:buNone/>
            </a:pPr>
            <a:endParaRPr lang="en-GB" sz="1400" dirty="0"/>
          </a:p>
          <a:p>
            <a:pPr marL="0" indent="0">
              <a:buNone/>
            </a:pPr>
            <a:endParaRPr lang="en-GB" sz="1400" dirty="0"/>
          </a:p>
        </p:txBody>
      </p:sp>
      <p:pic>
        <p:nvPicPr>
          <p:cNvPr id="8" name="Picture 7">
            <a:extLst>
              <a:ext uri="{FF2B5EF4-FFF2-40B4-BE49-F238E27FC236}">
                <a16:creationId xmlns:a16="http://schemas.microsoft.com/office/drawing/2014/main" id="{48B48F50-51DD-03B2-94CD-FEDFECA0D58F}"/>
              </a:ext>
            </a:extLst>
          </p:cNvPr>
          <p:cNvPicPr>
            <a:picLocks noChangeAspect="1"/>
          </p:cNvPicPr>
          <p:nvPr/>
        </p:nvPicPr>
        <p:blipFill>
          <a:blip r:embed="rId3" cstate="print">
            <a:extLst>
              <a:ext uri="{28A0092B-C50C-407E-A947-70E740481C1C}">
                <a14:useLocalDpi xmlns:a14="http://schemas.microsoft.com/office/drawing/2010/main" val="0"/>
              </a:ext>
            </a:extLst>
          </a:blip>
          <a:srcRect t="30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515287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2">
      <a:dk1>
        <a:sysClr val="windowText" lastClr="000000"/>
      </a:dk1>
      <a:lt1>
        <a:sysClr val="window" lastClr="FFFFFF"/>
      </a:lt1>
      <a:dk2>
        <a:srgbClr val="0E2841"/>
      </a:dk2>
      <a:lt2>
        <a:srgbClr val="E8E8E8"/>
      </a:lt2>
      <a:accent1>
        <a:srgbClr val="156082"/>
      </a:accent1>
      <a:accent2>
        <a:srgbClr val="7030A0"/>
      </a:accent2>
      <a:accent3>
        <a:srgbClr val="86B3BF"/>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3731</TotalTime>
  <Words>1156</Words>
  <Application>Microsoft Office PowerPoint</Application>
  <PresentationFormat>Widescreen</PresentationFormat>
  <Paragraphs>99</Paragraphs>
  <Slides>23</Slides>
  <Notes>6</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23</vt:i4>
      </vt:variant>
    </vt:vector>
  </HeadingPairs>
  <TitlesOfParts>
    <vt:vector size="31" baseType="lpstr">
      <vt:lpstr>Aptos</vt:lpstr>
      <vt:lpstr>Aptos Display</vt:lpstr>
      <vt:lpstr>Arial</vt:lpstr>
      <vt:lpstr>Calibri</vt:lpstr>
      <vt:lpstr>Calibri Light</vt:lpstr>
      <vt:lpstr>Office Theme</vt:lpstr>
      <vt:lpstr>1_Office Theme</vt:lpstr>
      <vt:lpstr>2_Office Theme</vt:lpstr>
      <vt:lpstr>Welcome Meeting September 2026</vt:lpstr>
      <vt:lpstr>Last year …</vt:lpstr>
      <vt:lpstr>School Development Plan 2026-28 </vt:lpstr>
      <vt:lpstr>This year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Some key changes this year… </vt:lpstr>
      <vt:lpstr>Sharing your child’s learning …. </vt:lpstr>
      <vt:lpstr>Paperwork</vt:lpstr>
      <vt:lpstr>PowerPoint Presentation</vt:lpstr>
      <vt:lpstr>Communication</vt:lpstr>
      <vt:lpstr>HELP!! </vt:lpstr>
      <vt:lpstr>Respect Policy and Charter ….  </vt:lpstr>
      <vt:lpstr>Ladybrook PTA</vt:lpstr>
      <vt:lpstr>Core functions of Ladybrook PTA </vt:lpstr>
      <vt:lpstr>Calendar of Events 2026/27</vt:lpstr>
      <vt:lpstr>Current Fundraising Priorities</vt:lpstr>
      <vt:lpstr>How do I volunteer? </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Presswood</dc:creator>
  <cp:lastModifiedBy>C Woosnam</cp:lastModifiedBy>
  <cp:revision>94</cp:revision>
  <cp:lastPrinted>2023-09-06T10:38:42Z</cp:lastPrinted>
  <dcterms:created xsi:type="dcterms:W3CDTF">2020-12-09T09:31:59Z</dcterms:created>
  <dcterms:modified xsi:type="dcterms:W3CDTF">2026-09-18T16:17:22Z</dcterms:modified>
</cp:coreProperties>
</file>