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embeddedFontLst>
    <p:embeddedFont>
      <p:font typeface="Candara" panose="020E0502030303020204" pitchFamily="34" charset="0"/>
      <p:regular r:id="rId19"/>
      <p:bold r:id="rId20"/>
      <p:italic r:id="rId21"/>
      <p:boldItalic r:id="rId22"/>
    </p:embeddedFont>
    <p:embeddedFont>
      <p:font typeface="Noto Sans Symbols" panose="020B0604020202020204" charset="0"/>
      <p:regular r:id="rId23"/>
      <p:bold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2" d="100"/>
          <a:sy n="112" d="100"/>
        </p:scale>
        <p:origin x="158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0" name="Google Shape;1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8" name="Google Shape;13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4" name="Google Shape;14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1" name="Google Shape;15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0" name="Google Shape;16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7" name="Google Shape;1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3" name="Google Shape;17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9" name="Google Shape;17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7" name="Google Shape;1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3" name="Google Shape;19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20" name="Google Shape;20;p2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21" name="Google Shape;21;p2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6" name="Google Shape;26;p2"/>
          <p:cNvSpPr txBox="1"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2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6047438" y="4203592"/>
            <a:ext cx="2876429" cy="714026"/>
          </a:xfrm>
          <a:custGeom>
            <a:avLst/>
            <a:gdLst/>
            <a:ahLst/>
            <a:cxnLst/>
            <a:rect l="l" t="t" r="r" b="b"/>
            <a:pathLst>
              <a:path w="2706" h="640" extrusionOk="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627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2619320" y="4075290"/>
            <a:ext cx="5544515" cy="850138"/>
          </a:xfrm>
          <a:custGeom>
            <a:avLst/>
            <a:gdLst/>
            <a:ahLst/>
            <a:cxnLst/>
            <a:rect l="l" t="t" r="r" b="b"/>
            <a:pathLst>
              <a:path w="5216" h="762" extrusionOk="0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1" name="Google Shape;41;p4"/>
          <p:cNvSpPr/>
          <p:nvPr/>
        </p:nvSpPr>
        <p:spPr>
          <a:xfrm>
            <a:off x="2828728" y="4087562"/>
            <a:ext cx="5467980" cy="774272"/>
          </a:xfrm>
          <a:custGeom>
            <a:avLst/>
            <a:gdLst/>
            <a:ahLst/>
            <a:cxnLst/>
            <a:rect l="l" t="t" r="r" b="b"/>
            <a:pathLst>
              <a:path w="5144" h="694" extrusionOk="0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5609489" y="4074174"/>
            <a:ext cx="3308000" cy="651549"/>
          </a:xfrm>
          <a:custGeom>
            <a:avLst/>
            <a:gdLst/>
            <a:ahLst/>
            <a:cxnLst/>
            <a:rect l="l" t="t" r="r" b="b"/>
            <a:pathLst>
              <a:path w="3112" h="584" extrusionOk="0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211665" y="4058555"/>
            <a:ext cx="8723376" cy="1329874"/>
          </a:xfrm>
          <a:custGeom>
            <a:avLst/>
            <a:gdLst/>
            <a:ahLst/>
            <a:cxnLst/>
            <a:rect l="l" t="t" r="r" b="b"/>
            <a:pathLst>
              <a:path w="8196" h="1192" extrusionOk="0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4" name="Google Shape;44;p4"/>
          <p:cNvSpPr txBox="1"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4"/>
          <p:cNvSpPr txBox="1"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5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5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1"/>
          </p:nvPr>
        </p:nvSpPr>
        <p:spPr>
          <a:xfrm>
            <a:off x="676655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body" idx="2"/>
          </p:nvPr>
        </p:nvSpPr>
        <p:spPr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6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6"/>
          <p:cNvSpPr txBox="1"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6"/>
          <p:cNvSpPr txBox="1">
            <a:spLocks noGrp="1"/>
          </p:cNvSpPr>
          <p:nvPr>
            <p:ph type="body" idx="2"/>
          </p:nvPr>
        </p:nvSpPr>
        <p:spPr>
          <a:xfrm>
            <a:off x="677332" y="3429000"/>
            <a:ext cx="3820055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body" idx="3"/>
          </p:nvPr>
        </p:nvSpPr>
        <p:spPr>
          <a:xfrm>
            <a:off x="4648200" y="2678113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 i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body" idx="4"/>
          </p:nvPr>
        </p:nvSpPr>
        <p:spPr>
          <a:xfrm>
            <a:off x="4645025" y="3429000"/>
            <a:ext cx="3822192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2" name="Google Shape;72;p8"/>
          <p:cNvGrpSpPr/>
          <p:nvPr/>
        </p:nvGrpSpPr>
        <p:grpSpPr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3" name="Google Shape;73;p8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78" name="Google Shape;78;p8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8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8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9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3" name="Google Shape;83;p9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9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" name="Google Shape;86;p9"/>
          <p:cNvSpPr txBox="1">
            <a:spLocks noGrp="1"/>
          </p:cNvSpPr>
          <p:nvPr>
            <p:ph type="body" idx="1"/>
          </p:nvPr>
        </p:nvSpPr>
        <p:spPr>
          <a:xfrm>
            <a:off x="914400" y="3581400"/>
            <a:ext cx="3352800" cy="1905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grpSp>
        <p:nvGrpSpPr>
          <p:cNvPr id="87" name="Google Shape;87;p9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88" name="Google Shape;88;p9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9" name="Google Shape;89;p9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0" name="Google Shape;90;p9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body" idx="2"/>
          </p:nvPr>
        </p:nvSpPr>
        <p:spPr>
          <a:xfrm>
            <a:off x="4651962" y="1828800"/>
            <a:ext cx="3904076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marL="2743200" lvl="5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marL="3200400" lvl="6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marL="4114800" lvl="8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97" name="Google Shape;97;p10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98" name="Google Shape;98;p10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9" name="Google Shape;99;p10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0" name="Google Shape;100;p10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1" name="Google Shape;101;p10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2" name="Google Shape;102;p10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3" name="Google Shape;103;p10"/>
          <p:cNvSpPr txBox="1"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sz="2800" b="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0"/>
          <p:cNvSpPr txBox="1">
            <a:spLocks noGrp="1"/>
          </p:cNvSpPr>
          <p:nvPr>
            <p:ph type="body" idx="1"/>
          </p:nvPr>
        </p:nvSpPr>
        <p:spPr>
          <a:xfrm>
            <a:off x="4868333" y="2785533"/>
            <a:ext cx="3818467" cy="2421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5" name="Google Shape;105;p10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0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8" name="Google Shape;108;p10"/>
          <p:cNvSpPr>
            <a:spLocks noGrp="1"/>
          </p:cNvSpPr>
          <p:nvPr>
            <p:ph type="pic" idx="2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stA="30000" endPos="30000" dist="5000" dir="5400000" sy="-100000" algn="bl" rotWithShape="0"/>
          </a:effectLst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1"/>
          <p:cNvSpPr txBox="1">
            <a:spLocks noGrp="1"/>
          </p:cNvSpPr>
          <p:nvPr>
            <p:ph type="body" idx="1"/>
          </p:nvPr>
        </p:nvSpPr>
        <p:spPr>
          <a:xfrm rot="5400000">
            <a:off x="2850886" y="696648"/>
            <a:ext cx="3450696" cy="740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marL="914400" lvl="1" indent="-368300" algn="l"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112" name="Google Shape;112;p11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1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1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2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12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12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2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20" name="Google Shape;120;p12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21" name="Google Shape;121;p12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2" name="Google Shape;122;p12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3" name="Google Shape;123;p1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4" name="Google Shape;124;p12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5" name="Google Shape;125;p12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26" name="Google Shape;126;p12"/>
          <p:cNvSpPr txBox="1">
            <a:spLocks noGrp="1"/>
          </p:cNvSpPr>
          <p:nvPr>
            <p:ph type="title"/>
          </p:nvPr>
        </p:nvSpPr>
        <p:spPr>
          <a:xfrm rot="5400000">
            <a:off x="5414434" y="2662767"/>
            <a:ext cx="4487333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2"/>
          <p:cNvSpPr txBox="1">
            <a:spLocks noGrp="1"/>
          </p:cNvSpPr>
          <p:nvPr>
            <p:ph type="body" idx="1"/>
          </p:nvPr>
        </p:nvSpPr>
        <p:spPr>
          <a:xfrm rot="5400000">
            <a:off x="1223433" y="681567"/>
            <a:ext cx="4487334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marL="914400" lvl="1" indent="-36830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" name="Google Shape;7;p1"/>
          <p:cNvGrpSpPr/>
          <p:nvPr/>
        </p:nvGrpSpPr>
        <p:grpSpPr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8" name="Google Shape;8;p1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3" name="Google Shape;13;p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" name="Google Shape;17;p1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sz="2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68300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sz="22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sz="2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sz="18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sz="16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pension-credit" TargetMode="External"/><Relationship Id="rId3" Type="http://schemas.openxmlformats.org/officeDocument/2006/relationships/hyperlink" Target="https://www.gov.uk/free-childcare-if-working" TargetMode="External"/><Relationship Id="rId7" Type="http://schemas.openxmlformats.org/officeDocument/2006/relationships/hyperlink" Target="http://www.legislation.gov.uk/ukpga/1999/33/part/VI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employment-support-allowance" TargetMode="External"/><Relationship Id="rId5" Type="http://schemas.openxmlformats.org/officeDocument/2006/relationships/hyperlink" Target="https://www.gov.uk/help-with-childcare-costs/free-childcare-and-education-for-3-to-4-year-olds" TargetMode="External"/><Relationship Id="rId4" Type="http://schemas.openxmlformats.org/officeDocument/2006/relationships/hyperlink" Target="https://www.gov.uk/help-with-childcare-costs/free-childcare-2-year-olds-extra-suppor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free-childcare-if-working" TargetMode="External"/><Relationship Id="rId2" Type="http://schemas.openxmlformats.org/officeDocument/2006/relationships/hyperlink" Target="https://www.gov.uk/disability-living-allowance-childre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uk/help-with-childcare-costs/free-childcare-and-education-for-3-to-4-year-olds" TargetMode="External"/><Relationship Id="rId4" Type="http://schemas.openxmlformats.org/officeDocument/2006/relationships/hyperlink" Target="https://www.gov.uk/help-with-childcare-costs/free-childcare-2-year-olds-extra-support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>
                <a:solidFill>
                  <a:schemeClr val="bg2"/>
                </a:solidFill>
              </a:rPr>
              <a:t>Ladybrook Foundation Stage</a:t>
            </a:r>
            <a:endParaRPr dirty="0">
              <a:solidFill>
                <a:schemeClr val="bg2"/>
              </a:solidFill>
            </a:endParaRPr>
          </a:p>
        </p:txBody>
      </p:sp>
      <p:sp>
        <p:nvSpPr>
          <p:cNvPr id="133" name="Google Shape;133;p13"/>
          <p:cNvSpPr txBox="1">
            <a:spLocks noGrp="1"/>
          </p:cNvSpPr>
          <p:nvPr>
            <p:ph type="subTitle" idx="1"/>
          </p:nvPr>
        </p:nvSpPr>
        <p:spPr>
          <a:xfrm>
            <a:off x="960120" y="3556001"/>
            <a:ext cx="681228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dirty="0">
              <a:solidFill>
                <a:schemeClr val="bg2"/>
              </a:solidFill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dirty="0">
                <a:solidFill>
                  <a:schemeClr val="bg2"/>
                </a:solidFill>
              </a:rPr>
              <a:t>Teachers: </a:t>
            </a:r>
            <a:endParaRPr dirty="0">
              <a:solidFill>
                <a:schemeClr val="bg2"/>
              </a:solidFill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dirty="0">
                <a:solidFill>
                  <a:schemeClr val="bg2"/>
                </a:solidFill>
              </a:rPr>
              <a:t>Miss Albery- Nursery</a:t>
            </a:r>
            <a:endParaRPr dirty="0">
              <a:solidFill>
                <a:schemeClr val="bg2"/>
              </a:solidFill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dirty="0">
                <a:solidFill>
                  <a:schemeClr val="bg2"/>
                </a:solidFill>
              </a:rPr>
              <a:t>Miss Woodward and Miss Ridgway-Reception</a:t>
            </a:r>
            <a:endParaRPr dirty="0">
              <a:solidFill>
                <a:schemeClr val="bg2"/>
              </a:solidFill>
            </a:endParaRPr>
          </a:p>
        </p:txBody>
      </p:sp>
      <p:pic>
        <p:nvPicPr>
          <p:cNvPr id="134" name="Google Shape;13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875" y="376671"/>
            <a:ext cx="2381250" cy="1657350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35" name="Google Shape;135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93093" y="494866"/>
            <a:ext cx="1489798" cy="1539155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 dirty="0"/>
              <a:t>We are very pleased to welcome lots of new families to Ladybrook this year.</a:t>
            </a: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 dirty="0"/>
              <a:t>The following slides detail what you need to know to prepare for your child joining our school in September.</a:t>
            </a: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141" name="Google Shape;141;p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Welcome to Ladybrook!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5"/>
          <p:cNvSpPr txBox="1">
            <a:spLocks noGrp="1"/>
          </p:cNvSpPr>
          <p:nvPr>
            <p:ph type="body" idx="1"/>
          </p:nvPr>
        </p:nvSpPr>
        <p:spPr>
          <a:xfrm>
            <a:off x="244106" y="2704275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Grey trousers/skirt/pinafore dress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White or purple polo shirt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Purple sweatshirt or cardigan with school logo.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Black school shoes.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Nursery children need a full change of clothes in named bag each day.</a:t>
            </a:r>
            <a:endParaRPr dirty="0"/>
          </a:p>
        </p:txBody>
      </p:sp>
      <p:sp>
        <p:nvSpPr>
          <p:cNvPr id="147" name="Google Shape;147;p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br>
              <a:rPr lang="en-US" dirty="0"/>
            </a:br>
            <a:r>
              <a:rPr lang="en-US" dirty="0"/>
              <a:t>Optional Nursery Uniform </a:t>
            </a:r>
            <a:endParaRPr dirty="0"/>
          </a:p>
        </p:txBody>
      </p:sp>
      <p:pic>
        <p:nvPicPr>
          <p:cNvPr id="148" name="Google Shape;14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88412" y="2704276"/>
            <a:ext cx="2155588" cy="16100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6"/>
          <p:cNvSpPr txBox="1">
            <a:spLocks noGrp="1"/>
          </p:cNvSpPr>
          <p:nvPr>
            <p:ph type="body" idx="1"/>
          </p:nvPr>
        </p:nvSpPr>
        <p:spPr>
          <a:xfrm>
            <a:off x="457201" y="1685581"/>
            <a:ext cx="8464608" cy="444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dirty="0"/>
              <a:t>Children start part-time and are phased into full-time as soon as possible. </a:t>
            </a: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 dirty="0"/>
              <a:t>We do this to ensure children are happy, safe and secure. They will learn the routines and expectations in a smaller group.</a:t>
            </a:r>
            <a:endParaRPr dirty="0"/>
          </a:p>
        </p:txBody>
      </p:sp>
      <p:sp>
        <p:nvSpPr>
          <p:cNvPr id="154" name="Google Shape;154;p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Induction </a:t>
            </a:r>
            <a:endParaRPr dirty="0"/>
          </a:p>
        </p:txBody>
      </p:sp>
      <p:pic>
        <p:nvPicPr>
          <p:cNvPr id="155" name="Google Shape;15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6451191" y="4281926"/>
            <a:ext cx="2595153" cy="1938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6992" y="4281926"/>
            <a:ext cx="2577737" cy="1925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0800000">
            <a:off x="907722" y="4281926"/>
            <a:ext cx="2595154" cy="1938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/>
              <a:t>In the mornings, Nursery children will be greeted by staff individually and assisted in putting their coats into their lockers.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/>
              <a:t>Please can adults stay outside and we can support the children in the locker area.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dirty="0"/>
              <a:t> If your child is upset about separating from you, please wait for a member of staff to help you.</a:t>
            </a:r>
            <a:endParaRPr dirty="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163" name="Google Shape;163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Settling In…</a:t>
            </a:r>
            <a:endParaRPr dirty="0"/>
          </a:p>
        </p:txBody>
      </p:sp>
      <p:pic>
        <p:nvPicPr>
          <p:cNvPr id="164" name="Google Shape;16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4820" y="338327"/>
            <a:ext cx="2715941" cy="20285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Can your child: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Find and put their coat on?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Take off and put on their shoes?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Go to the toilet independently?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Wait a short time for attention when an adult is helping another child?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Follow a simple instruction?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 Accept when they have to stop playing or they are told not to do something?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Share with a little help?</a:t>
            </a:r>
            <a:endParaRPr dirty="0"/>
          </a:p>
          <a:p>
            <a:pPr marL="274320" lvl="0" indent="-274320" algn="l" rtl="0">
              <a:spcBef>
                <a:spcPts val="408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Talk using simple sentences and communicate their needs?</a:t>
            </a:r>
            <a:endParaRPr dirty="0"/>
          </a:p>
          <a:p>
            <a:pPr marL="274320" lvl="0" indent="-14478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70" name="Google Shape;170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 dirty="0"/>
              <a:t>Is your child ready for a school Nursery class?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 Nursery children stay in the Foundation Stage Building. 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All children need to bring a packed lunch 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No nuts or sweets (including peanut butter sandwiches and chocolate spread – we strive to be a nut free school)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Please cut grapes and small tomatoes in halves</a:t>
            </a:r>
            <a:endParaRPr dirty="0"/>
          </a:p>
          <a:p>
            <a:pPr marL="274320" lvl="0" indent="-12192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176" name="Google Shape;176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Lunch times…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We provide milk and water, fresh fruit and other healthy snacks in the mornings. 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Children do need a water bottle every day, filled at home with water not juice please. </a:t>
            </a:r>
            <a:endParaRPr dirty="0"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/>
              <a:t>We ask you to make a contribution of £25.00 to cover the whole year for snacks as well as other resources. </a:t>
            </a:r>
            <a:r>
              <a:rPr lang="en-US" b="1" dirty="0"/>
              <a:t>Children are entitled to free milk until they are 5.</a:t>
            </a:r>
            <a:endParaRPr dirty="0"/>
          </a:p>
        </p:txBody>
      </p:sp>
      <p:sp>
        <p:nvSpPr>
          <p:cNvPr id="182" name="Google Shape;182;p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Snack times…</a:t>
            </a:r>
            <a:endParaRPr dirty="0"/>
          </a:p>
        </p:txBody>
      </p:sp>
      <p:pic>
        <p:nvPicPr>
          <p:cNvPr id="183" name="Google Shape;183;p20" descr="C:\Users\ruth.griffiths.LADYBROOK.006\Local Settings\Temporary Internet Files\Content.IE5\X38W2WHA\170px-Fruits_Luc_Viatour[1]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6686" y="336408"/>
            <a:ext cx="935380" cy="1408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31428" y="338328"/>
            <a:ext cx="2368731" cy="1769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1"/>
          <p:cNvSpPr txBox="1">
            <a:spLocks noGrp="1"/>
          </p:cNvSpPr>
          <p:nvPr>
            <p:ph type="body" idx="1"/>
          </p:nvPr>
        </p:nvSpPr>
        <p:spPr>
          <a:xfrm>
            <a:off x="85459" y="2367184"/>
            <a:ext cx="8853442" cy="43669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7500" lnSpcReduction="20000"/>
          </a:bodyPr>
          <a:lstStyle/>
          <a:p>
            <a:pPr marL="114300" indent="0" algn="l">
              <a:buNone/>
            </a:pPr>
            <a:r>
              <a:rPr lang="en-GB" b="1" dirty="0">
                <a:solidFill>
                  <a:srgbClr val="0B0C0C"/>
                </a:solidFill>
                <a:latin typeface="GDS Transport"/>
              </a:rPr>
              <a:t>E</a:t>
            </a:r>
            <a: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  <a:t>arly years pupil premium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Your child’s early years education provider could get up to £570 per year to help with your child’s education. This will be paid directly to school</a:t>
            </a:r>
          </a:p>
          <a:p>
            <a:pPr marL="114300" indent="0" algn="l">
              <a:buNone/>
            </a:pPr>
            <a: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  <a:t>Who can apply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You can apply for early years pupil premium if you get any of the following: 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30 hours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3"/>
              </a:rPr>
              <a:t>Free Childcare for Working Parents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15 hours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4"/>
              </a:rPr>
              <a:t>free childcare for 2 year olds if you get extra support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15 hours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5"/>
              </a:rPr>
              <a:t>free childcare for all 3 and 4 year olds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PLUS: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income-related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6"/>
              </a:rPr>
              <a:t>Employment and Support Allowance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support under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7"/>
              </a:rPr>
              <a:t>part six of the Immigration and Asylum Act 1999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the guaranteed element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8"/>
              </a:rPr>
              <a:t>State Pension Credit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Universal Credit - your household income must be less than £7,400 a year after tax, not including any benefits you get</a:t>
            </a:r>
          </a:p>
          <a:p>
            <a:pPr marL="114300" indent="0" algn="l">
              <a:buNone/>
            </a:pP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You may also get early years pupil premium if your child is currently being looked after by a local authority in England or Wales or if your child has left care in England or Wales through: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adoption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special guardianship order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a child arrangements order</a:t>
            </a:r>
          </a:p>
          <a:p>
            <a:pPr marL="114300" indent="0" algn="l">
              <a:buNone/>
            </a:pPr>
            <a: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  <a:t>How to apply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To apply for early years pupil premium, speak to Mrs </a:t>
            </a:r>
            <a:r>
              <a:rPr lang="en-GB" dirty="0">
                <a:solidFill>
                  <a:srgbClr val="0B0C0C"/>
                </a:solidFill>
                <a:latin typeface="GDS Transport"/>
              </a:rPr>
              <a:t>Fairweather </a:t>
            </a: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or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</a:rPr>
              <a:t>apply via the LA </a:t>
            </a: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.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If you get early years pupil premium, this will not affect any other benefits you may be entitled to.</a:t>
            </a:r>
          </a:p>
        </p:txBody>
      </p:sp>
      <p:sp>
        <p:nvSpPr>
          <p:cNvPr id="190" name="Google Shape;190;p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Pupil Premium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95BF478-EE52-48A7-9930-45246CB0AF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0378" y="2675467"/>
            <a:ext cx="8477427" cy="3450696"/>
          </a:xfrm>
        </p:spPr>
        <p:txBody>
          <a:bodyPr>
            <a:normAutofit fontScale="77500" lnSpcReduction="20000"/>
          </a:bodyPr>
          <a:lstStyle/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We could get £938 a year to help with your child’s education and support.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This will be paid directly to school.</a:t>
            </a:r>
          </a:p>
          <a:p>
            <a:pPr marL="114300" indent="0" algn="l">
              <a:buNone/>
            </a:pP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Your early years provider can apply to get disability access funding if your child receives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2"/>
              </a:rPr>
              <a:t>Disability Living Allowance for children</a:t>
            </a: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 PLUS  one of the following: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30 hours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3"/>
              </a:rPr>
              <a:t>Free Childcare for Working Parents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15 hours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4"/>
              </a:rPr>
              <a:t>free childcare for 2 year olds if you get extra support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15 hours of </a:t>
            </a:r>
            <a:r>
              <a:rPr lang="en-GB" b="0" i="0" dirty="0">
                <a:solidFill>
                  <a:srgbClr val="1D70B8"/>
                </a:solidFill>
                <a:effectLst/>
                <a:latin typeface="GDS Transport"/>
                <a:hlinkClick r:id="rId5"/>
              </a:rPr>
              <a:t>free childcare for all 3 and 4 year olds</a:t>
            </a:r>
            <a:endParaRPr lang="en-GB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You do not need to use all of your hours to be eligible for disability access funding.</a:t>
            </a:r>
          </a:p>
          <a:p>
            <a:pPr marL="114300" indent="0" algn="l">
              <a:buNone/>
            </a:pPr>
            <a:endParaRPr lang="en-GB" b="1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114300" indent="0" algn="l">
              <a:buNone/>
            </a:pPr>
            <a: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  <a:t>How to apply</a:t>
            </a:r>
          </a:p>
          <a:p>
            <a:pPr marL="114300" indent="0" algn="l">
              <a:buNone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To get disability access funding, speak to Mrs Fairweather or the local authority.</a:t>
            </a:r>
          </a:p>
          <a:p>
            <a:pPr marL="11430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9649373-9100-4982-B6DD-BF2CDCAD1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solidFill>
                  <a:schemeClr val="bg1"/>
                </a:solidFill>
                <a:latin typeface="GDS Transport"/>
              </a:rPr>
            </a:br>
            <a:r>
              <a:rPr lang="en-GB" dirty="0">
                <a:solidFill>
                  <a:schemeClr val="bg1"/>
                </a:solidFill>
                <a:latin typeface="GDS Transport"/>
              </a:rPr>
              <a:t>Disability access fund</a:t>
            </a:r>
            <a:br>
              <a:rPr lang="en-GB" dirty="0">
                <a:solidFill>
                  <a:schemeClr val="bg1"/>
                </a:solidFill>
                <a:latin typeface="GDS Transport"/>
              </a:rPr>
            </a:b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009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2"/>
          <p:cNvSpPr txBox="1">
            <a:spLocks noGrp="1"/>
          </p:cNvSpPr>
          <p:nvPr>
            <p:ph type="body" idx="1"/>
          </p:nvPr>
        </p:nvSpPr>
        <p:spPr>
          <a:xfrm>
            <a:off x="341832" y="2675467"/>
            <a:ext cx="8562885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dirty="0"/>
              <a:t>We have lots of fun outdoors in all weathers. We provide waterproofs, please send in a pair of named wellies to keep at school.</a:t>
            </a:r>
            <a:endParaRPr dirty="0"/>
          </a:p>
        </p:txBody>
      </p:sp>
      <p:sp>
        <p:nvSpPr>
          <p:cNvPr id="196" name="Google Shape;196;p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Outdoors…</a:t>
            </a:r>
            <a:endParaRPr dirty="0"/>
          </a:p>
        </p:txBody>
      </p:sp>
      <p:pic>
        <p:nvPicPr>
          <p:cNvPr id="197" name="Google Shape;197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35221" y="4017759"/>
            <a:ext cx="2467625" cy="2288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>
            <a:off x="3365727" y="4350400"/>
            <a:ext cx="2412546" cy="1802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7339" y="4017759"/>
            <a:ext cx="2467625" cy="246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We value your support and want to work closely with you to enable your child to develop and learn. We will keep in touch through:</a:t>
            </a:r>
            <a:endParaRPr dirty="0"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latin typeface="Noto Sans Symbols"/>
                <a:ea typeface="Noto Sans Symbols"/>
                <a:cs typeface="Noto Sans Symbols"/>
                <a:sym typeface="Noto Sans Symbols"/>
              </a:rPr>
              <a:t>•</a:t>
            </a:r>
            <a:r>
              <a:rPr lang="en-US" dirty="0"/>
              <a:t>Home School Diaries</a:t>
            </a:r>
            <a:endParaRPr dirty="0"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latin typeface="Noto Sans Symbols"/>
                <a:ea typeface="Noto Sans Symbols"/>
                <a:cs typeface="Noto Sans Symbols"/>
                <a:sym typeface="Noto Sans Symbols"/>
              </a:rPr>
              <a:t>•</a:t>
            </a:r>
            <a:r>
              <a:rPr lang="en-US" dirty="0"/>
              <a:t>Parent interviews in Autumn and Spring</a:t>
            </a:r>
            <a:endParaRPr dirty="0"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latin typeface="Noto Sans Symbols"/>
                <a:ea typeface="Noto Sans Symbols"/>
                <a:cs typeface="Noto Sans Symbols"/>
                <a:sym typeface="Noto Sans Symbols"/>
              </a:rPr>
              <a:t>•</a:t>
            </a:r>
            <a:r>
              <a:rPr lang="en-US" dirty="0"/>
              <a:t>Termly reports</a:t>
            </a:r>
            <a:endParaRPr dirty="0"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latin typeface="Noto Sans Symbols"/>
                <a:ea typeface="Noto Sans Symbols"/>
                <a:cs typeface="Noto Sans Symbols"/>
                <a:sym typeface="Noto Sans Symbols"/>
              </a:rPr>
              <a:t>•</a:t>
            </a:r>
            <a:r>
              <a:rPr lang="en-US" dirty="0"/>
              <a:t>School social events and Foundation Stage </a:t>
            </a:r>
            <a:r>
              <a:rPr lang="en-US" dirty="0" err="1"/>
              <a:t>Stay’n’Play</a:t>
            </a:r>
            <a:r>
              <a:rPr lang="en-US"/>
              <a:t> sessions.</a:t>
            </a:r>
            <a:endParaRPr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r>
              <a:rPr lang="en-US">
                <a:latin typeface="Noto Sans Symbols"/>
                <a:ea typeface="Noto Sans Symbols"/>
                <a:cs typeface="Noto Sans Symbols"/>
                <a:sym typeface="Noto Sans Symbols"/>
              </a:rPr>
              <a:t>•</a:t>
            </a:r>
            <a:r>
              <a:rPr lang="en-US"/>
              <a:t>Learning Wall.</a:t>
            </a:r>
            <a:endParaRPr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>
                <a:latin typeface="Noto Sans Symbols"/>
                <a:ea typeface="Noto Sans Symbols"/>
                <a:cs typeface="Noto Sans Symbols"/>
                <a:sym typeface="Noto Sans Symbols"/>
              </a:rPr>
              <a:t>•</a:t>
            </a:r>
            <a:r>
              <a:rPr lang="en-US"/>
              <a:t>Tapestry</a:t>
            </a:r>
            <a:endParaRPr/>
          </a:p>
          <a:p>
            <a:pPr marL="0" lvl="0" indent="0" algn="l" rtl="0">
              <a:spcBef>
                <a:spcPts val="408"/>
              </a:spcBef>
              <a:spcAft>
                <a:spcPts val="0"/>
              </a:spcAft>
              <a:buSzPct val="100000"/>
              <a:buNone/>
            </a:pPr>
            <a:r>
              <a:rPr lang="en-US"/>
              <a:t>Any problems please talk to us at the start or end of the day or by phone 0161 439 8444.</a:t>
            </a:r>
            <a:endParaRPr/>
          </a:p>
        </p:txBody>
      </p:sp>
      <p:sp>
        <p:nvSpPr>
          <p:cNvPr id="205" name="Google Shape;205;p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Parents as Partners…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We have before and after school care based in the Foundation Stage building.</a:t>
            </a:r>
            <a:endParaRPr/>
          </a:p>
        </p:txBody>
      </p:sp>
      <p:sp>
        <p:nvSpPr>
          <p:cNvPr id="211" name="Google Shape;211;p2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Out of School Club…</a:t>
            </a:r>
            <a:endParaRPr/>
          </a:p>
        </p:txBody>
      </p:sp>
      <p:pic>
        <p:nvPicPr>
          <p:cNvPr id="212" name="Google Shape;21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43766" y="3485666"/>
            <a:ext cx="2680159" cy="2010119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213" name="Google Shape;213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84813" y="3988106"/>
            <a:ext cx="2732183" cy="204913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Please let us know when your child is unable to come to school by contacting main school on 0161 439 8444.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/>
              <a:t>If your child has a sickness bug please keep them off school for </a:t>
            </a:r>
            <a:r>
              <a:rPr lang="en-US" b="1"/>
              <a:t>48 hours.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rPr lang="en-US"/>
              <a:t>If your child is well enough to come to school but needs medication, please fill in a medicine form.</a:t>
            </a: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219" name="Google Shape;219;p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Absences…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US" sz="3200" u="sng" dirty="0"/>
              <a:t>Please inform school as soon as possible if your child suffers from any allergies, medical conditions or asthma.</a:t>
            </a:r>
            <a:endParaRPr dirty="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SzPts val="3200"/>
              <a:buNone/>
            </a:pPr>
            <a:endParaRPr sz="3200" u="sng" dirty="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rPr lang="en-US" sz="3200" u="sng" dirty="0"/>
              <a:t>Please let us know if they have had speech therapy, occupational therapist or are being seen by a </a:t>
            </a:r>
            <a:r>
              <a:rPr lang="en-US" sz="3200" u="sng" dirty="0" err="1"/>
              <a:t>Paediatrician</a:t>
            </a:r>
            <a:endParaRPr sz="3200" u="sng" dirty="0"/>
          </a:p>
        </p:txBody>
      </p:sp>
      <p:sp>
        <p:nvSpPr>
          <p:cNvPr id="225" name="Google Shape;225;p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Asthma and Allergies…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7"/>
          <p:cNvSpPr txBox="1">
            <a:spLocks noGrp="1"/>
          </p:cNvSpPr>
          <p:nvPr>
            <p:ph type="body" idx="1"/>
          </p:nvPr>
        </p:nvSpPr>
        <p:spPr>
          <a:xfrm>
            <a:off x="960202" y="1795750"/>
            <a:ext cx="7408333" cy="148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dirty="0"/>
              <a:t>…We hope you and your child or children enjoy their time in our Foundation Stage. </a:t>
            </a:r>
            <a:endParaRPr dirty="0"/>
          </a:p>
        </p:txBody>
      </p:sp>
      <p:sp>
        <p:nvSpPr>
          <p:cNvPr id="231" name="Google Shape;231;p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Thank you…</a:t>
            </a:r>
            <a:endParaRPr/>
          </a:p>
        </p:txBody>
      </p:sp>
      <p:pic>
        <p:nvPicPr>
          <p:cNvPr id="232" name="Google Shape;232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4489" y="3773670"/>
            <a:ext cx="2652417" cy="1981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0351" y="3773670"/>
            <a:ext cx="2613188" cy="1952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76832" y="3773670"/>
            <a:ext cx="2666871" cy="1992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aveform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1006</Words>
  <Application>Microsoft Office PowerPoint</Application>
  <PresentationFormat>On-screen Show (4:3)</PresentationFormat>
  <Paragraphs>103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Noto Sans Symbols</vt:lpstr>
      <vt:lpstr>GDS Transport</vt:lpstr>
      <vt:lpstr>Arial</vt:lpstr>
      <vt:lpstr>Candara</vt:lpstr>
      <vt:lpstr>Waveform</vt:lpstr>
      <vt:lpstr>Ladybrook Foundation Stage</vt:lpstr>
      <vt:lpstr>Welcome to Ladybrook!</vt:lpstr>
      <vt:lpstr> Optional Nursery Uniform </vt:lpstr>
      <vt:lpstr>Induction </vt:lpstr>
      <vt:lpstr>Settling In…</vt:lpstr>
      <vt:lpstr>Is your child ready for a school Nursery class?</vt:lpstr>
      <vt:lpstr>Lunch times…</vt:lpstr>
      <vt:lpstr>Snack times…</vt:lpstr>
      <vt:lpstr>Pupil Premium</vt:lpstr>
      <vt:lpstr> Disability access fund </vt:lpstr>
      <vt:lpstr>Outdoors…</vt:lpstr>
      <vt:lpstr>Parents as Partners…</vt:lpstr>
      <vt:lpstr>Out of School Club…</vt:lpstr>
      <vt:lpstr>Absences…</vt:lpstr>
      <vt:lpstr>Asthma and Allergies…</vt:lpstr>
      <vt:lpstr>Thank you…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Ladybrook Foundation Stage</dc:title>
  <dc:creator>C Woosnam</dc:creator>
  <cp:lastModifiedBy>C Woosnam</cp:lastModifiedBy>
  <cp:revision>2</cp:revision>
  <dcterms:modified xsi:type="dcterms:W3CDTF">2026-07-01T13:40:44Z</dcterms:modified>
</cp:coreProperties>
</file>